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Lst>
  <p:notesMasterIdLst>
    <p:notesMasterId r:id="rId124"/>
  </p:notesMasterIdLst>
  <p:sldIdLst>
    <p:sldId id="256" r:id="rId5"/>
    <p:sldId id="257" r:id="rId6"/>
    <p:sldId id="258" r:id="rId7"/>
    <p:sldId id="259" r:id="rId8"/>
    <p:sldId id="278" r:id="rId9"/>
    <p:sldId id="260" r:id="rId10"/>
    <p:sldId id="261" r:id="rId11"/>
    <p:sldId id="262" r:id="rId12"/>
    <p:sldId id="263" r:id="rId13"/>
    <p:sldId id="265" r:id="rId14"/>
    <p:sldId id="264" r:id="rId15"/>
    <p:sldId id="266" r:id="rId16"/>
    <p:sldId id="280" r:id="rId17"/>
    <p:sldId id="281" r:id="rId18"/>
    <p:sldId id="282" r:id="rId19"/>
    <p:sldId id="279" r:id="rId20"/>
    <p:sldId id="284" r:id="rId21"/>
    <p:sldId id="285" r:id="rId22"/>
    <p:sldId id="286" r:id="rId23"/>
    <p:sldId id="288" r:id="rId24"/>
    <p:sldId id="289" r:id="rId25"/>
    <p:sldId id="287" r:id="rId26"/>
    <p:sldId id="290" r:id="rId27"/>
    <p:sldId id="291" r:id="rId28"/>
    <p:sldId id="293" r:id="rId29"/>
    <p:sldId id="294" r:id="rId30"/>
    <p:sldId id="295" r:id="rId31"/>
    <p:sldId id="296" r:id="rId32"/>
    <p:sldId id="297" r:id="rId33"/>
    <p:sldId id="298" r:id="rId34"/>
    <p:sldId id="299" r:id="rId35"/>
    <p:sldId id="300" r:id="rId36"/>
    <p:sldId id="301" r:id="rId37"/>
    <p:sldId id="302" r:id="rId38"/>
    <p:sldId id="304" r:id="rId39"/>
    <p:sldId id="305" r:id="rId40"/>
    <p:sldId id="306" r:id="rId41"/>
    <p:sldId id="307" r:id="rId42"/>
    <p:sldId id="309"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322" r:id="rId56"/>
    <p:sldId id="324" r:id="rId57"/>
    <p:sldId id="325" r:id="rId58"/>
    <p:sldId id="326" r:id="rId59"/>
    <p:sldId id="327" r:id="rId60"/>
    <p:sldId id="329" r:id="rId61"/>
    <p:sldId id="330" r:id="rId62"/>
    <p:sldId id="328" r:id="rId63"/>
    <p:sldId id="331" r:id="rId64"/>
    <p:sldId id="332" r:id="rId65"/>
    <p:sldId id="333"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5" r:id="rId84"/>
    <p:sldId id="356" r:id="rId85"/>
    <p:sldId id="357" r:id="rId86"/>
    <p:sldId id="358" r:id="rId87"/>
    <p:sldId id="352" r:id="rId88"/>
    <p:sldId id="353" r:id="rId89"/>
    <p:sldId id="354" r:id="rId90"/>
    <p:sldId id="361" r:id="rId91"/>
    <p:sldId id="362" r:id="rId92"/>
    <p:sldId id="363" r:id="rId93"/>
    <p:sldId id="364" r:id="rId94"/>
    <p:sldId id="365" r:id="rId95"/>
    <p:sldId id="360"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9" r:id="rId119"/>
    <p:sldId id="388" r:id="rId120"/>
    <p:sldId id="390" r:id="rId121"/>
    <p:sldId id="391" r:id="rId122"/>
    <p:sldId id="392" r:id="rId1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840" autoAdjust="0"/>
  </p:normalViewPr>
  <p:slideViewPr>
    <p:cSldViewPr>
      <p:cViewPr varScale="1">
        <p:scale>
          <a:sx n="96" d="100"/>
          <a:sy n="96" d="100"/>
        </p:scale>
        <p:origin x="20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9CBCDA-6C2C-469B-AC73-16FD0F470829}" type="slidenum">
              <a:rPr lang="en-US"/>
              <a:pPr>
                <a:defRPr/>
              </a:pPr>
              <a:t>‹#›</a:t>
            </a:fld>
            <a:endParaRPr lang="en-US"/>
          </a:p>
        </p:txBody>
      </p:sp>
    </p:spTree>
    <p:extLst>
      <p:ext uri="{BB962C8B-B14F-4D97-AF65-F5344CB8AC3E}">
        <p14:creationId xmlns:p14="http://schemas.microsoft.com/office/powerpoint/2010/main" val="61759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8C0CEC9-48B6-4406-8E33-76A216F912CA}" type="slidenum">
              <a:rPr lang="en-US" altLang="en-US" smtClean="0"/>
              <a:pPr>
                <a:defRPr/>
              </a:pPr>
              <a:t>‹#›</a:t>
            </a:fld>
            <a:endParaRPr lang="en-US"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BBBEB5-C7C7-4D48-B0A2-8F314353A5D8}"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51BDE3-5502-4083-8580-D572199F3C8F}"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3399BA3-6C62-46BE-AD7F-9DDA295084E7}"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9CA4896-1FD1-4C72-B165-7BE87A319E26}" type="slidenum">
              <a:rPr lang="en-US" altLang="en-US" smtClean="0"/>
              <a:pPr>
                <a:defRPr/>
              </a:pPr>
              <a:t>‹#›</a:t>
            </a:fld>
            <a:endParaRPr lang="en-US"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BBF8790-266A-4290-8E91-FCBA2E501E78}"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F8CC467F-3657-47C6-8148-D2210C737C75}" type="slidenum">
              <a:rPr lang="en-US" altLang="en-US" smtClean="0"/>
              <a:pPr>
                <a:defRPr/>
              </a:pPr>
              <a:t>‹#›</a:t>
            </a:fld>
            <a:endParaRPr lang="en-US"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2BA7EDD-DF25-4CF8-9718-748E51BDCD5E}"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EF4F73D-CCCF-4007-94FC-232EC07AFFA0}"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BFFE1F2-2716-4BAE-BFF1-F5E5463C7542}" type="slidenum">
              <a:rPr lang="en-US" altLang="en-US" smtClean="0"/>
              <a:pPr>
                <a:defRPr/>
              </a:pPr>
              <a:t>‹#›</a:t>
            </a:fld>
            <a:endParaRPr lang="en-US"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739E62-C4DE-4CC9-B844-61F028F37231}"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B25D716-EF56-4696-9331-2715C3F78DD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fontAlgn="auto">
              <a:spcAft>
                <a:spcPts val="0"/>
              </a:spcAft>
              <a:defRPr/>
            </a:pPr>
            <a:r>
              <a:rPr lang="en-US" dirty="0"/>
              <a:t>Behavioral Design Patterns</a:t>
            </a:r>
          </a:p>
        </p:txBody>
      </p:sp>
      <p:sp>
        <p:nvSpPr>
          <p:cNvPr id="6147" name="Rectangle 3"/>
          <p:cNvSpPr>
            <a:spLocks noGrp="1" noChangeArrowheads="1"/>
          </p:cNvSpPr>
          <p:nvPr>
            <p:ph type="subTitle" idx="1"/>
          </p:nvPr>
        </p:nvSpPr>
        <p:spPr/>
        <p:txBody>
          <a:bodyPr>
            <a:normAutofit/>
          </a:bodyPr>
          <a:lstStyle/>
          <a:p>
            <a:r>
              <a:rPr lang="en-US" sz="1800" dirty="0"/>
              <a:t>Software Design Patterns</a:t>
            </a:r>
          </a:p>
          <a:p>
            <a:r>
              <a:rPr lang="en-US" sz="1800" dirty="0"/>
              <a:t>CPIT-251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8839200" cy="3693319"/>
          </a:xfrm>
          <a:prstGeom prst="rect">
            <a:avLst/>
          </a:prstGeom>
          <a:noFill/>
        </p:spPr>
        <p:txBody>
          <a:bodyPr wrap="square" rtlCol="0">
            <a:spAutoFit/>
          </a:bodyPr>
          <a:lstStyle/>
          <a:p>
            <a:r>
              <a:rPr lang="en-US" dirty="0"/>
              <a:t>public class </a:t>
            </a:r>
            <a:r>
              <a:rPr lang="en-US" dirty="0" err="1"/>
              <a:t>ErrorLogger</a:t>
            </a:r>
            <a:r>
              <a:rPr lang="en-US" dirty="0"/>
              <a:t> extends </a:t>
            </a:r>
            <a:r>
              <a:rPr lang="en-US" dirty="0" err="1"/>
              <a:t>AbstractLogger</a:t>
            </a:r>
            <a:r>
              <a:rPr lang="en-US" dirty="0"/>
              <a:t> { </a:t>
            </a:r>
          </a:p>
          <a:p>
            <a:endParaRPr lang="en-US" dirty="0"/>
          </a:p>
          <a:p>
            <a:r>
              <a:rPr lang="en-US" dirty="0"/>
              <a:t>	public </a:t>
            </a:r>
            <a:r>
              <a:rPr lang="en-US" dirty="0" err="1"/>
              <a:t>ErrorLogger</a:t>
            </a:r>
            <a:r>
              <a:rPr lang="en-US" dirty="0"/>
              <a:t>(</a:t>
            </a:r>
            <a:r>
              <a:rPr lang="en-US" dirty="0" err="1"/>
              <a:t>int</a:t>
            </a:r>
            <a:r>
              <a:rPr lang="en-US" dirty="0"/>
              <a:t> level){ </a:t>
            </a:r>
          </a:p>
          <a:p>
            <a:r>
              <a:rPr lang="en-US" dirty="0"/>
              <a:t>		</a:t>
            </a:r>
            <a:r>
              <a:rPr lang="en-US" dirty="0" err="1"/>
              <a:t>this.level</a:t>
            </a:r>
            <a:r>
              <a:rPr lang="en-US" dirty="0"/>
              <a:t> = level; } </a:t>
            </a:r>
          </a:p>
          <a:p>
            <a:endParaRPr lang="en-US" dirty="0"/>
          </a:p>
          <a:p>
            <a:endParaRPr lang="en-US" dirty="0"/>
          </a:p>
          <a:p>
            <a:r>
              <a:rPr lang="en-US" dirty="0"/>
              <a:t>	@Override </a:t>
            </a:r>
          </a:p>
          <a:p>
            <a:r>
              <a:rPr lang="en-US" dirty="0"/>
              <a:t>	protected void write(String message) { </a:t>
            </a:r>
          </a:p>
          <a:p>
            <a:r>
              <a:rPr lang="en-US" dirty="0"/>
              <a:t>		</a:t>
            </a:r>
            <a:r>
              <a:rPr lang="en-US" dirty="0" err="1"/>
              <a:t>System.out.println</a:t>
            </a:r>
            <a:r>
              <a:rPr lang="en-US" dirty="0"/>
              <a:t>("Error Console::Logger: " + message); </a:t>
            </a:r>
          </a:p>
          <a:p>
            <a:r>
              <a:rPr lang="en-US" dirty="0"/>
              <a:t>	} </a:t>
            </a:r>
          </a:p>
          <a:p>
            <a:endParaRPr lang="en-US" dirty="0"/>
          </a:p>
          <a:p>
            <a:r>
              <a:rPr lang="en-US" dirty="0"/>
              <a:t>} </a:t>
            </a:r>
          </a:p>
          <a:p>
            <a:endParaRPr lang="en-US" dirty="0"/>
          </a:p>
        </p:txBody>
      </p:sp>
    </p:spTree>
    <p:extLst>
      <p:ext uri="{BB962C8B-B14F-4D97-AF65-F5344CB8AC3E}">
        <p14:creationId xmlns:p14="http://schemas.microsoft.com/office/powerpoint/2010/main" val="5858879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7315200" cy="3416320"/>
          </a:xfrm>
          <a:prstGeom prst="rect">
            <a:avLst/>
          </a:prstGeom>
          <a:noFill/>
        </p:spPr>
        <p:txBody>
          <a:bodyPr wrap="square" rtlCol="0">
            <a:spAutoFit/>
          </a:bodyPr>
          <a:lstStyle/>
          <a:p>
            <a:r>
              <a:rPr lang="en-US" dirty="0"/>
              <a:t>public class </a:t>
            </a:r>
            <a:r>
              <a:rPr lang="en-US" dirty="0" err="1"/>
              <a:t>TemplatePatternDemo</a:t>
            </a:r>
            <a:r>
              <a:rPr lang="en-US" dirty="0"/>
              <a:t> { </a:t>
            </a:r>
          </a:p>
          <a:p>
            <a:endParaRPr lang="en-US" dirty="0"/>
          </a:p>
          <a:p>
            <a:r>
              <a:rPr lang="en-US" dirty="0"/>
              <a:t>public static void main(String[] </a:t>
            </a:r>
            <a:r>
              <a:rPr lang="en-US" dirty="0" err="1"/>
              <a:t>args</a:t>
            </a:r>
            <a:r>
              <a:rPr lang="en-US" dirty="0"/>
              <a:t>) { </a:t>
            </a:r>
          </a:p>
          <a:p>
            <a:endParaRPr lang="en-US" dirty="0"/>
          </a:p>
          <a:p>
            <a:r>
              <a:rPr lang="en-US" dirty="0"/>
              <a:t>	Game game = new Cricket(); </a:t>
            </a:r>
          </a:p>
          <a:p>
            <a:r>
              <a:rPr lang="en-US" dirty="0"/>
              <a:t>	</a:t>
            </a:r>
            <a:r>
              <a:rPr lang="en-US" dirty="0" err="1"/>
              <a:t>game.play</a:t>
            </a:r>
            <a:r>
              <a:rPr lang="en-US" dirty="0"/>
              <a:t>(); </a:t>
            </a:r>
          </a:p>
          <a:p>
            <a:r>
              <a:rPr lang="en-US" dirty="0"/>
              <a:t>	</a:t>
            </a:r>
            <a:r>
              <a:rPr lang="en-US" dirty="0" err="1"/>
              <a:t>System.out.println</a:t>
            </a:r>
            <a:r>
              <a:rPr lang="en-US" dirty="0"/>
              <a:t>(); </a:t>
            </a:r>
          </a:p>
          <a:p>
            <a:r>
              <a:rPr lang="en-US" dirty="0"/>
              <a:t>	</a:t>
            </a:r>
          </a:p>
          <a:p>
            <a:r>
              <a:rPr lang="en-US" dirty="0"/>
              <a:t>	game = new Football(); </a:t>
            </a:r>
          </a:p>
          <a:p>
            <a:r>
              <a:rPr lang="en-US" dirty="0"/>
              <a:t>	</a:t>
            </a:r>
            <a:r>
              <a:rPr lang="en-US" dirty="0" err="1"/>
              <a:t>game.play</a:t>
            </a:r>
            <a:r>
              <a:rPr lang="en-US" dirty="0"/>
              <a:t>(); </a:t>
            </a:r>
          </a:p>
          <a:p>
            <a:r>
              <a:rPr lang="en-US" dirty="0"/>
              <a:t>} </a:t>
            </a:r>
          </a:p>
          <a:p>
            <a:r>
              <a:rPr lang="en-US" dirty="0"/>
              <a:t>} </a:t>
            </a:r>
          </a:p>
        </p:txBody>
      </p:sp>
      <p:sp>
        <p:nvSpPr>
          <p:cNvPr id="3" name="TextBox 2"/>
          <p:cNvSpPr txBox="1"/>
          <p:nvPr/>
        </p:nvSpPr>
        <p:spPr>
          <a:xfrm>
            <a:off x="533400" y="4267200"/>
            <a:ext cx="7315200" cy="2308324"/>
          </a:xfrm>
          <a:prstGeom prst="rect">
            <a:avLst/>
          </a:prstGeom>
          <a:noFill/>
        </p:spPr>
        <p:txBody>
          <a:bodyPr wrap="square" rtlCol="0">
            <a:spAutoFit/>
          </a:bodyPr>
          <a:lstStyle/>
          <a:p>
            <a:r>
              <a:rPr lang="en-US" dirty="0"/>
              <a:t>Output:</a:t>
            </a:r>
          </a:p>
          <a:p>
            <a:endParaRPr lang="en-US" dirty="0"/>
          </a:p>
          <a:p>
            <a:r>
              <a:rPr lang="en-US" dirty="0"/>
              <a:t>Cricket Game Initialized! Start playing. </a:t>
            </a:r>
          </a:p>
          <a:p>
            <a:r>
              <a:rPr lang="en-US" dirty="0"/>
              <a:t>Cricket Game Started. Enjoy the game! </a:t>
            </a:r>
          </a:p>
          <a:p>
            <a:r>
              <a:rPr lang="en-US" dirty="0"/>
              <a:t>Cricket Game Finished! </a:t>
            </a:r>
          </a:p>
          <a:p>
            <a:r>
              <a:rPr lang="en-US" dirty="0"/>
              <a:t>Football Game Initialized! Start playing. </a:t>
            </a:r>
          </a:p>
          <a:p>
            <a:r>
              <a:rPr lang="en-US" dirty="0"/>
              <a:t>Football Game Started. Enjoy the game! </a:t>
            </a:r>
          </a:p>
          <a:p>
            <a:r>
              <a:rPr lang="en-US" dirty="0"/>
              <a:t>Football Game Finished! </a:t>
            </a:r>
          </a:p>
        </p:txBody>
      </p:sp>
    </p:spTree>
    <p:extLst>
      <p:ext uri="{BB962C8B-B14F-4D97-AF65-F5344CB8AC3E}">
        <p14:creationId xmlns:p14="http://schemas.microsoft.com/office/powerpoint/2010/main" val="3111961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Design Pattern</a:t>
            </a:r>
          </a:p>
        </p:txBody>
      </p:sp>
      <p:sp>
        <p:nvSpPr>
          <p:cNvPr id="3" name="Content Placeholder 2"/>
          <p:cNvSpPr>
            <a:spLocks noGrp="1"/>
          </p:cNvSpPr>
          <p:nvPr>
            <p:ph idx="1"/>
          </p:nvPr>
        </p:nvSpPr>
        <p:spPr/>
        <p:txBody>
          <a:bodyPr/>
          <a:lstStyle/>
          <a:p>
            <a:r>
              <a:rPr lang="en-US" dirty="0"/>
              <a:t>Applicability</a:t>
            </a:r>
          </a:p>
          <a:p>
            <a:endParaRPr lang="en-US" dirty="0"/>
          </a:p>
          <a:p>
            <a:pPr lvl="1"/>
            <a:r>
              <a:rPr lang="en-US" dirty="0"/>
              <a:t>To implement the invariant parts of an algorithm once and leave it up to subclasses to implement the behavior that can vary</a:t>
            </a:r>
          </a:p>
          <a:p>
            <a:endParaRPr lang="en-US" dirty="0"/>
          </a:p>
          <a:p>
            <a:pPr lvl="1"/>
            <a:r>
              <a:rPr lang="en-US" dirty="0"/>
              <a:t>When common behavior among subclasses should be factored and localized in a common class to avoid code duplication</a:t>
            </a:r>
          </a:p>
          <a:p>
            <a:pPr lvl="1"/>
            <a:endParaRPr lang="en-US" dirty="0"/>
          </a:p>
          <a:p>
            <a:pPr lvl="1"/>
            <a:r>
              <a:rPr lang="en-US" dirty="0"/>
              <a:t>To control subclasses extensions. You can define a template method that calls "hook" operations at specific points, thereby permitting extensions only at those points.</a:t>
            </a:r>
          </a:p>
        </p:txBody>
      </p:sp>
    </p:spTree>
    <p:extLst>
      <p:ext uri="{BB962C8B-B14F-4D97-AF65-F5344CB8AC3E}">
        <p14:creationId xmlns:p14="http://schemas.microsoft.com/office/powerpoint/2010/main" val="28703752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Visitor Design Pattern</a:t>
            </a:r>
          </a:p>
        </p:txBody>
      </p:sp>
      <p:sp>
        <p:nvSpPr>
          <p:cNvPr id="3" name="Content Placeholder 2"/>
          <p:cNvSpPr>
            <a:spLocks noGrp="1"/>
          </p:cNvSpPr>
          <p:nvPr>
            <p:ph idx="1"/>
          </p:nvPr>
        </p:nvSpPr>
        <p:spPr/>
        <p:txBody>
          <a:bodyPr/>
          <a:lstStyle/>
          <a:p>
            <a:r>
              <a:rPr lang="en-US" dirty="0"/>
              <a:t> Intent</a:t>
            </a:r>
          </a:p>
          <a:p>
            <a:endParaRPr lang="en-US" dirty="0"/>
          </a:p>
          <a:p>
            <a:pPr lvl="1"/>
            <a:r>
              <a:rPr lang="en-US" dirty="0"/>
              <a:t>Represent an operation to be performed on the elements of an object structure.</a:t>
            </a:r>
          </a:p>
          <a:p>
            <a:pPr lvl="1"/>
            <a:endParaRPr lang="en-US" dirty="0"/>
          </a:p>
          <a:p>
            <a:pPr lvl="1"/>
            <a:r>
              <a:rPr lang="en-US" dirty="0"/>
              <a:t>Visitor lets you define a new operation without changing the classes of the elements on which it operates.</a:t>
            </a:r>
          </a:p>
          <a:p>
            <a:pPr lvl="1"/>
            <a:endParaRPr lang="en-US" dirty="0"/>
          </a:p>
          <a:p>
            <a:pPr lvl="1"/>
            <a:endParaRPr lang="en-US" dirty="0"/>
          </a:p>
        </p:txBody>
      </p:sp>
    </p:spTree>
    <p:extLst>
      <p:ext uri="{BB962C8B-B14F-4D97-AF65-F5344CB8AC3E}">
        <p14:creationId xmlns:p14="http://schemas.microsoft.com/office/powerpoint/2010/main" val="22576771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 </a:t>
            </a:r>
          </a:p>
          <a:p>
            <a:endParaRPr lang="en-US" dirty="0"/>
          </a:p>
          <a:p>
            <a:endParaRPr lang="en-US" b="1" dirty="0"/>
          </a:p>
        </p:txBody>
      </p:sp>
      <p:pic>
        <p:nvPicPr>
          <p:cNvPr id="4" name="Picture 3"/>
          <p:cNvPicPr>
            <a:picLocks noChangeAspect="1"/>
          </p:cNvPicPr>
          <p:nvPr/>
        </p:nvPicPr>
        <p:blipFill>
          <a:blip r:embed="rId2"/>
          <a:stretch>
            <a:fillRect/>
          </a:stretch>
        </p:blipFill>
        <p:spPr>
          <a:xfrm>
            <a:off x="914400" y="2057400"/>
            <a:ext cx="7162800" cy="4495800"/>
          </a:xfrm>
          <a:prstGeom prst="rect">
            <a:avLst/>
          </a:prstGeom>
        </p:spPr>
      </p:pic>
      <p:sp>
        <p:nvSpPr>
          <p:cNvPr id="5" name="Title 1"/>
          <p:cNvSpPr>
            <a:spLocks noGrp="1"/>
          </p:cNvSpPr>
          <p:nvPr>
            <p:ph type="title"/>
          </p:nvPr>
        </p:nvSpPr>
        <p:spPr/>
        <p:txBody>
          <a:bodyPr/>
          <a:lstStyle/>
          <a:p>
            <a:r>
              <a:rPr lang="en-US" dirty="0"/>
              <a:t>Visitor Design Pattern</a:t>
            </a:r>
          </a:p>
        </p:txBody>
      </p:sp>
    </p:spTree>
    <p:extLst>
      <p:ext uri="{BB962C8B-B14F-4D97-AF65-F5344CB8AC3E}">
        <p14:creationId xmlns:p14="http://schemas.microsoft.com/office/powerpoint/2010/main" val="14167167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a:p>
            <a:endParaRPr lang="en-US" dirty="0"/>
          </a:p>
        </p:txBody>
      </p:sp>
      <p:pic>
        <p:nvPicPr>
          <p:cNvPr id="5" name="Picture 4"/>
          <p:cNvPicPr>
            <a:picLocks noChangeAspect="1"/>
          </p:cNvPicPr>
          <p:nvPr/>
        </p:nvPicPr>
        <p:blipFill>
          <a:blip r:embed="rId2"/>
          <a:stretch>
            <a:fillRect/>
          </a:stretch>
        </p:blipFill>
        <p:spPr>
          <a:xfrm>
            <a:off x="1295400" y="2057400"/>
            <a:ext cx="7112000" cy="4648200"/>
          </a:xfrm>
          <a:prstGeom prst="rect">
            <a:avLst/>
          </a:prstGeom>
        </p:spPr>
      </p:pic>
      <p:sp>
        <p:nvSpPr>
          <p:cNvPr id="6" name="Title 1"/>
          <p:cNvSpPr>
            <a:spLocks noGrp="1"/>
          </p:cNvSpPr>
          <p:nvPr>
            <p:ph type="title"/>
          </p:nvPr>
        </p:nvSpPr>
        <p:spPr>
          <a:xfrm>
            <a:off x="457200" y="533400"/>
            <a:ext cx="8229600" cy="990600"/>
          </a:xfrm>
        </p:spPr>
        <p:txBody>
          <a:bodyPr/>
          <a:lstStyle/>
          <a:p>
            <a:r>
              <a:rPr lang="en-US" dirty="0"/>
              <a:t>Visitor Design Pattern</a:t>
            </a:r>
          </a:p>
        </p:txBody>
      </p:sp>
    </p:spTree>
    <p:extLst>
      <p:ext uri="{BB962C8B-B14F-4D97-AF65-F5344CB8AC3E}">
        <p14:creationId xmlns:p14="http://schemas.microsoft.com/office/powerpoint/2010/main" val="34835381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85800"/>
            <a:ext cx="8305800" cy="1477328"/>
          </a:xfrm>
          <a:prstGeom prst="rect">
            <a:avLst/>
          </a:prstGeom>
          <a:noFill/>
        </p:spPr>
        <p:txBody>
          <a:bodyPr wrap="square" rtlCol="0">
            <a:spAutoFit/>
          </a:bodyPr>
          <a:lstStyle/>
          <a:p>
            <a:r>
              <a:rPr lang="en-US" dirty="0"/>
              <a:t>public interface </a:t>
            </a:r>
            <a:r>
              <a:rPr lang="en-US" dirty="0" err="1"/>
              <a:t>ComputerPart</a:t>
            </a:r>
            <a:r>
              <a:rPr lang="en-US" dirty="0"/>
              <a:t> { </a:t>
            </a:r>
          </a:p>
          <a:p>
            <a:endParaRPr lang="en-US" dirty="0"/>
          </a:p>
          <a:p>
            <a:r>
              <a:rPr lang="en-US" dirty="0"/>
              <a:t>	public void accept(</a:t>
            </a:r>
            <a:r>
              <a:rPr lang="en-US" dirty="0" err="1"/>
              <a:t>ComputerPartVisitor</a:t>
            </a:r>
            <a:r>
              <a:rPr lang="en-US" dirty="0"/>
              <a:t> </a:t>
            </a:r>
            <a:r>
              <a:rPr lang="en-US" dirty="0" err="1"/>
              <a:t>computerPartVisitor</a:t>
            </a:r>
            <a:r>
              <a:rPr lang="en-US" dirty="0"/>
              <a:t>); </a:t>
            </a:r>
          </a:p>
          <a:p>
            <a:endParaRPr lang="en-US" dirty="0"/>
          </a:p>
          <a:p>
            <a:r>
              <a:rPr lang="en-US" dirty="0"/>
              <a:t>} </a:t>
            </a:r>
          </a:p>
        </p:txBody>
      </p:sp>
      <p:sp>
        <p:nvSpPr>
          <p:cNvPr id="8" name="TextBox 7"/>
          <p:cNvSpPr txBox="1"/>
          <p:nvPr/>
        </p:nvSpPr>
        <p:spPr>
          <a:xfrm>
            <a:off x="2286000" y="457200"/>
            <a:ext cx="1591764" cy="307777"/>
          </a:xfrm>
          <a:prstGeom prst="rect">
            <a:avLst/>
          </a:prstGeom>
          <a:noFill/>
        </p:spPr>
        <p:txBody>
          <a:bodyPr wrap="none" rtlCol="0">
            <a:spAutoFit/>
          </a:bodyPr>
          <a:lstStyle/>
          <a:p>
            <a:r>
              <a:rPr lang="en-US" sz="1400" dirty="0">
                <a:solidFill>
                  <a:srgbClr val="3366FF"/>
                </a:solidFill>
              </a:rPr>
              <a:t>Element Interface</a:t>
            </a:r>
          </a:p>
        </p:txBody>
      </p:sp>
      <p:sp>
        <p:nvSpPr>
          <p:cNvPr id="9" name="TextBox 8"/>
          <p:cNvSpPr txBox="1"/>
          <p:nvPr/>
        </p:nvSpPr>
        <p:spPr>
          <a:xfrm>
            <a:off x="457200" y="2819400"/>
            <a:ext cx="8305800" cy="2031325"/>
          </a:xfrm>
          <a:prstGeom prst="rect">
            <a:avLst/>
          </a:prstGeom>
          <a:noFill/>
        </p:spPr>
        <p:txBody>
          <a:bodyPr wrap="square" rtlCol="0">
            <a:spAutoFit/>
          </a:bodyPr>
          <a:lstStyle/>
          <a:p>
            <a:r>
              <a:rPr lang="en-US" dirty="0"/>
              <a:t>public class Keyboard implements </a:t>
            </a:r>
            <a:r>
              <a:rPr lang="en-US" dirty="0" err="1"/>
              <a:t>ComputerPart</a:t>
            </a:r>
            <a:r>
              <a:rPr lang="en-US" dirty="0"/>
              <a:t> { </a:t>
            </a:r>
          </a:p>
          <a:p>
            <a:endParaRPr lang="en-US" dirty="0"/>
          </a:p>
          <a:p>
            <a:r>
              <a:rPr lang="en-US" dirty="0"/>
              <a:t>	@Override </a:t>
            </a:r>
          </a:p>
          <a:p>
            <a:r>
              <a:rPr lang="en-US" dirty="0"/>
              <a:t>	public void accept(</a:t>
            </a:r>
            <a:r>
              <a:rPr lang="en-US" dirty="0" err="1"/>
              <a:t>ComputerPartVisitor</a:t>
            </a:r>
            <a:r>
              <a:rPr lang="en-US" dirty="0"/>
              <a:t> </a:t>
            </a:r>
            <a:r>
              <a:rPr lang="en-US" dirty="0" err="1"/>
              <a:t>computerPartVisitor</a:t>
            </a:r>
            <a:r>
              <a:rPr lang="en-US" dirty="0"/>
              <a:t>) { </a:t>
            </a:r>
          </a:p>
          <a:p>
            <a:r>
              <a:rPr lang="en-US" dirty="0"/>
              <a:t>		</a:t>
            </a:r>
            <a:r>
              <a:rPr lang="en-US" dirty="0" err="1"/>
              <a:t>computerPartVisitor.visit</a:t>
            </a:r>
            <a:r>
              <a:rPr lang="en-US" dirty="0"/>
              <a:t>(this); </a:t>
            </a:r>
          </a:p>
          <a:p>
            <a:r>
              <a:rPr lang="en-US" dirty="0"/>
              <a:t>} </a:t>
            </a:r>
          </a:p>
          <a:p>
            <a:r>
              <a:rPr lang="en-US" dirty="0"/>
              <a:t>} </a:t>
            </a:r>
          </a:p>
        </p:txBody>
      </p:sp>
      <p:sp>
        <p:nvSpPr>
          <p:cNvPr id="10" name="TextBox 9"/>
          <p:cNvSpPr txBox="1"/>
          <p:nvPr/>
        </p:nvSpPr>
        <p:spPr>
          <a:xfrm>
            <a:off x="3124200" y="2514600"/>
            <a:ext cx="1505540" cy="307777"/>
          </a:xfrm>
          <a:prstGeom prst="rect">
            <a:avLst/>
          </a:prstGeom>
          <a:noFill/>
        </p:spPr>
        <p:txBody>
          <a:bodyPr wrap="none" rtlCol="0">
            <a:spAutoFit/>
          </a:bodyPr>
          <a:lstStyle/>
          <a:p>
            <a:r>
              <a:rPr lang="en-US" sz="1400" dirty="0">
                <a:solidFill>
                  <a:srgbClr val="3366FF"/>
                </a:solidFill>
              </a:rPr>
              <a:t>Concert element</a:t>
            </a:r>
          </a:p>
        </p:txBody>
      </p:sp>
    </p:spTree>
    <p:extLst>
      <p:ext uri="{BB962C8B-B14F-4D97-AF65-F5344CB8AC3E}">
        <p14:creationId xmlns:p14="http://schemas.microsoft.com/office/powerpoint/2010/main" val="3436371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305800" cy="2031325"/>
          </a:xfrm>
          <a:prstGeom prst="rect">
            <a:avLst/>
          </a:prstGeom>
          <a:noFill/>
        </p:spPr>
        <p:txBody>
          <a:bodyPr wrap="square" rtlCol="0">
            <a:spAutoFit/>
          </a:bodyPr>
          <a:lstStyle/>
          <a:p>
            <a:r>
              <a:rPr lang="en-US" dirty="0"/>
              <a:t>public class Monitor implements </a:t>
            </a:r>
            <a:r>
              <a:rPr lang="en-US" dirty="0" err="1"/>
              <a:t>ComputerPart</a:t>
            </a:r>
            <a:r>
              <a:rPr lang="en-US" dirty="0"/>
              <a:t> { </a:t>
            </a:r>
          </a:p>
          <a:p>
            <a:endParaRPr lang="en-US" dirty="0"/>
          </a:p>
          <a:p>
            <a:r>
              <a:rPr lang="en-US" dirty="0"/>
              <a:t>	@Override </a:t>
            </a:r>
          </a:p>
          <a:p>
            <a:r>
              <a:rPr lang="en-US" dirty="0"/>
              <a:t>	public void accept(</a:t>
            </a:r>
            <a:r>
              <a:rPr lang="en-US" dirty="0" err="1"/>
              <a:t>ComputerPartVisitor</a:t>
            </a:r>
            <a:r>
              <a:rPr lang="en-US" dirty="0"/>
              <a:t> </a:t>
            </a:r>
            <a:r>
              <a:rPr lang="en-US" dirty="0" err="1"/>
              <a:t>computerPartVisitor</a:t>
            </a:r>
            <a:r>
              <a:rPr lang="en-US" dirty="0"/>
              <a:t>) { </a:t>
            </a:r>
          </a:p>
          <a:p>
            <a:r>
              <a:rPr lang="en-US" dirty="0"/>
              <a:t>		</a:t>
            </a:r>
            <a:r>
              <a:rPr lang="en-US" dirty="0" err="1"/>
              <a:t>computerPartVisitor.visit</a:t>
            </a:r>
            <a:r>
              <a:rPr lang="en-US" dirty="0"/>
              <a:t>(this); </a:t>
            </a:r>
          </a:p>
          <a:p>
            <a:r>
              <a:rPr lang="en-US" dirty="0"/>
              <a:t>	} </a:t>
            </a:r>
          </a:p>
          <a:p>
            <a:r>
              <a:rPr lang="en-US" dirty="0"/>
              <a:t>} </a:t>
            </a:r>
          </a:p>
        </p:txBody>
      </p:sp>
      <p:sp>
        <p:nvSpPr>
          <p:cNvPr id="5" name="TextBox 4"/>
          <p:cNvSpPr txBox="1"/>
          <p:nvPr/>
        </p:nvSpPr>
        <p:spPr>
          <a:xfrm>
            <a:off x="2971800" y="381000"/>
            <a:ext cx="1505540" cy="307777"/>
          </a:xfrm>
          <a:prstGeom prst="rect">
            <a:avLst/>
          </a:prstGeom>
          <a:noFill/>
        </p:spPr>
        <p:txBody>
          <a:bodyPr wrap="none" rtlCol="0">
            <a:spAutoFit/>
          </a:bodyPr>
          <a:lstStyle/>
          <a:p>
            <a:r>
              <a:rPr lang="en-US" sz="1400" dirty="0">
                <a:solidFill>
                  <a:srgbClr val="3366FF"/>
                </a:solidFill>
              </a:rPr>
              <a:t>Concert element</a:t>
            </a:r>
          </a:p>
        </p:txBody>
      </p:sp>
      <p:sp>
        <p:nvSpPr>
          <p:cNvPr id="6" name="TextBox 5"/>
          <p:cNvSpPr txBox="1"/>
          <p:nvPr/>
        </p:nvSpPr>
        <p:spPr>
          <a:xfrm>
            <a:off x="381000" y="3581400"/>
            <a:ext cx="8305800" cy="2031325"/>
          </a:xfrm>
          <a:prstGeom prst="rect">
            <a:avLst/>
          </a:prstGeom>
          <a:noFill/>
        </p:spPr>
        <p:txBody>
          <a:bodyPr wrap="square" rtlCol="0">
            <a:spAutoFit/>
          </a:bodyPr>
          <a:lstStyle/>
          <a:p>
            <a:r>
              <a:rPr lang="en-US" dirty="0"/>
              <a:t>public class Mouse implements </a:t>
            </a:r>
            <a:r>
              <a:rPr lang="en-US" dirty="0" err="1"/>
              <a:t>ComputerPart</a:t>
            </a:r>
            <a:r>
              <a:rPr lang="en-US" dirty="0"/>
              <a:t> { </a:t>
            </a:r>
          </a:p>
          <a:p>
            <a:endParaRPr lang="en-US" dirty="0"/>
          </a:p>
          <a:p>
            <a:r>
              <a:rPr lang="en-US" dirty="0"/>
              <a:t>	@Override </a:t>
            </a:r>
          </a:p>
          <a:p>
            <a:r>
              <a:rPr lang="en-US" dirty="0"/>
              <a:t>	public void accept(</a:t>
            </a:r>
            <a:r>
              <a:rPr lang="en-US" dirty="0" err="1"/>
              <a:t>ComputerPartVisitor</a:t>
            </a:r>
            <a:r>
              <a:rPr lang="en-US" dirty="0"/>
              <a:t> </a:t>
            </a:r>
            <a:r>
              <a:rPr lang="en-US" dirty="0" err="1"/>
              <a:t>computerPartVisitor</a:t>
            </a:r>
            <a:r>
              <a:rPr lang="en-US" dirty="0"/>
              <a:t>) { </a:t>
            </a:r>
          </a:p>
          <a:p>
            <a:r>
              <a:rPr lang="en-US" dirty="0"/>
              <a:t>		</a:t>
            </a:r>
            <a:r>
              <a:rPr lang="en-US" dirty="0" err="1"/>
              <a:t>computerPartVisitor.visit</a:t>
            </a:r>
            <a:r>
              <a:rPr lang="en-US" dirty="0"/>
              <a:t>(this); </a:t>
            </a:r>
          </a:p>
          <a:p>
            <a:r>
              <a:rPr lang="en-US" dirty="0"/>
              <a:t>	} </a:t>
            </a:r>
          </a:p>
          <a:p>
            <a:r>
              <a:rPr lang="en-US" dirty="0"/>
              <a:t>} </a:t>
            </a:r>
          </a:p>
        </p:txBody>
      </p:sp>
      <p:sp>
        <p:nvSpPr>
          <p:cNvPr id="7" name="TextBox 6"/>
          <p:cNvSpPr txBox="1"/>
          <p:nvPr/>
        </p:nvSpPr>
        <p:spPr>
          <a:xfrm>
            <a:off x="3048000" y="3276600"/>
            <a:ext cx="1505540" cy="307777"/>
          </a:xfrm>
          <a:prstGeom prst="rect">
            <a:avLst/>
          </a:prstGeom>
          <a:noFill/>
        </p:spPr>
        <p:txBody>
          <a:bodyPr wrap="none" rtlCol="0">
            <a:spAutoFit/>
          </a:bodyPr>
          <a:lstStyle/>
          <a:p>
            <a:r>
              <a:rPr lang="en-US" sz="1400" dirty="0">
                <a:solidFill>
                  <a:srgbClr val="3366FF"/>
                </a:solidFill>
              </a:rPr>
              <a:t>Concert element</a:t>
            </a:r>
          </a:p>
        </p:txBody>
      </p:sp>
    </p:spTree>
    <p:extLst>
      <p:ext uri="{BB962C8B-B14F-4D97-AF65-F5344CB8AC3E}">
        <p14:creationId xmlns:p14="http://schemas.microsoft.com/office/powerpoint/2010/main" val="20986274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305800" cy="4524316"/>
          </a:xfrm>
          <a:prstGeom prst="rect">
            <a:avLst/>
          </a:prstGeom>
          <a:noFill/>
        </p:spPr>
        <p:txBody>
          <a:bodyPr wrap="square" rtlCol="0">
            <a:spAutoFit/>
          </a:bodyPr>
          <a:lstStyle/>
          <a:p>
            <a:r>
              <a:rPr lang="en-US" dirty="0"/>
              <a:t>public class Computer implements </a:t>
            </a:r>
            <a:r>
              <a:rPr lang="en-US" dirty="0" err="1"/>
              <a:t>ComputerPart</a:t>
            </a:r>
            <a:r>
              <a:rPr lang="en-US" dirty="0"/>
              <a:t> { </a:t>
            </a:r>
          </a:p>
          <a:p>
            <a:endParaRPr lang="en-US" dirty="0"/>
          </a:p>
          <a:p>
            <a:r>
              <a:rPr lang="en-US" dirty="0"/>
              <a:t>	</a:t>
            </a:r>
            <a:r>
              <a:rPr lang="en-US" dirty="0" err="1"/>
              <a:t>ComputerPart</a:t>
            </a:r>
            <a:r>
              <a:rPr lang="en-US" dirty="0"/>
              <a:t>[] parts; </a:t>
            </a:r>
          </a:p>
          <a:p>
            <a:endParaRPr lang="en-US" dirty="0"/>
          </a:p>
          <a:p>
            <a:r>
              <a:rPr lang="en-US" dirty="0"/>
              <a:t>	public Computer(){ </a:t>
            </a:r>
          </a:p>
          <a:p>
            <a:r>
              <a:rPr lang="en-US" dirty="0"/>
              <a:t>		parts = new </a:t>
            </a:r>
            <a:r>
              <a:rPr lang="en-US" dirty="0" err="1"/>
              <a:t>ComputerPart</a:t>
            </a:r>
            <a:r>
              <a:rPr lang="en-US" dirty="0"/>
              <a:t>[] {new Mouse(), new Keyboard(), 		new Monitor()}; } </a:t>
            </a:r>
          </a:p>
          <a:p>
            <a:endParaRPr lang="en-US" dirty="0"/>
          </a:p>
          <a:p>
            <a:r>
              <a:rPr lang="en-US" dirty="0"/>
              <a:t>	@Override </a:t>
            </a:r>
          </a:p>
          <a:p>
            <a:r>
              <a:rPr lang="en-US" dirty="0"/>
              <a:t>	public void accept(</a:t>
            </a:r>
            <a:r>
              <a:rPr lang="en-US" dirty="0" err="1"/>
              <a:t>ComputerPartVisitor</a:t>
            </a:r>
            <a:r>
              <a:rPr lang="en-US" dirty="0"/>
              <a:t> </a:t>
            </a:r>
            <a:r>
              <a:rPr lang="en-US" dirty="0" err="1"/>
              <a:t>computerPartVisitor</a:t>
            </a:r>
            <a:r>
              <a:rPr lang="en-US" dirty="0"/>
              <a:t>) { </a:t>
            </a:r>
            <a:endParaRPr lang="da-DK" dirty="0"/>
          </a:p>
          <a:p>
            <a:r>
              <a:rPr lang="da-DK" dirty="0"/>
              <a:t>		for (</a:t>
            </a:r>
            <a:r>
              <a:rPr lang="da-DK" dirty="0" err="1"/>
              <a:t>int</a:t>
            </a:r>
            <a:r>
              <a:rPr lang="da-DK" dirty="0"/>
              <a:t> i = 0; i &lt; </a:t>
            </a:r>
            <a:r>
              <a:rPr lang="da-DK" dirty="0" err="1"/>
              <a:t>parts.length</a:t>
            </a:r>
            <a:r>
              <a:rPr lang="da-DK" dirty="0"/>
              <a:t>; i++) { </a:t>
            </a:r>
          </a:p>
          <a:p>
            <a:r>
              <a:rPr lang="da-DK" dirty="0"/>
              <a:t>			parts[i].accept(</a:t>
            </a:r>
            <a:r>
              <a:rPr lang="da-DK" dirty="0" err="1"/>
              <a:t>computerPartVisitor</a:t>
            </a:r>
            <a:r>
              <a:rPr lang="da-DK" dirty="0"/>
              <a:t>); </a:t>
            </a:r>
          </a:p>
          <a:p>
            <a:r>
              <a:rPr lang="da-DK" dirty="0"/>
              <a:t>			} </a:t>
            </a:r>
          </a:p>
          <a:p>
            <a:r>
              <a:rPr lang="da-DK" dirty="0"/>
              <a:t>	</a:t>
            </a:r>
            <a:r>
              <a:rPr lang="da-DK" dirty="0" err="1"/>
              <a:t>computerPartVisitor.visit</a:t>
            </a:r>
            <a:r>
              <a:rPr lang="da-DK" dirty="0"/>
              <a:t>(</a:t>
            </a:r>
            <a:r>
              <a:rPr lang="da-DK" dirty="0" err="1"/>
              <a:t>this</a:t>
            </a:r>
            <a:r>
              <a:rPr lang="da-DK" dirty="0"/>
              <a:t>); </a:t>
            </a:r>
          </a:p>
          <a:p>
            <a:r>
              <a:rPr lang="da-DK" dirty="0"/>
              <a:t>	} </a:t>
            </a:r>
          </a:p>
          <a:p>
            <a:r>
              <a:rPr lang="da-DK" dirty="0"/>
              <a:t>} </a:t>
            </a:r>
            <a:endParaRPr lang="en-US" dirty="0"/>
          </a:p>
        </p:txBody>
      </p:sp>
      <p:sp>
        <p:nvSpPr>
          <p:cNvPr id="5" name="TextBox 4"/>
          <p:cNvSpPr txBox="1"/>
          <p:nvPr/>
        </p:nvSpPr>
        <p:spPr>
          <a:xfrm>
            <a:off x="2971800" y="457200"/>
            <a:ext cx="1505540" cy="307777"/>
          </a:xfrm>
          <a:prstGeom prst="rect">
            <a:avLst/>
          </a:prstGeom>
          <a:noFill/>
        </p:spPr>
        <p:txBody>
          <a:bodyPr wrap="none" rtlCol="0">
            <a:spAutoFit/>
          </a:bodyPr>
          <a:lstStyle/>
          <a:p>
            <a:r>
              <a:rPr lang="en-US" sz="1400" dirty="0">
                <a:solidFill>
                  <a:srgbClr val="3366FF"/>
                </a:solidFill>
              </a:rPr>
              <a:t>Concert element</a:t>
            </a:r>
          </a:p>
        </p:txBody>
      </p:sp>
    </p:spTree>
    <p:extLst>
      <p:ext uri="{BB962C8B-B14F-4D97-AF65-F5344CB8AC3E}">
        <p14:creationId xmlns:p14="http://schemas.microsoft.com/office/powerpoint/2010/main" val="29424851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229600" cy="2308324"/>
          </a:xfrm>
          <a:prstGeom prst="rect">
            <a:avLst/>
          </a:prstGeom>
          <a:noFill/>
        </p:spPr>
        <p:txBody>
          <a:bodyPr wrap="square" rtlCol="0">
            <a:spAutoFit/>
          </a:bodyPr>
          <a:lstStyle/>
          <a:p>
            <a:r>
              <a:rPr lang="en-US" dirty="0"/>
              <a:t>public interface </a:t>
            </a:r>
            <a:r>
              <a:rPr lang="en-US" dirty="0" err="1"/>
              <a:t>ComputerPartVisitor</a:t>
            </a:r>
            <a:r>
              <a:rPr lang="en-US" dirty="0"/>
              <a:t> { </a:t>
            </a:r>
          </a:p>
          <a:p>
            <a:endParaRPr lang="en-US" dirty="0"/>
          </a:p>
          <a:p>
            <a:r>
              <a:rPr lang="en-US" dirty="0"/>
              <a:t>	public void visit(Computer computer); </a:t>
            </a:r>
          </a:p>
          <a:p>
            <a:r>
              <a:rPr lang="en-US" dirty="0"/>
              <a:t>	public void visit(Mouse mouse); </a:t>
            </a:r>
          </a:p>
          <a:p>
            <a:r>
              <a:rPr lang="en-US" dirty="0"/>
              <a:t>	public void visit(Keyboard keyboard); </a:t>
            </a:r>
          </a:p>
          <a:p>
            <a:r>
              <a:rPr lang="en-US" dirty="0"/>
              <a:t>	public void visit(Monitor monitor); </a:t>
            </a:r>
          </a:p>
          <a:p>
            <a:endParaRPr lang="en-US" dirty="0"/>
          </a:p>
          <a:p>
            <a:r>
              <a:rPr lang="en-US" dirty="0"/>
              <a:t>} </a:t>
            </a:r>
          </a:p>
        </p:txBody>
      </p:sp>
      <p:sp>
        <p:nvSpPr>
          <p:cNvPr id="5" name="TextBox 4"/>
          <p:cNvSpPr txBox="1"/>
          <p:nvPr/>
        </p:nvSpPr>
        <p:spPr>
          <a:xfrm>
            <a:off x="2971800" y="609600"/>
            <a:ext cx="1441533" cy="307777"/>
          </a:xfrm>
          <a:prstGeom prst="rect">
            <a:avLst/>
          </a:prstGeom>
          <a:noFill/>
        </p:spPr>
        <p:txBody>
          <a:bodyPr wrap="none" rtlCol="0">
            <a:spAutoFit/>
          </a:bodyPr>
          <a:lstStyle/>
          <a:p>
            <a:r>
              <a:rPr lang="en-US" sz="1400" dirty="0">
                <a:solidFill>
                  <a:srgbClr val="3366FF"/>
                </a:solidFill>
              </a:rPr>
              <a:t>Visitor Interface</a:t>
            </a:r>
          </a:p>
        </p:txBody>
      </p:sp>
      <p:sp>
        <p:nvSpPr>
          <p:cNvPr id="6" name="TextBox 5"/>
          <p:cNvSpPr txBox="1"/>
          <p:nvPr/>
        </p:nvSpPr>
        <p:spPr>
          <a:xfrm>
            <a:off x="5257800" y="1295400"/>
            <a:ext cx="3636908" cy="523220"/>
          </a:xfrm>
          <a:prstGeom prst="rect">
            <a:avLst/>
          </a:prstGeom>
          <a:noFill/>
        </p:spPr>
        <p:txBody>
          <a:bodyPr wrap="none" rtlCol="0">
            <a:spAutoFit/>
          </a:bodyPr>
          <a:lstStyle/>
          <a:p>
            <a:r>
              <a:rPr lang="en-US" sz="1400" dirty="0">
                <a:solidFill>
                  <a:srgbClr val="3366FF"/>
                </a:solidFill>
              </a:rPr>
              <a:t>Visit operation for each concrete class from </a:t>
            </a:r>
          </a:p>
          <a:p>
            <a:r>
              <a:rPr lang="en-US" sz="1400" dirty="0">
                <a:solidFill>
                  <a:srgbClr val="3366FF"/>
                </a:solidFill>
              </a:rPr>
              <a:t>the element structure</a:t>
            </a:r>
          </a:p>
        </p:txBody>
      </p:sp>
    </p:spTree>
    <p:extLst>
      <p:ext uri="{BB962C8B-B14F-4D97-AF65-F5344CB8AC3E}">
        <p14:creationId xmlns:p14="http://schemas.microsoft.com/office/powerpoint/2010/main" val="3028967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71690"/>
            <a:ext cx="8382000" cy="6186310"/>
          </a:xfrm>
          <a:prstGeom prst="rect">
            <a:avLst/>
          </a:prstGeom>
          <a:noFill/>
        </p:spPr>
        <p:txBody>
          <a:bodyPr wrap="square" rtlCol="0">
            <a:spAutoFit/>
          </a:bodyPr>
          <a:lstStyle/>
          <a:p>
            <a:r>
              <a:rPr lang="en-US" dirty="0"/>
              <a:t>public class </a:t>
            </a:r>
            <a:r>
              <a:rPr lang="en-US" dirty="0" err="1"/>
              <a:t>ComputerPartDisplayVisitor</a:t>
            </a:r>
            <a:r>
              <a:rPr lang="en-US" dirty="0"/>
              <a:t> implements </a:t>
            </a:r>
            <a:r>
              <a:rPr lang="en-US" dirty="0" err="1"/>
              <a:t>ComputerPartVisitor</a:t>
            </a:r>
            <a:r>
              <a:rPr lang="en-US" dirty="0"/>
              <a:t> { </a:t>
            </a:r>
          </a:p>
          <a:p>
            <a:endParaRPr lang="en-US" dirty="0"/>
          </a:p>
          <a:p>
            <a:r>
              <a:rPr lang="en-US" dirty="0"/>
              <a:t>	@Override </a:t>
            </a:r>
          </a:p>
          <a:p>
            <a:r>
              <a:rPr lang="en-US" dirty="0"/>
              <a:t>	public void visit(Computer computer) { </a:t>
            </a:r>
          </a:p>
          <a:p>
            <a:r>
              <a:rPr lang="en-US" dirty="0"/>
              <a:t>		</a:t>
            </a:r>
            <a:r>
              <a:rPr lang="en-US" dirty="0" err="1"/>
              <a:t>System.out.println</a:t>
            </a:r>
            <a:r>
              <a:rPr lang="en-US" dirty="0"/>
              <a:t>("Displaying Computer."); </a:t>
            </a:r>
          </a:p>
          <a:p>
            <a:r>
              <a:rPr lang="en-US" dirty="0"/>
              <a:t>	} </a:t>
            </a:r>
          </a:p>
          <a:p>
            <a:endParaRPr lang="en-US" dirty="0"/>
          </a:p>
          <a:p>
            <a:r>
              <a:rPr lang="en-US" dirty="0"/>
              <a:t>	@Override </a:t>
            </a:r>
          </a:p>
          <a:p>
            <a:r>
              <a:rPr lang="en-US" dirty="0"/>
              <a:t>	public void visit(Mouse mouse) { </a:t>
            </a:r>
          </a:p>
          <a:p>
            <a:r>
              <a:rPr lang="en-US" dirty="0"/>
              <a:t>		</a:t>
            </a:r>
            <a:r>
              <a:rPr lang="en-US" dirty="0" err="1"/>
              <a:t>System.out.println</a:t>
            </a:r>
            <a:r>
              <a:rPr lang="en-US" dirty="0"/>
              <a:t>("Displaying Mouse."); </a:t>
            </a:r>
          </a:p>
          <a:p>
            <a:r>
              <a:rPr lang="en-US" dirty="0"/>
              <a:t>	} </a:t>
            </a:r>
          </a:p>
          <a:p>
            <a:endParaRPr lang="en-US" dirty="0"/>
          </a:p>
          <a:p>
            <a:r>
              <a:rPr lang="en-US" dirty="0"/>
              <a:t>	@Override </a:t>
            </a:r>
          </a:p>
          <a:p>
            <a:r>
              <a:rPr lang="en-US" dirty="0"/>
              <a:t>	public void visit(Keyboard keyboard) { </a:t>
            </a:r>
          </a:p>
          <a:p>
            <a:r>
              <a:rPr lang="en-US" dirty="0"/>
              <a:t>		</a:t>
            </a:r>
            <a:r>
              <a:rPr lang="en-US" dirty="0" err="1"/>
              <a:t>System.out.println</a:t>
            </a:r>
            <a:r>
              <a:rPr lang="en-US" dirty="0"/>
              <a:t>("Displaying Keyboard."); </a:t>
            </a:r>
          </a:p>
          <a:p>
            <a:r>
              <a:rPr lang="en-US" dirty="0"/>
              <a:t>	} </a:t>
            </a:r>
          </a:p>
          <a:p>
            <a:endParaRPr lang="en-US" dirty="0"/>
          </a:p>
          <a:p>
            <a:r>
              <a:rPr lang="en-US" dirty="0"/>
              <a:t>	@Override </a:t>
            </a:r>
          </a:p>
          <a:p>
            <a:r>
              <a:rPr lang="en-US" dirty="0"/>
              <a:t>	public void visit(Monitor monitor) { </a:t>
            </a:r>
          </a:p>
          <a:p>
            <a:r>
              <a:rPr lang="en-US" dirty="0"/>
              <a:t>		</a:t>
            </a:r>
            <a:r>
              <a:rPr lang="en-US" dirty="0" err="1"/>
              <a:t>System.out.println</a:t>
            </a:r>
            <a:r>
              <a:rPr lang="en-US" dirty="0"/>
              <a:t>("Displaying Monitor."); </a:t>
            </a:r>
          </a:p>
          <a:p>
            <a:r>
              <a:rPr lang="en-US" dirty="0"/>
              <a:t>	} </a:t>
            </a:r>
          </a:p>
          <a:p>
            <a:r>
              <a:rPr lang="en-US" dirty="0"/>
              <a:t>} </a:t>
            </a:r>
          </a:p>
        </p:txBody>
      </p:sp>
    </p:spTree>
    <p:extLst>
      <p:ext uri="{BB962C8B-B14F-4D97-AF65-F5344CB8AC3E}">
        <p14:creationId xmlns:p14="http://schemas.microsoft.com/office/powerpoint/2010/main" val="246747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839200" cy="4247317"/>
          </a:xfrm>
          <a:prstGeom prst="rect">
            <a:avLst/>
          </a:prstGeom>
          <a:noFill/>
        </p:spPr>
        <p:txBody>
          <a:bodyPr wrap="square" rtlCol="0">
            <a:spAutoFit/>
          </a:bodyPr>
          <a:lstStyle/>
          <a:p>
            <a:endParaRPr lang="en-US" dirty="0"/>
          </a:p>
          <a:p>
            <a:r>
              <a:rPr lang="en-US" dirty="0"/>
              <a:t>public class </a:t>
            </a:r>
            <a:r>
              <a:rPr lang="en-US" dirty="0" err="1"/>
              <a:t>FileLogger</a:t>
            </a:r>
            <a:r>
              <a:rPr lang="en-US" dirty="0"/>
              <a:t> extends </a:t>
            </a:r>
            <a:r>
              <a:rPr lang="en-US" dirty="0" err="1"/>
              <a:t>AbstractLogger</a:t>
            </a:r>
            <a:r>
              <a:rPr lang="en-US" dirty="0"/>
              <a:t> { </a:t>
            </a:r>
          </a:p>
          <a:p>
            <a:endParaRPr lang="en-US" dirty="0"/>
          </a:p>
          <a:p>
            <a:r>
              <a:rPr lang="en-US" dirty="0"/>
              <a:t>	public </a:t>
            </a:r>
            <a:r>
              <a:rPr lang="en-US" dirty="0" err="1"/>
              <a:t>FileLogger</a:t>
            </a:r>
            <a:r>
              <a:rPr lang="en-US" dirty="0"/>
              <a:t>(</a:t>
            </a:r>
            <a:r>
              <a:rPr lang="en-US" dirty="0" err="1"/>
              <a:t>int</a:t>
            </a:r>
            <a:r>
              <a:rPr lang="en-US" dirty="0"/>
              <a:t> level){ </a:t>
            </a:r>
          </a:p>
          <a:p>
            <a:r>
              <a:rPr lang="en-US" dirty="0"/>
              <a:t>		</a:t>
            </a:r>
            <a:r>
              <a:rPr lang="en-US" dirty="0" err="1"/>
              <a:t>this.level</a:t>
            </a:r>
            <a:r>
              <a:rPr lang="en-US" dirty="0"/>
              <a:t> = level; </a:t>
            </a:r>
          </a:p>
          <a:p>
            <a:r>
              <a:rPr lang="en-US" dirty="0"/>
              <a:t>	} </a:t>
            </a:r>
          </a:p>
          <a:p>
            <a:endParaRPr lang="en-US" dirty="0"/>
          </a:p>
          <a:p>
            <a:endParaRPr lang="en-US" dirty="0"/>
          </a:p>
          <a:p>
            <a:r>
              <a:rPr lang="en-US" dirty="0"/>
              <a:t>	@Override </a:t>
            </a:r>
          </a:p>
          <a:p>
            <a:r>
              <a:rPr lang="en-US" dirty="0"/>
              <a:t>	protected void write(String message) { </a:t>
            </a:r>
          </a:p>
          <a:p>
            <a:r>
              <a:rPr lang="en-US" dirty="0"/>
              <a:t>		</a:t>
            </a:r>
            <a:r>
              <a:rPr lang="en-US" dirty="0" err="1"/>
              <a:t>System.out.println</a:t>
            </a:r>
            <a:r>
              <a:rPr lang="en-US" dirty="0"/>
              <a:t>("File::Logger: " + message); </a:t>
            </a:r>
          </a:p>
          <a:p>
            <a:r>
              <a:rPr lang="en-US" dirty="0"/>
              <a:t>	} </a:t>
            </a:r>
          </a:p>
          <a:p>
            <a:endParaRPr lang="en-US" dirty="0"/>
          </a:p>
          <a:p>
            <a:r>
              <a:rPr lang="en-US" dirty="0"/>
              <a:t>} </a:t>
            </a:r>
          </a:p>
          <a:p>
            <a:endParaRPr lang="en-US" dirty="0"/>
          </a:p>
        </p:txBody>
      </p:sp>
    </p:spTree>
    <p:extLst>
      <p:ext uri="{BB962C8B-B14F-4D97-AF65-F5344CB8AC3E}">
        <p14:creationId xmlns:p14="http://schemas.microsoft.com/office/powerpoint/2010/main" val="5371190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6491756" cy="3693319"/>
          </a:xfrm>
          <a:prstGeom prst="rect">
            <a:avLst/>
          </a:prstGeom>
          <a:noFill/>
        </p:spPr>
        <p:txBody>
          <a:bodyPr wrap="none" rtlCol="0">
            <a:spAutoFit/>
          </a:bodyPr>
          <a:lstStyle/>
          <a:p>
            <a:r>
              <a:rPr lang="en-US" dirty="0"/>
              <a:t>public class </a:t>
            </a:r>
            <a:r>
              <a:rPr lang="en-US" dirty="0" err="1"/>
              <a:t>VisitorPatternDemo</a:t>
            </a:r>
            <a:r>
              <a:rPr lang="en-US" dirty="0"/>
              <a:t> { </a:t>
            </a:r>
          </a:p>
          <a:p>
            <a:endParaRPr lang="en-US" dirty="0"/>
          </a:p>
          <a:p>
            <a:r>
              <a:rPr lang="en-US" dirty="0"/>
              <a:t>public static void main(String[] </a:t>
            </a:r>
            <a:r>
              <a:rPr lang="en-US" dirty="0" err="1"/>
              <a:t>args</a:t>
            </a:r>
            <a:r>
              <a:rPr lang="en-US" dirty="0"/>
              <a:t>) { </a:t>
            </a:r>
          </a:p>
          <a:p>
            <a:endParaRPr lang="en-US" dirty="0"/>
          </a:p>
          <a:p>
            <a:r>
              <a:rPr lang="en-US" dirty="0"/>
              <a:t>	</a:t>
            </a:r>
            <a:r>
              <a:rPr lang="en-US" dirty="0" err="1"/>
              <a:t>ComputerPart</a:t>
            </a:r>
            <a:r>
              <a:rPr lang="en-US" dirty="0"/>
              <a:t> computer = new Computer(); </a:t>
            </a:r>
          </a:p>
          <a:p>
            <a:endParaRPr lang="en-US" dirty="0"/>
          </a:p>
          <a:p>
            <a:r>
              <a:rPr lang="en-US" dirty="0"/>
              <a:t>	</a:t>
            </a:r>
          </a:p>
          <a:p>
            <a:r>
              <a:rPr lang="en-US" dirty="0"/>
              <a:t>	</a:t>
            </a:r>
            <a:r>
              <a:rPr lang="en-US" dirty="0" err="1"/>
              <a:t>computer.accept</a:t>
            </a:r>
            <a:r>
              <a:rPr lang="en-US" dirty="0"/>
              <a:t>(new </a:t>
            </a:r>
            <a:r>
              <a:rPr lang="en-US" dirty="0" err="1"/>
              <a:t>ComputerPartDisplayVisitor</a:t>
            </a:r>
            <a:r>
              <a:rPr lang="en-US" dirty="0"/>
              <a:t>()); </a:t>
            </a:r>
          </a:p>
          <a:p>
            <a:r>
              <a:rPr lang="en-US" dirty="0"/>
              <a:t>	</a:t>
            </a:r>
          </a:p>
          <a:p>
            <a:r>
              <a:rPr lang="en-US" dirty="0"/>
              <a:t>	} </a:t>
            </a:r>
          </a:p>
          <a:p>
            <a:r>
              <a:rPr lang="en-US" dirty="0"/>
              <a:t>} </a:t>
            </a:r>
          </a:p>
          <a:p>
            <a:endParaRPr lang="en-US" dirty="0"/>
          </a:p>
          <a:p>
            <a:endParaRPr lang="en-US" dirty="0"/>
          </a:p>
        </p:txBody>
      </p:sp>
      <p:sp>
        <p:nvSpPr>
          <p:cNvPr id="5" name="TextBox 4"/>
          <p:cNvSpPr txBox="1"/>
          <p:nvPr/>
        </p:nvSpPr>
        <p:spPr>
          <a:xfrm>
            <a:off x="6400800" y="1676400"/>
            <a:ext cx="1595309" cy="307777"/>
          </a:xfrm>
          <a:prstGeom prst="rect">
            <a:avLst/>
          </a:prstGeom>
          <a:noFill/>
        </p:spPr>
        <p:txBody>
          <a:bodyPr wrap="none" rtlCol="0">
            <a:spAutoFit/>
          </a:bodyPr>
          <a:lstStyle/>
          <a:p>
            <a:r>
              <a:rPr lang="en-US" sz="1400" dirty="0">
                <a:solidFill>
                  <a:srgbClr val="3366FF"/>
                </a:solidFill>
              </a:rPr>
              <a:t>Object of element </a:t>
            </a:r>
          </a:p>
        </p:txBody>
      </p:sp>
      <p:sp>
        <p:nvSpPr>
          <p:cNvPr id="7" name="TextBox 6"/>
          <p:cNvSpPr txBox="1"/>
          <p:nvPr/>
        </p:nvSpPr>
        <p:spPr>
          <a:xfrm>
            <a:off x="4267200" y="2819400"/>
            <a:ext cx="2496372" cy="307777"/>
          </a:xfrm>
          <a:prstGeom prst="rect">
            <a:avLst/>
          </a:prstGeom>
          <a:noFill/>
        </p:spPr>
        <p:txBody>
          <a:bodyPr wrap="none" rtlCol="0">
            <a:spAutoFit/>
          </a:bodyPr>
          <a:lstStyle/>
          <a:p>
            <a:r>
              <a:rPr lang="en-US" sz="1400" dirty="0">
                <a:solidFill>
                  <a:srgbClr val="3366FF"/>
                </a:solidFill>
              </a:rPr>
              <a:t>Create object of Visitor Class</a:t>
            </a:r>
          </a:p>
        </p:txBody>
      </p:sp>
      <p:sp>
        <p:nvSpPr>
          <p:cNvPr id="8" name="TextBox 7"/>
          <p:cNvSpPr txBox="1"/>
          <p:nvPr/>
        </p:nvSpPr>
        <p:spPr>
          <a:xfrm>
            <a:off x="533400" y="2133600"/>
            <a:ext cx="5339923" cy="307777"/>
          </a:xfrm>
          <a:prstGeom prst="rect">
            <a:avLst/>
          </a:prstGeom>
          <a:noFill/>
        </p:spPr>
        <p:txBody>
          <a:bodyPr wrap="none" rtlCol="0">
            <a:spAutoFit/>
          </a:bodyPr>
          <a:lstStyle/>
          <a:p>
            <a:r>
              <a:rPr lang="en-US" sz="1400" dirty="0">
                <a:solidFill>
                  <a:srgbClr val="3366FF"/>
                </a:solidFill>
              </a:rPr>
              <a:t>Call accept method from the concert element class </a:t>
            </a:r>
            <a:r>
              <a:rPr lang="en-US" sz="1400" dirty="0" err="1">
                <a:solidFill>
                  <a:srgbClr val="3366FF"/>
                </a:solidFill>
              </a:rPr>
              <a:t>ComputerPart</a:t>
            </a:r>
            <a:endParaRPr lang="en-US" sz="1400" dirty="0">
              <a:solidFill>
                <a:srgbClr val="3366FF"/>
              </a:solidFill>
            </a:endParaRPr>
          </a:p>
        </p:txBody>
      </p:sp>
      <p:sp>
        <p:nvSpPr>
          <p:cNvPr id="9" name="TextBox 8"/>
          <p:cNvSpPr txBox="1"/>
          <p:nvPr/>
        </p:nvSpPr>
        <p:spPr>
          <a:xfrm>
            <a:off x="533400" y="4267200"/>
            <a:ext cx="7772400" cy="1754327"/>
          </a:xfrm>
          <a:prstGeom prst="rect">
            <a:avLst/>
          </a:prstGeom>
          <a:noFill/>
        </p:spPr>
        <p:txBody>
          <a:bodyPr wrap="square" rtlCol="0">
            <a:spAutoFit/>
          </a:bodyPr>
          <a:lstStyle/>
          <a:p>
            <a:r>
              <a:rPr lang="en-US" dirty="0"/>
              <a:t>Output:</a:t>
            </a:r>
          </a:p>
          <a:p>
            <a:endParaRPr lang="en-US" dirty="0"/>
          </a:p>
          <a:p>
            <a:r>
              <a:rPr lang="en-US" dirty="0"/>
              <a:t>Displaying Mouse. </a:t>
            </a:r>
          </a:p>
          <a:p>
            <a:r>
              <a:rPr lang="en-US" dirty="0"/>
              <a:t>Displaying Keyboard. </a:t>
            </a:r>
          </a:p>
          <a:p>
            <a:r>
              <a:rPr lang="en-US" dirty="0"/>
              <a:t>Displaying Monitor. </a:t>
            </a:r>
          </a:p>
          <a:p>
            <a:r>
              <a:rPr lang="en-US" dirty="0"/>
              <a:t>Displaying Computer. </a:t>
            </a:r>
          </a:p>
        </p:txBody>
      </p:sp>
    </p:spTree>
    <p:extLst>
      <p:ext uri="{BB962C8B-B14F-4D97-AF65-F5344CB8AC3E}">
        <p14:creationId xmlns:p14="http://schemas.microsoft.com/office/powerpoint/2010/main" val="10465908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Consequences</a:t>
            </a:r>
          </a:p>
          <a:p>
            <a:endParaRPr lang="en-US" dirty="0"/>
          </a:p>
          <a:p>
            <a:pPr lvl="1"/>
            <a:r>
              <a:rPr lang="en-US" dirty="0"/>
              <a:t>Visitor makes adding new operations easy. Visitors make it easy to add operations that depend on the components of complex objects by adding a new visitor</a:t>
            </a:r>
          </a:p>
          <a:p>
            <a:pPr lvl="1"/>
            <a:endParaRPr lang="en-US" dirty="0"/>
          </a:p>
          <a:p>
            <a:pPr lvl="1"/>
            <a:r>
              <a:rPr lang="en-US" dirty="0"/>
              <a:t>Adding new </a:t>
            </a:r>
            <a:r>
              <a:rPr lang="en-US" dirty="0" err="1"/>
              <a:t>ConcreteElement</a:t>
            </a:r>
            <a:r>
              <a:rPr lang="en-US" dirty="0"/>
              <a:t> classes is hard. The Visitor pattern makes it hard to add new subclasses of Element. Each new </a:t>
            </a:r>
            <a:r>
              <a:rPr lang="en-US" dirty="0" err="1"/>
              <a:t>ConcreteElement</a:t>
            </a:r>
            <a:r>
              <a:rPr lang="en-US" dirty="0"/>
              <a:t> required a new abstract operation on Visitor and a corresponding implementation in every </a:t>
            </a:r>
            <a:r>
              <a:rPr lang="en-US" dirty="0" err="1"/>
              <a:t>ConcreteVisitor</a:t>
            </a:r>
            <a:r>
              <a:rPr lang="en-US" dirty="0"/>
              <a:t> class</a:t>
            </a:r>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6" name="Title 1"/>
          <p:cNvSpPr>
            <a:spLocks noGrp="1"/>
          </p:cNvSpPr>
          <p:nvPr>
            <p:ph type="title"/>
          </p:nvPr>
        </p:nvSpPr>
        <p:spPr>
          <a:xfrm>
            <a:off x="457200" y="533400"/>
            <a:ext cx="8229600" cy="990600"/>
          </a:xfrm>
        </p:spPr>
        <p:txBody>
          <a:bodyPr/>
          <a:lstStyle/>
          <a:p>
            <a:r>
              <a:rPr lang="en-US" dirty="0"/>
              <a:t>Visitor Design Pattern</a:t>
            </a:r>
          </a:p>
        </p:txBody>
      </p:sp>
    </p:spTree>
    <p:extLst>
      <p:ext uri="{BB962C8B-B14F-4D97-AF65-F5344CB8AC3E}">
        <p14:creationId xmlns:p14="http://schemas.microsoft.com/office/powerpoint/2010/main" val="25335549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Intent</a:t>
            </a:r>
          </a:p>
          <a:p>
            <a:pPr lvl="1"/>
            <a:r>
              <a:rPr lang="en-US" dirty="0"/>
              <a:t>Used to defines a grammatical representation for a language and provides an interpreter to deal with this grammar. </a:t>
            </a:r>
          </a:p>
          <a:p>
            <a:pPr lvl="1"/>
            <a:endParaRPr lang="en-US" dirty="0"/>
          </a:p>
          <a:p>
            <a:pPr lvl="1"/>
            <a:r>
              <a:rPr lang="en-US" dirty="0"/>
              <a:t>The best example of this pattern is java compiler that interprets the java source code into byte code that is understandable by JVM.</a:t>
            </a:r>
          </a:p>
          <a:p>
            <a:pPr lvl="1"/>
            <a:endParaRPr lang="en-US" dirty="0"/>
          </a:p>
          <a:p>
            <a:pPr lvl="1"/>
            <a:r>
              <a:rPr lang="en-US" dirty="0"/>
              <a:t>Google Translator is also an example of interpreter pattern where the input can be in any language and we can get the output interpreted in another language.</a:t>
            </a:r>
          </a:p>
          <a:p>
            <a:endParaRPr lang="en-US" dirty="0"/>
          </a:p>
        </p:txBody>
      </p:sp>
      <p:sp>
        <p:nvSpPr>
          <p:cNvPr id="6" name="Title 1"/>
          <p:cNvSpPr>
            <a:spLocks noGrp="1"/>
          </p:cNvSpPr>
          <p:nvPr>
            <p:ph type="title"/>
          </p:nvPr>
        </p:nvSpPr>
        <p:spPr>
          <a:xfrm>
            <a:off x="457200" y="533400"/>
            <a:ext cx="8229600" cy="990600"/>
          </a:xfrm>
        </p:spPr>
        <p:txBody>
          <a:bodyPr/>
          <a:lstStyle/>
          <a:p>
            <a:r>
              <a:rPr lang="en-US" dirty="0"/>
              <a:t>Interpreter Design Pattern</a:t>
            </a:r>
          </a:p>
        </p:txBody>
      </p:sp>
    </p:spTree>
    <p:extLst>
      <p:ext uri="{BB962C8B-B14F-4D97-AF65-F5344CB8AC3E}">
        <p14:creationId xmlns:p14="http://schemas.microsoft.com/office/powerpoint/2010/main" val="14632965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 </a:t>
            </a:r>
          </a:p>
          <a:p>
            <a:endParaRPr lang="en-US" dirty="0"/>
          </a:p>
          <a:p>
            <a:pPr lvl="1"/>
            <a:endParaRPr lang="en-US" dirty="0"/>
          </a:p>
          <a:p>
            <a:pPr lvl="1"/>
            <a:endParaRPr lang="en-US" dirty="0"/>
          </a:p>
          <a:p>
            <a:endParaRPr lang="en-US" dirty="0"/>
          </a:p>
          <a:p>
            <a:endParaRPr lang="en-US" dirty="0"/>
          </a:p>
        </p:txBody>
      </p:sp>
      <p:sp>
        <p:nvSpPr>
          <p:cNvPr id="6" name="Title 1"/>
          <p:cNvSpPr>
            <a:spLocks noGrp="1"/>
          </p:cNvSpPr>
          <p:nvPr>
            <p:ph type="title"/>
          </p:nvPr>
        </p:nvSpPr>
        <p:spPr>
          <a:xfrm>
            <a:off x="457200" y="533400"/>
            <a:ext cx="8229600" cy="990600"/>
          </a:xfrm>
        </p:spPr>
        <p:txBody>
          <a:bodyPr/>
          <a:lstStyle/>
          <a:p>
            <a:r>
              <a:rPr lang="en-US" dirty="0"/>
              <a:t>Interpreter Design Pattern</a:t>
            </a:r>
          </a:p>
        </p:txBody>
      </p:sp>
      <p:pic>
        <p:nvPicPr>
          <p:cNvPr id="2" name="Picture 1"/>
          <p:cNvPicPr>
            <a:picLocks noChangeAspect="1"/>
          </p:cNvPicPr>
          <p:nvPr/>
        </p:nvPicPr>
        <p:blipFill>
          <a:blip r:embed="rId2"/>
          <a:stretch>
            <a:fillRect/>
          </a:stretch>
        </p:blipFill>
        <p:spPr>
          <a:xfrm>
            <a:off x="1066800" y="2057400"/>
            <a:ext cx="7239000" cy="3886200"/>
          </a:xfrm>
          <a:prstGeom prst="rect">
            <a:avLst/>
          </a:prstGeom>
        </p:spPr>
      </p:pic>
    </p:spTree>
    <p:extLst>
      <p:ext uri="{BB962C8B-B14F-4D97-AF65-F5344CB8AC3E}">
        <p14:creationId xmlns:p14="http://schemas.microsoft.com/office/powerpoint/2010/main" val="26502814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p:txBody>
      </p:sp>
      <p:sp>
        <p:nvSpPr>
          <p:cNvPr id="5" name="Title 1"/>
          <p:cNvSpPr>
            <a:spLocks noGrp="1"/>
          </p:cNvSpPr>
          <p:nvPr>
            <p:ph type="title"/>
          </p:nvPr>
        </p:nvSpPr>
        <p:spPr/>
        <p:txBody>
          <a:bodyPr/>
          <a:lstStyle/>
          <a:p>
            <a:r>
              <a:rPr lang="en-US" dirty="0"/>
              <a:t>Interpreter Design Pattern</a:t>
            </a:r>
          </a:p>
        </p:txBody>
      </p:sp>
      <p:pic>
        <p:nvPicPr>
          <p:cNvPr id="6" name="Picture 5"/>
          <p:cNvPicPr>
            <a:picLocks noChangeAspect="1"/>
          </p:cNvPicPr>
          <p:nvPr/>
        </p:nvPicPr>
        <p:blipFill>
          <a:blip r:embed="rId2"/>
          <a:stretch>
            <a:fillRect/>
          </a:stretch>
        </p:blipFill>
        <p:spPr>
          <a:xfrm>
            <a:off x="609600" y="2057400"/>
            <a:ext cx="8153400" cy="4419600"/>
          </a:xfrm>
          <a:prstGeom prst="rect">
            <a:avLst/>
          </a:prstGeom>
        </p:spPr>
      </p:pic>
    </p:spTree>
    <p:extLst>
      <p:ext uri="{BB962C8B-B14F-4D97-AF65-F5344CB8AC3E}">
        <p14:creationId xmlns:p14="http://schemas.microsoft.com/office/powerpoint/2010/main" val="20355862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371600"/>
            <a:ext cx="8077200" cy="2862323"/>
          </a:xfrm>
          <a:prstGeom prst="rect">
            <a:avLst/>
          </a:prstGeom>
          <a:noFill/>
        </p:spPr>
        <p:txBody>
          <a:bodyPr wrap="square" rtlCol="0">
            <a:spAutoFit/>
          </a:bodyPr>
          <a:lstStyle/>
          <a:p>
            <a:r>
              <a:rPr lang="en-US" dirty="0"/>
              <a:t>public class </a:t>
            </a:r>
            <a:r>
              <a:rPr lang="en-US" dirty="0" err="1"/>
              <a:t>InterpreterContext</a:t>
            </a:r>
            <a:r>
              <a:rPr lang="en-US" dirty="0"/>
              <a:t> {</a:t>
            </a:r>
          </a:p>
          <a:p>
            <a:r>
              <a:rPr lang="en-US" dirty="0"/>
              <a:t> </a:t>
            </a:r>
          </a:p>
          <a:p>
            <a:r>
              <a:rPr lang="en-US" dirty="0"/>
              <a:t>    public String </a:t>
            </a:r>
            <a:r>
              <a:rPr lang="en-US" dirty="0" err="1"/>
              <a:t>getBinaryFormat</a:t>
            </a:r>
            <a:r>
              <a:rPr lang="en-US" dirty="0"/>
              <a:t>(</a:t>
            </a:r>
            <a:r>
              <a:rPr lang="en-US" dirty="0" err="1"/>
              <a:t>int</a:t>
            </a:r>
            <a:r>
              <a:rPr lang="en-US" dirty="0"/>
              <a:t> </a:t>
            </a:r>
            <a:r>
              <a:rPr lang="en-US" dirty="0" err="1"/>
              <a:t>i</a:t>
            </a:r>
            <a:r>
              <a:rPr lang="en-US" dirty="0"/>
              <a:t>){</a:t>
            </a:r>
          </a:p>
          <a:p>
            <a:r>
              <a:rPr lang="en-US" dirty="0"/>
              <a:t>        return </a:t>
            </a:r>
            <a:r>
              <a:rPr lang="en-US" dirty="0" err="1"/>
              <a:t>Integer.toBinaryString</a:t>
            </a:r>
            <a:r>
              <a:rPr lang="en-US" dirty="0"/>
              <a:t>(</a:t>
            </a:r>
            <a:r>
              <a:rPr lang="en-US" dirty="0" err="1"/>
              <a:t>i</a:t>
            </a:r>
            <a:r>
              <a:rPr lang="en-US" dirty="0"/>
              <a:t>);</a:t>
            </a:r>
          </a:p>
          <a:p>
            <a:r>
              <a:rPr lang="en-US" dirty="0"/>
              <a:t>    }</a:t>
            </a:r>
          </a:p>
          <a:p>
            <a:r>
              <a:rPr lang="en-US" dirty="0"/>
              <a:t>     </a:t>
            </a:r>
          </a:p>
          <a:p>
            <a:r>
              <a:rPr lang="en-US" dirty="0"/>
              <a:t>    public String </a:t>
            </a:r>
            <a:r>
              <a:rPr lang="en-US" dirty="0" err="1"/>
              <a:t>getHexadecimalFormat</a:t>
            </a:r>
            <a:r>
              <a:rPr lang="en-US" dirty="0"/>
              <a:t>(</a:t>
            </a:r>
            <a:r>
              <a:rPr lang="en-US" dirty="0" err="1"/>
              <a:t>int</a:t>
            </a:r>
            <a:r>
              <a:rPr lang="en-US" dirty="0"/>
              <a:t> </a:t>
            </a:r>
            <a:r>
              <a:rPr lang="en-US" dirty="0" err="1"/>
              <a:t>i</a:t>
            </a:r>
            <a:r>
              <a:rPr lang="en-US" dirty="0"/>
              <a:t>){</a:t>
            </a:r>
          </a:p>
          <a:p>
            <a:r>
              <a:rPr lang="en-US" dirty="0"/>
              <a:t>        return </a:t>
            </a:r>
            <a:r>
              <a:rPr lang="en-US" dirty="0" err="1"/>
              <a:t>Integer.toHexString</a:t>
            </a:r>
            <a:r>
              <a:rPr lang="en-US" dirty="0"/>
              <a:t>(</a:t>
            </a:r>
            <a:r>
              <a:rPr lang="en-US" dirty="0" err="1"/>
              <a:t>i</a:t>
            </a:r>
            <a:r>
              <a:rPr lang="en-US" dirty="0"/>
              <a:t>);</a:t>
            </a:r>
          </a:p>
          <a:p>
            <a:r>
              <a:rPr lang="en-US" dirty="0"/>
              <a:t>    }</a:t>
            </a:r>
          </a:p>
          <a:p>
            <a:r>
              <a:rPr lang="en-US" dirty="0"/>
              <a:t>}</a:t>
            </a:r>
          </a:p>
        </p:txBody>
      </p:sp>
    </p:spTree>
    <p:extLst>
      <p:ext uri="{BB962C8B-B14F-4D97-AF65-F5344CB8AC3E}">
        <p14:creationId xmlns:p14="http://schemas.microsoft.com/office/powerpoint/2010/main" val="22989206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8077200" cy="1200329"/>
          </a:xfrm>
          <a:prstGeom prst="rect">
            <a:avLst/>
          </a:prstGeom>
          <a:noFill/>
        </p:spPr>
        <p:txBody>
          <a:bodyPr wrap="square" rtlCol="0">
            <a:spAutoFit/>
          </a:bodyPr>
          <a:lstStyle/>
          <a:p>
            <a:r>
              <a:rPr lang="en-US" dirty="0"/>
              <a:t>public interface Expression {</a:t>
            </a:r>
          </a:p>
          <a:p>
            <a:r>
              <a:rPr lang="en-US" dirty="0"/>
              <a:t> </a:t>
            </a:r>
          </a:p>
          <a:p>
            <a:r>
              <a:rPr lang="en-US" dirty="0"/>
              <a:t>    String interpret(</a:t>
            </a:r>
            <a:r>
              <a:rPr lang="en-US" dirty="0" err="1"/>
              <a:t>InterpreterContext</a:t>
            </a:r>
            <a:r>
              <a:rPr lang="en-US" dirty="0"/>
              <a:t> </a:t>
            </a:r>
            <a:r>
              <a:rPr lang="en-US" dirty="0" err="1"/>
              <a:t>ic</a:t>
            </a:r>
            <a:r>
              <a:rPr lang="en-US" dirty="0"/>
              <a:t>);</a:t>
            </a:r>
          </a:p>
          <a:p>
            <a:r>
              <a:rPr lang="en-US" dirty="0"/>
              <a:t>}</a:t>
            </a:r>
          </a:p>
        </p:txBody>
      </p:sp>
      <p:sp>
        <p:nvSpPr>
          <p:cNvPr id="6" name="TextBox 5"/>
          <p:cNvSpPr txBox="1"/>
          <p:nvPr/>
        </p:nvSpPr>
        <p:spPr>
          <a:xfrm>
            <a:off x="609600" y="2438400"/>
            <a:ext cx="8077200" cy="3970318"/>
          </a:xfrm>
          <a:prstGeom prst="rect">
            <a:avLst/>
          </a:prstGeom>
          <a:noFill/>
        </p:spPr>
        <p:txBody>
          <a:bodyPr wrap="square" rtlCol="0">
            <a:spAutoFit/>
          </a:bodyPr>
          <a:lstStyle/>
          <a:p>
            <a:r>
              <a:rPr lang="en-US" dirty="0"/>
              <a:t>public class </a:t>
            </a:r>
            <a:r>
              <a:rPr lang="en-US" dirty="0" err="1"/>
              <a:t>IntToBinaryExpression</a:t>
            </a:r>
            <a:r>
              <a:rPr lang="en-US" dirty="0"/>
              <a:t> implements Expression {</a:t>
            </a:r>
          </a:p>
          <a:p>
            <a:r>
              <a:rPr lang="en-US" dirty="0"/>
              <a:t> </a:t>
            </a:r>
          </a:p>
          <a:p>
            <a:r>
              <a:rPr lang="en-US" dirty="0"/>
              <a:t>    private </a:t>
            </a:r>
            <a:r>
              <a:rPr lang="en-US" dirty="0" err="1"/>
              <a:t>int</a:t>
            </a:r>
            <a:r>
              <a:rPr lang="en-US" dirty="0"/>
              <a:t> </a:t>
            </a:r>
            <a:r>
              <a:rPr lang="en-US" dirty="0" err="1"/>
              <a:t>i</a:t>
            </a:r>
            <a:r>
              <a:rPr lang="en-US" dirty="0"/>
              <a:t>;</a:t>
            </a:r>
          </a:p>
          <a:p>
            <a:r>
              <a:rPr lang="en-US" dirty="0"/>
              <a:t>     </a:t>
            </a:r>
          </a:p>
          <a:p>
            <a:r>
              <a:rPr lang="en-US" dirty="0"/>
              <a:t>    public </a:t>
            </a:r>
            <a:r>
              <a:rPr lang="en-US" dirty="0" err="1"/>
              <a:t>IntToBinaryExpression</a:t>
            </a:r>
            <a:r>
              <a:rPr lang="en-US" dirty="0"/>
              <a:t>(</a:t>
            </a:r>
            <a:r>
              <a:rPr lang="en-US" dirty="0" err="1"/>
              <a:t>int</a:t>
            </a:r>
            <a:r>
              <a:rPr lang="en-US" dirty="0"/>
              <a:t> c){</a:t>
            </a:r>
          </a:p>
          <a:p>
            <a:r>
              <a:rPr lang="en-US" dirty="0"/>
              <a:t>        </a:t>
            </a:r>
            <a:r>
              <a:rPr lang="en-US" dirty="0" err="1"/>
              <a:t>this.i</a:t>
            </a:r>
            <a:r>
              <a:rPr lang="en-US" dirty="0"/>
              <a:t>=c;</a:t>
            </a:r>
          </a:p>
          <a:p>
            <a:r>
              <a:rPr lang="en-US" dirty="0"/>
              <a:t>    }</a:t>
            </a:r>
          </a:p>
          <a:p>
            <a:r>
              <a:rPr lang="en-US" dirty="0"/>
              <a:t>    </a:t>
            </a:r>
          </a:p>
          <a:p>
            <a:r>
              <a:rPr lang="en-US" dirty="0"/>
              <a:t>   @Override</a:t>
            </a:r>
          </a:p>
          <a:p>
            <a:r>
              <a:rPr lang="en-US" dirty="0"/>
              <a:t>    public String interpret(</a:t>
            </a:r>
            <a:r>
              <a:rPr lang="en-US" dirty="0" err="1"/>
              <a:t>InterpreterContext</a:t>
            </a:r>
            <a:r>
              <a:rPr lang="en-US" dirty="0"/>
              <a:t> </a:t>
            </a:r>
            <a:r>
              <a:rPr lang="en-US" dirty="0" err="1"/>
              <a:t>ic</a:t>
            </a:r>
            <a:r>
              <a:rPr lang="en-US" dirty="0"/>
              <a:t>) {</a:t>
            </a:r>
          </a:p>
          <a:p>
            <a:r>
              <a:rPr lang="en-US" dirty="0"/>
              <a:t>        return </a:t>
            </a:r>
            <a:r>
              <a:rPr lang="en-US" dirty="0" err="1"/>
              <a:t>ic.getBinaryFormat</a:t>
            </a:r>
            <a:r>
              <a:rPr lang="en-US" dirty="0"/>
              <a:t>(</a:t>
            </a:r>
            <a:r>
              <a:rPr lang="en-US" dirty="0" err="1"/>
              <a:t>this.i</a:t>
            </a:r>
            <a:r>
              <a:rPr lang="en-US" dirty="0"/>
              <a:t>);</a:t>
            </a:r>
          </a:p>
          <a:p>
            <a:r>
              <a:rPr lang="en-US" dirty="0"/>
              <a:t>    }</a:t>
            </a:r>
          </a:p>
          <a:p>
            <a:r>
              <a:rPr lang="en-US" dirty="0"/>
              <a:t> </a:t>
            </a:r>
          </a:p>
          <a:p>
            <a:r>
              <a:rPr lang="en-US" dirty="0"/>
              <a:t>}</a:t>
            </a:r>
          </a:p>
        </p:txBody>
      </p:sp>
    </p:spTree>
    <p:extLst>
      <p:ext uri="{BB962C8B-B14F-4D97-AF65-F5344CB8AC3E}">
        <p14:creationId xmlns:p14="http://schemas.microsoft.com/office/powerpoint/2010/main" val="26550154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077200" cy="3970318"/>
          </a:xfrm>
          <a:prstGeom prst="rect">
            <a:avLst/>
          </a:prstGeom>
          <a:noFill/>
        </p:spPr>
        <p:txBody>
          <a:bodyPr wrap="square" rtlCol="0">
            <a:spAutoFit/>
          </a:bodyPr>
          <a:lstStyle/>
          <a:p>
            <a:r>
              <a:rPr lang="en-US" dirty="0"/>
              <a:t>public class </a:t>
            </a:r>
            <a:r>
              <a:rPr lang="en-US" dirty="0" err="1"/>
              <a:t>IntToHexExpression</a:t>
            </a:r>
            <a:r>
              <a:rPr lang="en-US" dirty="0"/>
              <a:t> implements Expression {</a:t>
            </a:r>
          </a:p>
          <a:p>
            <a:r>
              <a:rPr lang="en-US" dirty="0"/>
              <a:t> </a:t>
            </a:r>
          </a:p>
          <a:p>
            <a:r>
              <a:rPr lang="en-US" dirty="0"/>
              <a:t>    private </a:t>
            </a:r>
            <a:r>
              <a:rPr lang="en-US" dirty="0" err="1"/>
              <a:t>int</a:t>
            </a:r>
            <a:r>
              <a:rPr lang="en-US" dirty="0"/>
              <a:t> </a:t>
            </a:r>
            <a:r>
              <a:rPr lang="en-US" dirty="0" err="1"/>
              <a:t>i</a:t>
            </a:r>
            <a:r>
              <a:rPr lang="en-US" dirty="0"/>
              <a:t>;</a:t>
            </a:r>
          </a:p>
          <a:p>
            <a:r>
              <a:rPr lang="en-US" dirty="0"/>
              <a:t>     </a:t>
            </a:r>
          </a:p>
          <a:p>
            <a:r>
              <a:rPr lang="en-US" dirty="0"/>
              <a:t>    public </a:t>
            </a:r>
            <a:r>
              <a:rPr lang="en-US" dirty="0" err="1"/>
              <a:t>IntToHexExpression</a:t>
            </a:r>
            <a:r>
              <a:rPr lang="en-US" dirty="0"/>
              <a:t>(</a:t>
            </a:r>
            <a:r>
              <a:rPr lang="en-US" dirty="0" err="1"/>
              <a:t>int</a:t>
            </a:r>
            <a:r>
              <a:rPr lang="en-US" dirty="0"/>
              <a:t> c){</a:t>
            </a:r>
          </a:p>
          <a:p>
            <a:r>
              <a:rPr lang="en-US" dirty="0"/>
              <a:t>        </a:t>
            </a:r>
            <a:r>
              <a:rPr lang="en-US" dirty="0" err="1"/>
              <a:t>this.i</a:t>
            </a:r>
            <a:r>
              <a:rPr lang="en-US" dirty="0"/>
              <a:t>=c;</a:t>
            </a:r>
          </a:p>
          <a:p>
            <a:r>
              <a:rPr lang="en-US" dirty="0"/>
              <a:t>    }</a:t>
            </a:r>
          </a:p>
          <a:p>
            <a:r>
              <a:rPr lang="en-US" dirty="0"/>
              <a:t>     </a:t>
            </a:r>
          </a:p>
          <a:p>
            <a:r>
              <a:rPr lang="en-US" dirty="0"/>
              <a:t>    @Override</a:t>
            </a:r>
          </a:p>
          <a:p>
            <a:r>
              <a:rPr lang="en-US" dirty="0"/>
              <a:t>    public String interpret(</a:t>
            </a:r>
            <a:r>
              <a:rPr lang="en-US" dirty="0" err="1"/>
              <a:t>InterpreterContext</a:t>
            </a:r>
            <a:r>
              <a:rPr lang="en-US" dirty="0"/>
              <a:t> </a:t>
            </a:r>
            <a:r>
              <a:rPr lang="en-US" dirty="0" err="1"/>
              <a:t>ic</a:t>
            </a:r>
            <a:r>
              <a:rPr lang="en-US" dirty="0"/>
              <a:t>) {</a:t>
            </a:r>
          </a:p>
          <a:p>
            <a:r>
              <a:rPr lang="en-US" dirty="0"/>
              <a:t>        return </a:t>
            </a:r>
            <a:r>
              <a:rPr lang="en-US" dirty="0" err="1"/>
              <a:t>ic.getHexadecimalFormat</a:t>
            </a:r>
            <a:r>
              <a:rPr lang="en-US" dirty="0"/>
              <a:t>(</a:t>
            </a:r>
            <a:r>
              <a:rPr lang="en-US" dirty="0" err="1"/>
              <a:t>i</a:t>
            </a:r>
            <a:r>
              <a:rPr lang="en-US" dirty="0"/>
              <a:t>);</a:t>
            </a:r>
          </a:p>
          <a:p>
            <a:r>
              <a:rPr lang="en-US" dirty="0"/>
              <a:t>    }</a:t>
            </a:r>
          </a:p>
          <a:p>
            <a:r>
              <a:rPr lang="en-US" dirty="0"/>
              <a:t> </a:t>
            </a:r>
          </a:p>
          <a:p>
            <a:r>
              <a:rPr lang="en-US" dirty="0"/>
              <a:t>}</a:t>
            </a:r>
          </a:p>
        </p:txBody>
      </p:sp>
    </p:spTree>
    <p:extLst>
      <p:ext uri="{BB962C8B-B14F-4D97-AF65-F5344CB8AC3E}">
        <p14:creationId xmlns:p14="http://schemas.microsoft.com/office/powerpoint/2010/main" val="25025071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328670"/>
            <a:ext cx="8686800" cy="6494087"/>
          </a:xfrm>
          <a:prstGeom prst="rect">
            <a:avLst/>
          </a:prstGeom>
          <a:noFill/>
        </p:spPr>
        <p:txBody>
          <a:bodyPr wrap="square" rtlCol="0">
            <a:spAutoFit/>
          </a:bodyPr>
          <a:lstStyle/>
          <a:p>
            <a:r>
              <a:rPr lang="en-US" sz="1600" dirty="0"/>
              <a:t>public class </a:t>
            </a:r>
            <a:r>
              <a:rPr lang="en-US" sz="1600" dirty="0" err="1"/>
              <a:t>InterpreterClient</a:t>
            </a:r>
            <a:r>
              <a:rPr lang="en-US" sz="1600" dirty="0"/>
              <a:t> {</a:t>
            </a:r>
          </a:p>
          <a:p>
            <a:endParaRPr lang="en-US" sz="1600" dirty="0"/>
          </a:p>
          <a:p>
            <a:r>
              <a:rPr lang="en-US" sz="1600" dirty="0"/>
              <a:t>    public </a:t>
            </a:r>
            <a:r>
              <a:rPr lang="en-US" sz="1600" dirty="0" err="1"/>
              <a:t>InterpreterContext</a:t>
            </a:r>
            <a:r>
              <a:rPr lang="en-US" sz="1600" dirty="0"/>
              <a:t> </a:t>
            </a:r>
            <a:r>
              <a:rPr lang="en-US" sz="1600" dirty="0" err="1"/>
              <a:t>ic</a:t>
            </a:r>
            <a:r>
              <a:rPr lang="en-US" sz="1600" dirty="0"/>
              <a:t>;</a:t>
            </a:r>
          </a:p>
          <a:p>
            <a:r>
              <a:rPr lang="en-US" sz="1600" dirty="0"/>
              <a:t>  </a:t>
            </a:r>
          </a:p>
          <a:p>
            <a:r>
              <a:rPr lang="en-US" sz="1600" dirty="0"/>
              <a:t>    public </a:t>
            </a:r>
            <a:r>
              <a:rPr lang="en-US" sz="1600" dirty="0" err="1"/>
              <a:t>InterpreterClient</a:t>
            </a:r>
            <a:r>
              <a:rPr lang="en-US" sz="1600" dirty="0"/>
              <a:t>(</a:t>
            </a:r>
            <a:r>
              <a:rPr lang="en-US" sz="1600" dirty="0" err="1"/>
              <a:t>InterpreterContext</a:t>
            </a:r>
            <a:r>
              <a:rPr lang="en-US" sz="1600" dirty="0"/>
              <a:t> </a:t>
            </a:r>
            <a:r>
              <a:rPr lang="en-US" sz="1600" dirty="0" err="1"/>
              <a:t>i</a:t>
            </a:r>
            <a:r>
              <a:rPr lang="en-US" sz="1600" dirty="0"/>
              <a:t>){</a:t>
            </a:r>
          </a:p>
          <a:p>
            <a:r>
              <a:rPr lang="en-US" sz="1600" dirty="0"/>
              <a:t>        </a:t>
            </a:r>
            <a:r>
              <a:rPr lang="en-US" sz="1600" dirty="0" err="1"/>
              <a:t>this.ic</a:t>
            </a:r>
            <a:r>
              <a:rPr lang="en-US" sz="1600" dirty="0"/>
              <a:t>=I;}</a:t>
            </a:r>
          </a:p>
          <a:p>
            <a:r>
              <a:rPr lang="en-US" sz="1600" dirty="0"/>
              <a:t>     </a:t>
            </a:r>
          </a:p>
          <a:p>
            <a:r>
              <a:rPr lang="en-US" sz="1600" dirty="0"/>
              <a:t>    public String interpret(String </a:t>
            </a:r>
            <a:r>
              <a:rPr lang="en-US" sz="1600" dirty="0" err="1"/>
              <a:t>str</a:t>
            </a:r>
            <a:r>
              <a:rPr lang="en-US" sz="1600" dirty="0"/>
              <a:t>){</a:t>
            </a:r>
          </a:p>
          <a:p>
            <a:r>
              <a:rPr lang="en-US" sz="1600" dirty="0"/>
              <a:t>      Expression </a:t>
            </a:r>
            <a:r>
              <a:rPr lang="en-US" sz="1600" dirty="0" err="1"/>
              <a:t>exp</a:t>
            </a:r>
            <a:r>
              <a:rPr lang="en-US" sz="1600" dirty="0"/>
              <a:t>=null;</a:t>
            </a:r>
          </a:p>
          <a:p>
            <a:r>
              <a:rPr lang="en-US" sz="1600" dirty="0"/>
              <a:t>       if(</a:t>
            </a:r>
            <a:r>
              <a:rPr lang="en-US" sz="1600" dirty="0" err="1"/>
              <a:t>str.contains</a:t>
            </a:r>
            <a:r>
              <a:rPr lang="en-US" sz="1600" dirty="0"/>
              <a:t>("Hexadecimal")){</a:t>
            </a:r>
          </a:p>
          <a:p>
            <a:r>
              <a:rPr lang="en-US" sz="1600" dirty="0"/>
              <a:t>            </a:t>
            </a:r>
            <a:r>
              <a:rPr lang="en-US" sz="1600" dirty="0" err="1"/>
              <a:t>exp</a:t>
            </a:r>
            <a:r>
              <a:rPr lang="en-US" sz="1600" dirty="0"/>
              <a:t>= new </a:t>
            </a:r>
            <a:r>
              <a:rPr lang="en-US" sz="1600" dirty="0" err="1"/>
              <a:t>IntToHexExpression</a:t>
            </a:r>
            <a:r>
              <a:rPr lang="en-US" sz="1600" dirty="0"/>
              <a:t>(</a:t>
            </a:r>
            <a:r>
              <a:rPr lang="en-US" sz="1600" dirty="0" err="1"/>
              <a:t>Integer.parseInt</a:t>
            </a:r>
            <a:r>
              <a:rPr lang="en-US" sz="1600" dirty="0"/>
              <a:t>(</a:t>
            </a:r>
            <a:r>
              <a:rPr lang="en-US" sz="1600" dirty="0" err="1"/>
              <a:t>str.substring</a:t>
            </a:r>
            <a:r>
              <a:rPr lang="en-US" sz="1600" dirty="0"/>
              <a:t>(0,str.indexOf(” "))));</a:t>
            </a:r>
          </a:p>
          <a:p>
            <a:r>
              <a:rPr lang="en-US" sz="1600" dirty="0"/>
              <a:t>        }else if(</a:t>
            </a:r>
            <a:r>
              <a:rPr lang="en-US" sz="1600" dirty="0" err="1"/>
              <a:t>str.contains</a:t>
            </a:r>
            <a:r>
              <a:rPr lang="en-US" sz="1600" dirty="0"/>
              <a:t>("Binary")){</a:t>
            </a:r>
          </a:p>
          <a:p>
            <a:r>
              <a:rPr lang="en-US" sz="1600" dirty="0"/>
              <a:t>            </a:t>
            </a:r>
            <a:r>
              <a:rPr lang="en-US" sz="1600" dirty="0" err="1"/>
              <a:t>exp</a:t>
            </a:r>
            <a:r>
              <a:rPr lang="en-US" sz="1600" dirty="0"/>
              <a:t>=new </a:t>
            </a:r>
            <a:r>
              <a:rPr lang="en-US" sz="1600" dirty="0" err="1"/>
              <a:t>IntToBinaryExpression</a:t>
            </a:r>
            <a:r>
              <a:rPr lang="en-US" sz="1600" dirty="0"/>
              <a:t>(</a:t>
            </a:r>
            <a:r>
              <a:rPr lang="en-US" sz="1600" dirty="0" err="1"/>
              <a:t>Integer.parseInt</a:t>
            </a:r>
            <a:r>
              <a:rPr lang="en-US" sz="1600" dirty="0"/>
              <a:t>(</a:t>
            </a:r>
            <a:r>
              <a:rPr lang="en-US" sz="1600" dirty="0" err="1"/>
              <a:t>str.substring</a:t>
            </a:r>
            <a:r>
              <a:rPr lang="en-US" sz="1600" dirty="0"/>
              <a:t>(0,str.indexOf(" "))));</a:t>
            </a:r>
          </a:p>
          <a:p>
            <a:r>
              <a:rPr lang="en-US" sz="1600" dirty="0"/>
              <a:t>        }else return </a:t>
            </a:r>
            <a:r>
              <a:rPr lang="en-US" sz="1600" dirty="0" err="1"/>
              <a:t>str</a:t>
            </a:r>
            <a:r>
              <a:rPr lang="en-US" sz="1600" dirty="0"/>
              <a:t>;</a:t>
            </a:r>
          </a:p>
          <a:p>
            <a:r>
              <a:rPr lang="en-US" sz="1600" dirty="0"/>
              <a:t> return </a:t>
            </a:r>
            <a:r>
              <a:rPr lang="en-US" sz="1600" dirty="0" err="1"/>
              <a:t>exp.interpret</a:t>
            </a:r>
            <a:r>
              <a:rPr lang="en-US" sz="1600" dirty="0"/>
              <a:t>(</a:t>
            </a:r>
            <a:r>
              <a:rPr lang="en-US" sz="1600" dirty="0" err="1"/>
              <a:t>ic</a:t>
            </a:r>
            <a:r>
              <a:rPr lang="en-US" sz="1600" dirty="0"/>
              <a:t>);</a:t>
            </a:r>
          </a:p>
          <a:p>
            <a:r>
              <a:rPr lang="en-US" sz="1600" dirty="0"/>
              <a:t>    }</a:t>
            </a:r>
          </a:p>
          <a:p>
            <a:r>
              <a:rPr lang="en-US" sz="1600" dirty="0"/>
              <a:t>     </a:t>
            </a:r>
          </a:p>
          <a:p>
            <a:r>
              <a:rPr lang="en-US" sz="1600" dirty="0"/>
              <a:t>    public static void main(String </a:t>
            </a:r>
            <a:r>
              <a:rPr lang="en-US" sz="1600" dirty="0" err="1"/>
              <a:t>args</a:t>
            </a:r>
            <a:r>
              <a:rPr lang="en-US" sz="1600" dirty="0"/>
              <a:t>[]){</a:t>
            </a:r>
          </a:p>
          <a:p>
            <a:r>
              <a:rPr lang="en-US" sz="1600" dirty="0"/>
              <a:t>        String str1 = "28 in Binary";</a:t>
            </a:r>
          </a:p>
          <a:p>
            <a:r>
              <a:rPr lang="en-US" sz="1600" dirty="0"/>
              <a:t>        String str2 = "28 in Hexadecimal”; </a:t>
            </a:r>
          </a:p>
          <a:p>
            <a:endParaRPr lang="en-US" sz="1600" dirty="0"/>
          </a:p>
          <a:p>
            <a:r>
              <a:rPr lang="en-US" sz="1600" dirty="0"/>
              <a:t>        </a:t>
            </a:r>
            <a:r>
              <a:rPr lang="en-US" sz="1600" dirty="0" err="1"/>
              <a:t>InterpreterClient</a:t>
            </a:r>
            <a:r>
              <a:rPr lang="en-US" sz="1600" dirty="0"/>
              <a:t> </a:t>
            </a:r>
            <a:r>
              <a:rPr lang="en-US" sz="1600" dirty="0" err="1"/>
              <a:t>ec</a:t>
            </a:r>
            <a:r>
              <a:rPr lang="en-US" sz="1600" dirty="0"/>
              <a:t> = new </a:t>
            </a:r>
            <a:r>
              <a:rPr lang="en-US" sz="1600" dirty="0" err="1"/>
              <a:t>InterpreterClient</a:t>
            </a:r>
            <a:r>
              <a:rPr lang="en-US" sz="1600" dirty="0"/>
              <a:t>(new </a:t>
            </a:r>
            <a:r>
              <a:rPr lang="en-US" sz="1600" dirty="0" err="1"/>
              <a:t>InterpreterContext</a:t>
            </a:r>
            <a:r>
              <a:rPr lang="en-US" sz="1600" dirty="0"/>
              <a:t>());</a:t>
            </a:r>
          </a:p>
          <a:p>
            <a:r>
              <a:rPr lang="en-US" sz="1600" dirty="0"/>
              <a:t>        </a:t>
            </a:r>
            <a:r>
              <a:rPr lang="en-US" sz="1600" dirty="0" err="1"/>
              <a:t>System.out.println</a:t>
            </a:r>
            <a:r>
              <a:rPr lang="en-US" sz="1600" dirty="0"/>
              <a:t>(str1+"= "+</a:t>
            </a:r>
            <a:r>
              <a:rPr lang="en-US" sz="1600" dirty="0" err="1"/>
              <a:t>ec.interpret</a:t>
            </a:r>
            <a:r>
              <a:rPr lang="en-US" sz="1600" dirty="0"/>
              <a:t>(str1));</a:t>
            </a:r>
          </a:p>
          <a:p>
            <a:r>
              <a:rPr lang="en-US" sz="1600" dirty="0"/>
              <a:t>        </a:t>
            </a:r>
            <a:r>
              <a:rPr lang="en-US" sz="1600" dirty="0" err="1"/>
              <a:t>System.out.println</a:t>
            </a:r>
            <a:r>
              <a:rPr lang="en-US" sz="1600" dirty="0"/>
              <a:t>(str2+"= "+</a:t>
            </a:r>
            <a:r>
              <a:rPr lang="en-US" sz="1600" dirty="0" err="1"/>
              <a:t>ec.interpret</a:t>
            </a:r>
            <a:r>
              <a:rPr lang="en-US" sz="1600" dirty="0"/>
              <a:t>(str2));</a:t>
            </a:r>
          </a:p>
          <a:p>
            <a:r>
              <a:rPr lang="en-US" sz="1600" dirty="0"/>
              <a:t>    }</a:t>
            </a:r>
          </a:p>
          <a:p>
            <a:r>
              <a:rPr lang="en-US" sz="1600" dirty="0"/>
              <a:t>}</a:t>
            </a:r>
          </a:p>
        </p:txBody>
      </p:sp>
    </p:spTree>
    <p:extLst>
      <p:ext uri="{BB962C8B-B14F-4D97-AF65-F5344CB8AC3E}">
        <p14:creationId xmlns:p14="http://schemas.microsoft.com/office/powerpoint/2010/main" val="15039157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990600"/>
            <a:ext cx="2531462" cy="1200329"/>
          </a:xfrm>
          <a:prstGeom prst="rect">
            <a:avLst/>
          </a:prstGeom>
          <a:noFill/>
        </p:spPr>
        <p:txBody>
          <a:bodyPr wrap="none" rtlCol="0">
            <a:spAutoFit/>
          </a:bodyPr>
          <a:lstStyle/>
          <a:p>
            <a:r>
              <a:rPr lang="en-US" dirty="0"/>
              <a:t>Output: </a:t>
            </a:r>
          </a:p>
          <a:p>
            <a:endParaRPr lang="en-US" dirty="0"/>
          </a:p>
          <a:p>
            <a:r>
              <a:rPr lang="en-US" dirty="0"/>
              <a:t>28 in Binary= 11100</a:t>
            </a:r>
          </a:p>
          <a:p>
            <a:r>
              <a:rPr lang="en-US" dirty="0"/>
              <a:t>28 in Hexadecimal= 1c</a:t>
            </a:r>
          </a:p>
        </p:txBody>
      </p:sp>
    </p:spTree>
    <p:extLst>
      <p:ext uri="{BB962C8B-B14F-4D97-AF65-F5344CB8AC3E}">
        <p14:creationId xmlns:p14="http://schemas.microsoft.com/office/powerpoint/2010/main" val="73328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346292"/>
            <a:ext cx="8763000" cy="6463309"/>
          </a:xfrm>
          <a:prstGeom prst="rect">
            <a:avLst/>
          </a:prstGeom>
          <a:noFill/>
        </p:spPr>
        <p:txBody>
          <a:bodyPr wrap="square" rtlCol="0">
            <a:spAutoFit/>
          </a:bodyPr>
          <a:lstStyle/>
          <a:p>
            <a:r>
              <a:rPr lang="en-US" b="1" dirty="0"/>
              <a:t>public class Client {</a:t>
            </a:r>
            <a:endParaRPr lang="en-US" dirty="0"/>
          </a:p>
          <a:p>
            <a:endParaRPr lang="en-US" dirty="0"/>
          </a:p>
          <a:p>
            <a:r>
              <a:rPr lang="en-US" dirty="0"/>
              <a:t>      </a:t>
            </a:r>
            <a:r>
              <a:rPr lang="en-US" b="1" dirty="0"/>
              <a:t>public static void main(String[] </a:t>
            </a:r>
            <a:r>
              <a:rPr lang="en-US" b="1" dirty="0" err="1"/>
              <a:t>args</a:t>
            </a:r>
            <a:r>
              <a:rPr lang="en-US" b="1" dirty="0"/>
              <a:t>){</a:t>
            </a:r>
          </a:p>
          <a:p>
            <a:endParaRPr lang="en-US" b="1" dirty="0"/>
          </a:p>
          <a:p>
            <a:r>
              <a:rPr lang="en-US" b="1" dirty="0"/>
              <a:t>	</a:t>
            </a:r>
            <a:r>
              <a:rPr lang="en-US" dirty="0" err="1"/>
              <a:t>AbstractLogger</a:t>
            </a:r>
            <a:r>
              <a:rPr lang="en-US" dirty="0"/>
              <a:t> </a:t>
            </a:r>
            <a:r>
              <a:rPr lang="en-US" dirty="0" err="1"/>
              <a:t>errorLogger</a:t>
            </a:r>
            <a:r>
              <a:rPr lang="en-US" dirty="0"/>
              <a:t> = new </a:t>
            </a:r>
            <a:r>
              <a:rPr lang="en-US" dirty="0" err="1"/>
              <a:t>ErrorLogger</a:t>
            </a:r>
            <a:r>
              <a:rPr lang="en-US" dirty="0"/>
              <a:t>(</a:t>
            </a:r>
            <a:r>
              <a:rPr lang="en-US" dirty="0" err="1"/>
              <a:t>AbstractLogger.ERROR</a:t>
            </a:r>
            <a:r>
              <a:rPr lang="en-US" dirty="0"/>
              <a:t>); </a:t>
            </a:r>
          </a:p>
          <a:p>
            <a:r>
              <a:rPr lang="en-US" dirty="0"/>
              <a:t>	</a:t>
            </a:r>
            <a:r>
              <a:rPr lang="en-US" dirty="0" err="1"/>
              <a:t>AbstractLogger</a:t>
            </a:r>
            <a:r>
              <a:rPr lang="en-US" dirty="0"/>
              <a:t> </a:t>
            </a:r>
            <a:r>
              <a:rPr lang="en-US" dirty="0" err="1"/>
              <a:t>fileLogger</a:t>
            </a:r>
            <a:r>
              <a:rPr lang="en-US" dirty="0"/>
              <a:t> = new </a:t>
            </a:r>
            <a:r>
              <a:rPr lang="en-US" dirty="0" err="1"/>
              <a:t>FileLogger</a:t>
            </a:r>
            <a:r>
              <a:rPr lang="en-US" dirty="0"/>
              <a:t>(</a:t>
            </a:r>
            <a:r>
              <a:rPr lang="en-US" dirty="0" err="1"/>
              <a:t>AbstractLogger.DEBUG</a:t>
            </a:r>
            <a:r>
              <a:rPr lang="en-US" dirty="0"/>
              <a:t>); </a:t>
            </a:r>
          </a:p>
          <a:p>
            <a:r>
              <a:rPr lang="en-US" dirty="0"/>
              <a:t>	</a:t>
            </a:r>
            <a:r>
              <a:rPr lang="en-US" dirty="0" err="1"/>
              <a:t>AbstractLogger</a:t>
            </a:r>
            <a:r>
              <a:rPr lang="en-US" dirty="0"/>
              <a:t> </a:t>
            </a:r>
            <a:r>
              <a:rPr lang="en-US" dirty="0" err="1"/>
              <a:t>consoleLogger</a:t>
            </a:r>
            <a:r>
              <a:rPr lang="en-US" dirty="0"/>
              <a:t> = new 									</a:t>
            </a:r>
            <a:r>
              <a:rPr lang="en-US" dirty="0" err="1"/>
              <a:t>ConsoleLogger</a:t>
            </a:r>
            <a:r>
              <a:rPr lang="en-US" dirty="0"/>
              <a:t>(</a:t>
            </a:r>
            <a:r>
              <a:rPr lang="en-US" dirty="0" err="1"/>
              <a:t>AbstractLogger.INFO</a:t>
            </a:r>
            <a:r>
              <a:rPr lang="en-US" dirty="0"/>
              <a:t>); </a:t>
            </a:r>
          </a:p>
          <a:p>
            <a:endParaRPr lang="en-US" dirty="0"/>
          </a:p>
          <a:p>
            <a:r>
              <a:rPr lang="en-US" dirty="0"/>
              <a:t>	</a:t>
            </a:r>
          </a:p>
          <a:p>
            <a:r>
              <a:rPr lang="en-US" dirty="0"/>
              <a:t>	</a:t>
            </a:r>
            <a:r>
              <a:rPr lang="en-US" dirty="0" err="1"/>
              <a:t>errorLogger.setNextLogger</a:t>
            </a:r>
            <a:r>
              <a:rPr lang="en-US" dirty="0"/>
              <a:t>(</a:t>
            </a:r>
            <a:r>
              <a:rPr lang="en-US" dirty="0" err="1"/>
              <a:t>fileLogger</a:t>
            </a:r>
            <a:r>
              <a:rPr lang="en-US" dirty="0"/>
              <a:t>); </a:t>
            </a:r>
          </a:p>
          <a:p>
            <a:r>
              <a:rPr lang="en-US" dirty="0"/>
              <a:t>	</a:t>
            </a:r>
            <a:r>
              <a:rPr lang="en-US" dirty="0" err="1"/>
              <a:t>fileLogger.setNextLogger</a:t>
            </a:r>
            <a:r>
              <a:rPr lang="en-US" dirty="0"/>
              <a:t>(</a:t>
            </a:r>
            <a:r>
              <a:rPr lang="en-US" dirty="0" err="1"/>
              <a:t>consoleLogger</a:t>
            </a:r>
            <a:r>
              <a:rPr lang="en-US" dirty="0"/>
              <a:t>); </a:t>
            </a:r>
          </a:p>
          <a:p>
            <a:r>
              <a:rPr lang="en-US" dirty="0"/>
              <a:t>		</a:t>
            </a:r>
          </a:p>
          <a:p>
            <a:r>
              <a:rPr lang="en-US" dirty="0"/>
              <a:t>	</a:t>
            </a:r>
            <a:r>
              <a:rPr lang="en-US" dirty="0" err="1"/>
              <a:t>errorLogger.logMessage</a:t>
            </a:r>
            <a:r>
              <a:rPr lang="en-US" dirty="0"/>
              <a:t>(</a:t>
            </a:r>
            <a:r>
              <a:rPr lang="en-US" dirty="0" err="1"/>
              <a:t>AbstractLogger.</a:t>
            </a:r>
            <a:r>
              <a:rPr lang="en-US" i="1" dirty="0" err="1"/>
              <a:t>INFO</a:t>
            </a:r>
            <a:r>
              <a:rPr lang="en-US" i="1" dirty="0"/>
              <a:t>, "This is an information."); </a:t>
            </a:r>
          </a:p>
          <a:p>
            <a:r>
              <a:rPr lang="en-US" dirty="0"/>
              <a:t>		</a:t>
            </a:r>
            <a:r>
              <a:rPr lang="ro-RO" dirty="0"/>
              <a:t>		</a:t>
            </a:r>
          </a:p>
          <a:p>
            <a:r>
              <a:rPr lang="ro-RO" dirty="0"/>
              <a:t>	errorLogger.logMessage(AbstractLogger.</a:t>
            </a:r>
            <a:r>
              <a:rPr lang="ro-RO" i="1" dirty="0"/>
              <a:t>DEBUG, "This is a debug level 		information."); </a:t>
            </a:r>
          </a:p>
          <a:p>
            <a:r>
              <a:rPr lang="ro-RO" dirty="0"/>
              <a:t>			</a:t>
            </a:r>
          </a:p>
          <a:p>
            <a:r>
              <a:rPr lang="ro-RO" dirty="0"/>
              <a:t>	errorLogger.logMessage(AbstractLogger.</a:t>
            </a:r>
            <a:r>
              <a:rPr lang="ro-RO" i="1" dirty="0"/>
              <a:t>ERROR, "This is an error level 			information."); </a:t>
            </a:r>
          </a:p>
          <a:p>
            <a:endParaRPr lang="ro-RO" dirty="0"/>
          </a:p>
          <a:p>
            <a:r>
              <a:rPr lang="ro-RO" dirty="0"/>
              <a:t>	}</a:t>
            </a:r>
            <a:endParaRPr lang="en-US" b="1" dirty="0"/>
          </a:p>
          <a:p>
            <a:r>
              <a:rPr lang="en-US" b="1" dirty="0"/>
              <a:t>}</a:t>
            </a:r>
          </a:p>
        </p:txBody>
      </p:sp>
      <p:sp>
        <p:nvSpPr>
          <p:cNvPr id="3" name="TextBox 2"/>
          <p:cNvSpPr txBox="1"/>
          <p:nvPr/>
        </p:nvSpPr>
        <p:spPr>
          <a:xfrm>
            <a:off x="5867400" y="609600"/>
            <a:ext cx="2800767" cy="738664"/>
          </a:xfrm>
          <a:prstGeom prst="rect">
            <a:avLst/>
          </a:prstGeom>
          <a:noFill/>
        </p:spPr>
        <p:txBody>
          <a:bodyPr wrap="none" rtlCol="0">
            <a:spAutoFit/>
          </a:bodyPr>
          <a:lstStyle/>
          <a:p>
            <a:r>
              <a:rPr lang="en-US" sz="1400" dirty="0">
                <a:solidFill>
                  <a:srgbClr val="3366FF"/>
                </a:solidFill>
              </a:rPr>
              <a:t>Info message -&gt; Console Logger</a:t>
            </a:r>
          </a:p>
          <a:p>
            <a:r>
              <a:rPr lang="en-US" sz="1400" dirty="0">
                <a:solidFill>
                  <a:srgbClr val="3366FF"/>
                </a:solidFill>
              </a:rPr>
              <a:t>Debug Message -&gt; File Logger</a:t>
            </a:r>
          </a:p>
          <a:p>
            <a:r>
              <a:rPr lang="en-US" sz="1400" dirty="0">
                <a:solidFill>
                  <a:srgbClr val="3366FF"/>
                </a:solidFill>
              </a:rPr>
              <a:t>Error Message -&gt; Error Logger</a:t>
            </a:r>
          </a:p>
        </p:txBody>
      </p:sp>
      <p:sp>
        <p:nvSpPr>
          <p:cNvPr id="2" name="TextBox 1"/>
          <p:cNvSpPr txBox="1"/>
          <p:nvPr/>
        </p:nvSpPr>
        <p:spPr>
          <a:xfrm>
            <a:off x="914400" y="2743200"/>
            <a:ext cx="5952446" cy="307777"/>
          </a:xfrm>
          <a:prstGeom prst="rect">
            <a:avLst/>
          </a:prstGeom>
          <a:noFill/>
        </p:spPr>
        <p:txBody>
          <a:bodyPr wrap="none" rtlCol="0">
            <a:spAutoFit/>
          </a:bodyPr>
          <a:lstStyle/>
          <a:p>
            <a:r>
              <a:rPr lang="en-US" sz="1400" dirty="0">
                <a:solidFill>
                  <a:srgbClr val="3366FF"/>
                </a:solidFill>
              </a:rPr>
              <a:t>Error Logger (level 3) -&gt; File Logger (level 2) -&gt; Console Logger (level 1)</a:t>
            </a:r>
          </a:p>
        </p:txBody>
      </p:sp>
    </p:spTree>
    <p:extLst>
      <p:ext uri="{BB962C8B-B14F-4D97-AF65-F5344CB8AC3E}">
        <p14:creationId xmlns:p14="http://schemas.microsoft.com/office/powerpoint/2010/main" val="110825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0"/>
            <a:ext cx="8305800" cy="2862323"/>
          </a:xfrm>
          <a:prstGeom prst="rect">
            <a:avLst/>
          </a:prstGeom>
          <a:noFill/>
        </p:spPr>
        <p:txBody>
          <a:bodyPr wrap="square" rtlCol="0">
            <a:spAutoFit/>
          </a:bodyPr>
          <a:lstStyle/>
          <a:p>
            <a:r>
              <a:rPr lang="en-US" dirty="0"/>
              <a:t>Output:</a:t>
            </a:r>
          </a:p>
          <a:p>
            <a:endParaRPr lang="en-US" dirty="0"/>
          </a:p>
          <a:p>
            <a:r>
              <a:rPr lang="en-US" dirty="0"/>
              <a:t>Standard Console::Logger: This is an information.</a:t>
            </a:r>
          </a:p>
          <a:p>
            <a:r>
              <a:rPr lang="en-US" dirty="0"/>
              <a:t>------------------</a:t>
            </a:r>
          </a:p>
          <a:p>
            <a:r>
              <a:rPr lang="en-US" dirty="0"/>
              <a:t>File::Logger: This is a debug level information.</a:t>
            </a:r>
          </a:p>
          <a:p>
            <a:r>
              <a:rPr lang="en-US" dirty="0"/>
              <a:t>Standard Console::Logger: This is a debug level information.</a:t>
            </a:r>
          </a:p>
          <a:p>
            <a:r>
              <a:rPr lang="en-US" dirty="0"/>
              <a:t>------------------</a:t>
            </a:r>
          </a:p>
          <a:p>
            <a:r>
              <a:rPr lang="en-US" dirty="0"/>
              <a:t>Error Console::Logger: This is an error level information.</a:t>
            </a:r>
          </a:p>
          <a:p>
            <a:r>
              <a:rPr lang="en-US" dirty="0"/>
              <a:t>File::Logger: This is an error level information.</a:t>
            </a:r>
          </a:p>
          <a:p>
            <a:r>
              <a:rPr lang="en-US" dirty="0"/>
              <a:t>Standard Console::Logger: This is an error level information.</a:t>
            </a:r>
          </a:p>
        </p:txBody>
      </p:sp>
    </p:spTree>
    <p:extLst>
      <p:ext uri="{BB962C8B-B14F-4D97-AF65-F5344CB8AC3E}">
        <p14:creationId xmlns:p14="http://schemas.microsoft.com/office/powerpoint/2010/main" val="165799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Applicability:</a:t>
            </a:r>
          </a:p>
          <a:p>
            <a:endParaRPr lang="en-US" dirty="0"/>
          </a:p>
          <a:p>
            <a:pPr lvl="1"/>
            <a:r>
              <a:rPr lang="en-US" dirty="0"/>
              <a:t>More than one object may handle a request, and the handler isn't known a priori. The handler should be ascertained automatically</a:t>
            </a:r>
          </a:p>
          <a:p>
            <a:endParaRPr lang="en-US" dirty="0"/>
          </a:p>
          <a:p>
            <a:pPr lvl="1"/>
            <a:r>
              <a:rPr lang="en-US" dirty="0"/>
              <a:t>You want to issue a request to one of several objects without specifying the receiver explicitly</a:t>
            </a:r>
          </a:p>
          <a:p>
            <a:pPr lvl="1"/>
            <a:endParaRPr lang="en-US" dirty="0"/>
          </a:p>
          <a:p>
            <a:pPr lvl="1"/>
            <a:r>
              <a:rPr lang="en-US" dirty="0"/>
              <a:t>The set of objects that can handle a request should be specified dynamically.</a:t>
            </a:r>
          </a:p>
        </p:txBody>
      </p:sp>
      <p:sp>
        <p:nvSpPr>
          <p:cNvPr id="4" name="Title 1"/>
          <p:cNvSpPr>
            <a:spLocks noGrp="1"/>
          </p:cNvSpPr>
          <p:nvPr>
            <p:ph type="title"/>
          </p:nvPr>
        </p:nvSpPr>
        <p:spPr/>
        <p:txBody>
          <a:bodyPr>
            <a:normAutofit fontScale="90000"/>
          </a:bodyPr>
          <a:lstStyle/>
          <a:p>
            <a:r>
              <a:rPr lang="en-US" dirty="0"/>
              <a:t>Chain Of Responsibility Design Pattern</a:t>
            </a:r>
          </a:p>
        </p:txBody>
      </p:sp>
    </p:spTree>
    <p:extLst>
      <p:ext uri="{BB962C8B-B14F-4D97-AF65-F5344CB8AC3E}">
        <p14:creationId xmlns:p14="http://schemas.microsoft.com/office/powerpoint/2010/main" val="369198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Consequences: </a:t>
            </a:r>
          </a:p>
          <a:p>
            <a:endParaRPr lang="en-US" dirty="0"/>
          </a:p>
          <a:p>
            <a:pPr lvl="1"/>
            <a:r>
              <a:rPr lang="en-US" dirty="0"/>
              <a:t>Reduced coupling. The pattern frees an object from knowing which other object handles a request</a:t>
            </a:r>
          </a:p>
          <a:p>
            <a:pPr lvl="1"/>
            <a:endParaRPr lang="en-US" dirty="0"/>
          </a:p>
          <a:p>
            <a:pPr lvl="1"/>
            <a:r>
              <a:rPr lang="en-US" dirty="0"/>
              <a:t>Added flexibility in assigning responsibilities to objects. Chain of Responsibility gives you added flexibility in distributing responsibilities among objects</a:t>
            </a:r>
          </a:p>
          <a:p>
            <a:pPr lvl="1"/>
            <a:endParaRPr lang="en-US" dirty="0"/>
          </a:p>
          <a:p>
            <a:pPr lvl="1"/>
            <a:endParaRPr lang="en-US" dirty="0"/>
          </a:p>
        </p:txBody>
      </p:sp>
      <p:sp>
        <p:nvSpPr>
          <p:cNvPr id="4" name="Title 1"/>
          <p:cNvSpPr>
            <a:spLocks noGrp="1"/>
          </p:cNvSpPr>
          <p:nvPr>
            <p:ph type="title"/>
          </p:nvPr>
        </p:nvSpPr>
        <p:spPr/>
        <p:txBody>
          <a:bodyPr>
            <a:normAutofit fontScale="90000"/>
          </a:bodyPr>
          <a:lstStyle/>
          <a:p>
            <a:r>
              <a:rPr lang="en-US" dirty="0"/>
              <a:t>Chain Of Responsibility Design Pattern</a:t>
            </a:r>
          </a:p>
        </p:txBody>
      </p:sp>
    </p:spTree>
    <p:extLst>
      <p:ext uri="{BB962C8B-B14F-4D97-AF65-F5344CB8AC3E}">
        <p14:creationId xmlns:p14="http://schemas.microsoft.com/office/powerpoint/2010/main" val="371557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Command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A request is wrapped under an object as command and passed to invoker object. Invoker object looks for the appropriate object which can handle this command and passes the command to the corresponding object which executes it. </a:t>
            </a:r>
          </a:p>
          <a:p>
            <a:pPr marL="274320" lvl="1" indent="0">
              <a:buNone/>
            </a:pPr>
            <a:endParaRPr lang="en-US" dirty="0"/>
          </a:p>
          <a:p>
            <a:pPr lvl="1"/>
            <a:r>
              <a:rPr lang="en-US" dirty="0"/>
              <a:t>An object is used to represent and encapsulate all information needed to call a method at a later time</a:t>
            </a:r>
          </a:p>
          <a:p>
            <a:pPr lvl="1"/>
            <a:endParaRPr lang="en-US" dirty="0"/>
          </a:p>
          <a:p>
            <a:pPr lvl="1"/>
            <a:r>
              <a:rPr lang="en-US" dirty="0"/>
              <a:t>Support undoable operations</a:t>
            </a:r>
          </a:p>
          <a:p>
            <a:endParaRPr lang="en-US" dirty="0"/>
          </a:p>
          <a:p>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2907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Command Design Pattern</a:t>
            </a:r>
          </a:p>
        </p:txBody>
      </p:sp>
      <p:sp>
        <p:nvSpPr>
          <p:cNvPr id="3" name="Content Placeholder 2"/>
          <p:cNvSpPr>
            <a:spLocks noGrp="1"/>
          </p:cNvSpPr>
          <p:nvPr>
            <p:ph idx="1"/>
          </p:nvPr>
        </p:nvSpPr>
        <p:spPr/>
        <p:txBody>
          <a:bodyPr/>
          <a:lstStyle/>
          <a:p>
            <a:r>
              <a:rPr lang="en-US" dirty="0"/>
              <a:t>Structure</a:t>
            </a:r>
          </a:p>
          <a:p>
            <a:endParaRPr lang="en-US" dirty="0"/>
          </a:p>
          <a:p>
            <a:pPr lvl="1"/>
            <a:endParaRPr lang="en-US" dirty="0"/>
          </a:p>
          <a:p>
            <a:pPr lvl="1"/>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533400" y="2438400"/>
            <a:ext cx="8077200" cy="3733800"/>
          </a:xfrm>
          <a:prstGeom prst="rect">
            <a:avLst/>
          </a:prstGeom>
        </p:spPr>
      </p:pic>
    </p:spTree>
    <p:extLst>
      <p:ext uri="{BB962C8B-B14F-4D97-AF65-F5344CB8AC3E}">
        <p14:creationId xmlns:p14="http://schemas.microsoft.com/office/powerpoint/2010/main" val="330239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Command Design Pattern</a:t>
            </a:r>
          </a:p>
        </p:txBody>
      </p:sp>
      <p:sp>
        <p:nvSpPr>
          <p:cNvPr id="3" name="Content Placeholder 2"/>
          <p:cNvSpPr>
            <a:spLocks noGrp="1"/>
          </p:cNvSpPr>
          <p:nvPr>
            <p:ph idx="1"/>
          </p:nvPr>
        </p:nvSpPr>
        <p:spPr/>
        <p:txBody>
          <a:bodyPr/>
          <a:lstStyle/>
          <a:p>
            <a:r>
              <a:rPr lang="en-US" dirty="0"/>
              <a:t>Example</a:t>
            </a:r>
          </a:p>
          <a:p>
            <a:endParaRPr lang="en-US" dirty="0"/>
          </a:p>
          <a:p>
            <a:pPr lvl="1"/>
            <a:endParaRPr lang="en-US" dirty="0"/>
          </a:p>
          <a:p>
            <a:pPr lvl="1"/>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85800" y="2286000"/>
            <a:ext cx="7239000" cy="4267200"/>
          </a:xfrm>
          <a:prstGeom prst="rect">
            <a:avLst/>
          </a:prstGeom>
        </p:spPr>
      </p:pic>
      <p:sp>
        <p:nvSpPr>
          <p:cNvPr id="5" name="TextBox 4"/>
          <p:cNvSpPr txBox="1"/>
          <p:nvPr/>
        </p:nvSpPr>
        <p:spPr>
          <a:xfrm>
            <a:off x="1524000" y="4343400"/>
            <a:ext cx="1012830" cy="307777"/>
          </a:xfrm>
          <a:prstGeom prst="rect">
            <a:avLst/>
          </a:prstGeom>
          <a:noFill/>
        </p:spPr>
        <p:txBody>
          <a:bodyPr wrap="none" rtlCol="0">
            <a:spAutoFit/>
          </a:bodyPr>
          <a:lstStyle/>
          <a:p>
            <a:r>
              <a:rPr lang="en-US" sz="1400" dirty="0">
                <a:solidFill>
                  <a:srgbClr val="3366FF"/>
                </a:solidFill>
              </a:rPr>
              <a:t>Command</a:t>
            </a:r>
          </a:p>
        </p:txBody>
      </p:sp>
      <p:sp>
        <p:nvSpPr>
          <p:cNvPr id="6" name="TextBox 5"/>
          <p:cNvSpPr txBox="1"/>
          <p:nvPr/>
        </p:nvSpPr>
        <p:spPr>
          <a:xfrm>
            <a:off x="7924800" y="4038600"/>
            <a:ext cx="774571" cy="307777"/>
          </a:xfrm>
          <a:prstGeom prst="rect">
            <a:avLst/>
          </a:prstGeom>
          <a:noFill/>
        </p:spPr>
        <p:txBody>
          <a:bodyPr wrap="none" rtlCol="0">
            <a:spAutoFit/>
          </a:bodyPr>
          <a:lstStyle/>
          <a:p>
            <a:r>
              <a:rPr lang="en-US" sz="1400" dirty="0">
                <a:solidFill>
                  <a:srgbClr val="3366FF"/>
                </a:solidFill>
              </a:rPr>
              <a:t>Invoker</a:t>
            </a:r>
          </a:p>
        </p:txBody>
      </p:sp>
      <p:sp>
        <p:nvSpPr>
          <p:cNvPr id="7" name="TextBox 6"/>
          <p:cNvSpPr txBox="1"/>
          <p:nvPr/>
        </p:nvSpPr>
        <p:spPr>
          <a:xfrm>
            <a:off x="2971800" y="2438400"/>
            <a:ext cx="902811" cy="307777"/>
          </a:xfrm>
          <a:prstGeom prst="rect">
            <a:avLst/>
          </a:prstGeom>
          <a:noFill/>
        </p:spPr>
        <p:txBody>
          <a:bodyPr wrap="none" rtlCol="0">
            <a:spAutoFit/>
          </a:bodyPr>
          <a:lstStyle/>
          <a:p>
            <a:r>
              <a:rPr lang="en-US" sz="1400" dirty="0">
                <a:solidFill>
                  <a:srgbClr val="3366FF"/>
                </a:solidFill>
              </a:rPr>
              <a:t>Receiver</a:t>
            </a:r>
          </a:p>
        </p:txBody>
      </p:sp>
      <p:cxnSp>
        <p:nvCxnSpPr>
          <p:cNvPr id="9" name="Elbow Connector 8"/>
          <p:cNvCxnSpPr/>
          <p:nvPr/>
        </p:nvCxnSpPr>
        <p:spPr>
          <a:xfrm rot="5400000" flipH="1" flipV="1">
            <a:off x="3048000" y="3124200"/>
            <a:ext cx="914400" cy="914400"/>
          </a:xfrm>
          <a:prstGeom prst="bentConnector3">
            <a:avLst>
              <a:gd name="adj1" fmla="val 99728"/>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383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7924800" cy="923330"/>
          </a:xfrm>
          <a:prstGeom prst="rect">
            <a:avLst/>
          </a:prstGeom>
          <a:noFill/>
        </p:spPr>
        <p:txBody>
          <a:bodyPr wrap="square" rtlCol="0">
            <a:spAutoFit/>
          </a:bodyPr>
          <a:lstStyle/>
          <a:p>
            <a:r>
              <a:rPr lang="en-US" dirty="0"/>
              <a:t>public interface Order { </a:t>
            </a:r>
          </a:p>
          <a:p>
            <a:r>
              <a:rPr lang="en-US" dirty="0"/>
              <a:t>	void execute(); </a:t>
            </a:r>
          </a:p>
          <a:p>
            <a:r>
              <a:rPr lang="en-US" dirty="0"/>
              <a:t>} </a:t>
            </a:r>
          </a:p>
        </p:txBody>
      </p:sp>
      <p:sp>
        <p:nvSpPr>
          <p:cNvPr id="6" name="TextBox 5"/>
          <p:cNvSpPr txBox="1"/>
          <p:nvPr/>
        </p:nvSpPr>
        <p:spPr>
          <a:xfrm>
            <a:off x="533400" y="2286000"/>
            <a:ext cx="8305800" cy="3416320"/>
          </a:xfrm>
          <a:prstGeom prst="rect">
            <a:avLst/>
          </a:prstGeom>
          <a:noFill/>
        </p:spPr>
        <p:txBody>
          <a:bodyPr wrap="square" rtlCol="0">
            <a:spAutoFit/>
          </a:bodyPr>
          <a:lstStyle/>
          <a:p>
            <a:r>
              <a:rPr lang="en-US" dirty="0"/>
              <a:t>public class </a:t>
            </a:r>
            <a:r>
              <a:rPr lang="en-US" dirty="0" err="1"/>
              <a:t>BuyStock</a:t>
            </a:r>
            <a:r>
              <a:rPr lang="en-US" dirty="0"/>
              <a:t> implements Order { </a:t>
            </a:r>
          </a:p>
          <a:p>
            <a:endParaRPr lang="en-US" dirty="0"/>
          </a:p>
          <a:p>
            <a:r>
              <a:rPr lang="en-US" dirty="0"/>
              <a:t>	private Stock </a:t>
            </a:r>
            <a:r>
              <a:rPr lang="en-US" dirty="0" err="1"/>
              <a:t>abcStock</a:t>
            </a:r>
            <a:r>
              <a:rPr lang="en-US" dirty="0"/>
              <a:t>; </a:t>
            </a:r>
          </a:p>
          <a:p>
            <a:r>
              <a:rPr lang="en-US" dirty="0"/>
              <a:t>	</a:t>
            </a:r>
          </a:p>
          <a:p>
            <a:r>
              <a:rPr lang="en-US" dirty="0"/>
              <a:t>	public </a:t>
            </a:r>
            <a:r>
              <a:rPr lang="en-US" dirty="0" err="1"/>
              <a:t>BuyStock</a:t>
            </a:r>
            <a:r>
              <a:rPr lang="en-US" dirty="0"/>
              <a:t>(Stock </a:t>
            </a:r>
            <a:r>
              <a:rPr lang="en-US" dirty="0" err="1"/>
              <a:t>abcStock</a:t>
            </a:r>
            <a:r>
              <a:rPr lang="en-US" dirty="0"/>
              <a:t>){ </a:t>
            </a:r>
          </a:p>
          <a:p>
            <a:r>
              <a:rPr lang="en-US" dirty="0"/>
              <a:t>		</a:t>
            </a:r>
            <a:r>
              <a:rPr lang="en-US" dirty="0" err="1"/>
              <a:t>this.abcStock</a:t>
            </a:r>
            <a:r>
              <a:rPr lang="en-US" dirty="0"/>
              <a:t> = </a:t>
            </a:r>
            <a:r>
              <a:rPr lang="en-US" dirty="0" err="1"/>
              <a:t>abcStock</a:t>
            </a:r>
            <a:r>
              <a:rPr lang="en-US" dirty="0"/>
              <a:t>; } </a:t>
            </a:r>
          </a:p>
          <a:p>
            <a:endParaRPr lang="en-US" dirty="0"/>
          </a:p>
          <a:p>
            <a:endParaRPr lang="en-US" dirty="0"/>
          </a:p>
          <a:p>
            <a:r>
              <a:rPr lang="en-US" dirty="0"/>
              <a:t>	public void execute() { </a:t>
            </a:r>
          </a:p>
          <a:p>
            <a:r>
              <a:rPr lang="en-US" dirty="0"/>
              <a:t>		</a:t>
            </a:r>
            <a:r>
              <a:rPr lang="en-US" dirty="0" err="1"/>
              <a:t>abcStock.buy</a:t>
            </a:r>
            <a:r>
              <a:rPr lang="en-US" dirty="0"/>
              <a:t>(); } </a:t>
            </a:r>
          </a:p>
          <a:p>
            <a:r>
              <a:rPr lang="en-US" dirty="0"/>
              <a:t>} </a:t>
            </a:r>
          </a:p>
          <a:p>
            <a:endParaRPr lang="en-US" dirty="0"/>
          </a:p>
        </p:txBody>
      </p:sp>
    </p:spTree>
    <p:extLst>
      <p:ext uri="{BB962C8B-B14F-4D97-AF65-F5344CB8AC3E}">
        <p14:creationId xmlns:p14="http://schemas.microsoft.com/office/powerpoint/2010/main" val="53947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Design Patterns</a:t>
            </a:r>
          </a:p>
        </p:txBody>
      </p:sp>
      <p:sp>
        <p:nvSpPr>
          <p:cNvPr id="3" name="Content Placeholder 2"/>
          <p:cNvSpPr>
            <a:spLocks noGrp="1"/>
          </p:cNvSpPr>
          <p:nvPr>
            <p:ph idx="1"/>
          </p:nvPr>
        </p:nvSpPr>
        <p:spPr/>
        <p:txBody>
          <a:bodyPr>
            <a:normAutofit lnSpcReduction="10000"/>
          </a:bodyPr>
          <a:lstStyle/>
          <a:p>
            <a:r>
              <a:rPr lang="en-US" dirty="0"/>
              <a:t>Behavioral patterns are concerned with algorithms and the assignment of responsibilities between objects</a:t>
            </a:r>
          </a:p>
          <a:p>
            <a:endParaRPr lang="en-US" dirty="0"/>
          </a:p>
          <a:p>
            <a:r>
              <a:rPr lang="en-US" dirty="0"/>
              <a:t>Behavioral patterns describe not just patterns of objects or classes but also the patterns of communication between them</a:t>
            </a:r>
          </a:p>
          <a:p>
            <a:endParaRPr lang="en-US" dirty="0"/>
          </a:p>
          <a:p>
            <a:r>
              <a:rPr lang="en-US" dirty="0"/>
              <a:t>Behavioral class patterns use inheritance and object composition to distribute behavior between classes</a:t>
            </a:r>
          </a:p>
          <a:p>
            <a:endParaRPr lang="en-US" dirty="0"/>
          </a:p>
          <a:p>
            <a:r>
              <a:rPr lang="en-US" dirty="0"/>
              <a:t>Provide loose coupling between objects, and maintain dependencies between objects  </a:t>
            </a:r>
          </a:p>
          <a:p>
            <a:endParaRPr lang="en-US" dirty="0"/>
          </a:p>
          <a:p>
            <a:endParaRPr lang="en-US" dirty="0"/>
          </a:p>
        </p:txBody>
      </p:sp>
    </p:spTree>
    <p:extLst>
      <p:ext uri="{BB962C8B-B14F-4D97-AF65-F5344CB8AC3E}">
        <p14:creationId xmlns:p14="http://schemas.microsoft.com/office/powerpoint/2010/main" val="420219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8229600" cy="3416320"/>
          </a:xfrm>
          <a:prstGeom prst="rect">
            <a:avLst/>
          </a:prstGeom>
          <a:noFill/>
        </p:spPr>
        <p:txBody>
          <a:bodyPr wrap="square" rtlCol="0">
            <a:spAutoFit/>
          </a:bodyPr>
          <a:lstStyle/>
          <a:p>
            <a:r>
              <a:rPr lang="en-US" dirty="0"/>
              <a:t>public class </a:t>
            </a:r>
            <a:r>
              <a:rPr lang="en-US" dirty="0" err="1"/>
              <a:t>SellStock</a:t>
            </a:r>
            <a:r>
              <a:rPr lang="en-US" dirty="0"/>
              <a:t> implements Order { </a:t>
            </a:r>
          </a:p>
          <a:p>
            <a:endParaRPr lang="en-US" dirty="0"/>
          </a:p>
          <a:p>
            <a:r>
              <a:rPr lang="en-US" dirty="0"/>
              <a:t>	private Stock </a:t>
            </a:r>
            <a:r>
              <a:rPr lang="en-US" dirty="0" err="1"/>
              <a:t>abcStock</a:t>
            </a:r>
            <a:r>
              <a:rPr lang="en-US" dirty="0"/>
              <a:t>; </a:t>
            </a:r>
          </a:p>
          <a:p>
            <a:endParaRPr lang="en-US" dirty="0"/>
          </a:p>
          <a:p>
            <a:r>
              <a:rPr lang="en-US" dirty="0"/>
              <a:t>	public </a:t>
            </a:r>
            <a:r>
              <a:rPr lang="en-US" dirty="0" err="1"/>
              <a:t>SellStock</a:t>
            </a:r>
            <a:r>
              <a:rPr lang="en-US" dirty="0"/>
              <a:t>(Stock </a:t>
            </a:r>
            <a:r>
              <a:rPr lang="en-US" dirty="0" err="1"/>
              <a:t>abcStock</a:t>
            </a:r>
            <a:r>
              <a:rPr lang="en-US" dirty="0"/>
              <a:t>){ </a:t>
            </a:r>
          </a:p>
          <a:p>
            <a:r>
              <a:rPr lang="en-US" dirty="0"/>
              <a:t>		</a:t>
            </a:r>
            <a:r>
              <a:rPr lang="en-US" dirty="0" err="1"/>
              <a:t>this.abcStock</a:t>
            </a:r>
            <a:r>
              <a:rPr lang="en-US" dirty="0"/>
              <a:t> = </a:t>
            </a:r>
            <a:r>
              <a:rPr lang="en-US" dirty="0" err="1"/>
              <a:t>abcStock</a:t>
            </a:r>
            <a:r>
              <a:rPr lang="en-US" dirty="0"/>
              <a:t>; } </a:t>
            </a:r>
          </a:p>
          <a:p>
            <a:endParaRPr lang="en-US" dirty="0"/>
          </a:p>
          <a:p>
            <a:endParaRPr lang="en-US" dirty="0"/>
          </a:p>
          <a:p>
            <a:r>
              <a:rPr lang="en-US" dirty="0"/>
              <a:t>	public void execute() { </a:t>
            </a:r>
          </a:p>
          <a:p>
            <a:r>
              <a:rPr lang="en-US" dirty="0"/>
              <a:t>		</a:t>
            </a:r>
            <a:r>
              <a:rPr lang="en-US" dirty="0" err="1"/>
              <a:t>abcStock.sell</a:t>
            </a:r>
            <a:r>
              <a:rPr lang="en-US" dirty="0"/>
              <a:t>(); } </a:t>
            </a:r>
          </a:p>
          <a:p>
            <a:endParaRPr lang="en-US" dirty="0"/>
          </a:p>
          <a:p>
            <a:r>
              <a:rPr lang="en-US" dirty="0"/>
              <a:t>} </a:t>
            </a:r>
          </a:p>
        </p:txBody>
      </p:sp>
    </p:spTree>
    <p:extLst>
      <p:ext uri="{BB962C8B-B14F-4D97-AF65-F5344CB8AC3E}">
        <p14:creationId xmlns:p14="http://schemas.microsoft.com/office/powerpoint/2010/main" val="116287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305800" cy="2585323"/>
          </a:xfrm>
          <a:prstGeom prst="rect">
            <a:avLst/>
          </a:prstGeom>
          <a:noFill/>
        </p:spPr>
        <p:txBody>
          <a:bodyPr wrap="square" rtlCol="0">
            <a:spAutoFit/>
          </a:bodyPr>
          <a:lstStyle/>
          <a:p>
            <a:r>
              <a:rPr lang="en-US" dirty="0"/>
              <a:t>import </a:t>
            </a:r>
            <a:r>
              <a:rPr lang="en-US" dirty="0" err="1"/>
              <a:t>java.util.ArrayList</a:t>
            </a:r>
            <a:r>
              <a:rPr lang="en-US" dirty="0"/>
              <a:t>; </a:t>
            </a:r>
          </a:p>
          <a:p>
            <a:r>
              <a:rPr lang="en-US" dirty="0"/>
              <a:t>import </a:t>
            </a:r>
            <a:r>
              <a:rPr lang="en-US" dirty="0" err="1"/>
              <a:t>java.util.List</a:t>
            </a:r>
            <a:r>
              <a:rPr lang="en-US" dirty="0"/>
              <a:t>; </a:t>
            </a:r>
          </a:p>
          <a:p>
            <a:endParaRPr lang="en-US" dirty="0"/>
          </a:p>
          <a:p>
            <a:r>
              <a:rPr lang="en-US" dirty="0"/>
              <a:t>public class Broker { </a:t>
            </a:r>
          </a:p>
          <a:p>
            <a:endParaRPr lang="en-US" dirty="0"/>
          </a:p>
          <a:p>
            <a:r>
              <a:rPr lang="en-US" dirty="0"/>
              <a:t>	public void </a:t>
            </a:r>
            <a:r>
              <a:rPr lang="en-US" dirty="0" err="1"/>
              <a:t>placeOrders</a:t>
            </a:r>
            <a:r>
              <a:rPr lang="en-US" dirty="0"/>
              <a:t>(Order order){ 					</a:t>
            </a:r>
            <a:r>
              <a:rPr lang="en-US" dirty="0" err="1"/>
              <a:t>order.execute</a:t>
            </a:r>
            <a:r>
              <a:rPr lang="en-US" dirty="0"/>
              <a:t>(); </a:t>
            </a:r>
          </a:p>
          <a:p>
            <a:r>
              <a:rPr lang="en-US" dirty="0"/>
              <a:t>	} </a:t>
            </a:r>
          </a:p>
          <a:p>
            <a:r>
              <a:rPr lang="en-US" dirty="0"/>
              <a:t>} </a:t>
            </a:r>
          </a:p>
        </p:txBody>
      </p:sp>
    </p:spTree>
    <p:extLst>
      <p:ext uri="{BB962C8B-B14F-4D97-AF65-F5344CB8AC3E}">
        <p14:creationId xmlns:p14="http://schemas.microsoft.com/office/powerpoint/2010/main" val="136215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001000" cy="3970318"/>
          </a:xfrm>
          <a:prstGeom prst="rect">
            <a:avLst/>
          </a:prstGeom>
          <a:noFill/>
        </p:spPr>
        <p:txBody>
          <a:bodyPr wrap="square" rtlCol="0">
            <a:spAutoFit/>
          </a:bodyPr>
          <a:lstStyle/>
          <a:p>
            <a:r>
              <a:rPr lang="en-US" dirty="0"/>
              <a:t>public class Stock { </a:t>
            </a:r>
          </a:p>
          <a:p>
            <a:r>
              <a:rPr lang="en-US" dirty="0"/>
              <a:t>	private String name = "ABC"; </a:t>
            </a:r>
          </a:p>
          <a:p>
            <a:r>
              <a:rPr lang="en-US" dirty="0"/>
              <a:t>	private </a:t>
            </a:r>
            <a:r>
              <a:rPr lang="en-US" dirty="0" err="1"/>
              <a:t>int</a:t>
            </a:r>
            <a:r>
              <a:rPr lang="en-US" dirty="0"/>
              <a:t> quantity = 10; </a:t>
            </a:r>
          </a:p>
          <a:p>
            <a:endParaRPr lang="en-US" dirty="0"/>
          </a:p>
          <a:p>
            <a:r>
              <a:rPr lang="en-US" dirty="0"/>
              <a:t>	public void buy(){ </a:t>
            </a:r>
          </a:p>
          <a:p>
            <a:r>
              <a:rPr lang="en-US" dirty="0"/>
              <a:t>		</a:t>
            </a:r>
            <a:r>
              <a:rPr lang="en-US" dirty="0" err="1"/>
              <a:t>System.out.println</a:t>
            </a:r>
            <a:r>
              <a:rPr lang="en-US" dirty="0"/>
              <a:t>("Stock [ Name: "+name+",  Quantity: " + 		quantity +" ] bought"); </a:t>
            </a:r>
          </a:p>
          <a:p>
            <a:r>
              <a:rPr lang="en-US" dirty="0"/>
              <a:t>		} </a:t>
            </a:r>
          </a:p>
          <a:p>
            <a:endParaRPr lang="en-US" dirty="0"/>
          </a:p>
          <a:p>
            <a:r>
              <a:rPr lang="en-US" dirty="0"/>
              <a:t>	public void sell(){ </a:t>
            </a:r>
          </a:p>
          <a:p>
            <a:r>
              <a:rPr lang="en-US" dirty="0"/>
              <a:t>		</a:t>
            </a:r>
            <a:r>
              <a:rPr lang="en-US" dirty="0" err="1"/>
              <a:t>System.out.println</a:t>
            </a:r>
            <a:r>
              <a:rPr lang="en-US" dirty="0"/>
              <a:t>("Stock [ Name: "+name+",  Quantity: " + </a:t>
            </a:r>
          </a:p>
          <a:p>
            <a:r>
              <a:rPr lang="en-US" dirty="0"/>
              <a:t>		quantity +" ] sold"); </a:t>
            </a:r>
          </a:p>
          <a:p>
            <a:r>
              <a:rPr lang="en-US" dirty="0"/>
              <a:t>		} </a:t>
            </a:r>
          </a:p>
          <a:p>
            <a:r>
              <a:rPr lang="en-US" dirty="0"/>
              <a:t>} </a:t>
            </a:r>
          </a:p>
        </p:txBody>
      </p:sp>
    </p:spTree>
    <p:extLst>
      <p:ext uri="{BB962C8B-B14F-4D97-AF65-F5344CB8AC3E}">
        <p14:creationId xmlns:p14="http://schemas.microsoft.com/office/powerpoint/2010/main" val="180765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305800" cy="4801315"/>
          </a:xfrm>
          <a:prstGeom prst="rect">
            <a:avLst/>
          </a:prstGeom>
          <a:noFill/>
        </p:spPr>
        <p:txBody>
          <a:bodyPr wrap="square" rtlCol="0">
            <a:spAutoFit/>
          </a:bodyPr>
          <a:lstStyle/>
          <a:p>
            <a:r>
              <a:rPr lang="en-US" dirty="0"/>
              <a:t>public class </a:t>
            </a:r>
            <a:r>
              <a:rPr lang="en-US" dirty="0" err="1"/>
              <a:t>CommandPatternDemo</a:t>
            </a:r>
            <a:r>
              <a:rPr lang="en-US" dirty="0"/>
              <a:t> { </a:t>
            </a:r>
          </a:p>
          <a:p>
            <a:endParaRPr lang="en-US" dirty="0"/>
          </a:p>
          <a:p>
            <a:r>
              <a:rPr lang="en-US" dirty="0"/>
              <a:t>	public static void main(String[] </a:t>
            </a:r>
            <a:r>
              <a:rPr lang="en-US" dirty="0" err="1"/>
              <a:t>args</a:t>
            </a:r>
            <a:r>
              <a:rPr lang="en-US" dirty="0"/>
              <a:t>) { </a:t>
            </a:r>
          </a:p>
          <a:p>
            <a:endParaRPr lang="en-US" dirty="0"/>
          </a:p>
          <a:p>
            <a:r>
              <a:rPr lang="en-US" dirty="0"/>
              <a:t>		Stock </a:t>
            </a:r>
            <a:r>
              <a:rPr lang="en-US" dirty="0" err="1"/>
              <a:t>abcStock</a:t>
            </a:r>
            <a:r>
              <a:rPr lang="en-US" dirty="0"/>
              <a:t> = new Stock(); </a:t>
            </a:r>
          </a:p>
          <a:p>
            <a:endParaRPr lang="en-US" dirty="0"/>
          </a:p>
          <a:p>
            <a:r>
              <a:rPr lang="en-US" dirty="0"/>
              <a:t>		</a:t>
            </a:r>
            <a:r>
              <a:rPr lang="en-US" dirty="0" err="1"/>
              <a:t>BuyStock</a:t>
            </a:r>
            <a:r>
              <a:rPr lang="en-US" dirty="0"/>
              <a:t> </a:t>
            </a:r>
            <a:r>
              <a:rPr lang="en-US" dirty="0" err="1"/>
              <a:t>buyStockOrder</a:t>
            </a:r>
            <a:r>
              <a:rPr lang="en-US" dirty="0"/>
              <a:t> = new </a:t>
            </a:r>
            <a:r>
              <a:rPr lang="en-US" dirty="0" err="1"/>
              <a:t>BuyStock</a:t>
            </a:r>
            <a:r>
              <a:rPr lang="en-US" dirty="0"/>
              <a:t>(</a:t>
            </a:r>
            <a:r>
              <a:rPr lang="en-US" dirty="0" err="1"/>
              <a:t>abcStock</a:t>
            </a:r>
            <a:r>
              <a:rPr lang="en-US" dirty="0"/>
              <a:t>); </a:t>
            </a:r>
          </a:p>
          <a:p>
            <a:endParaRPr lang="en-US" dirty="0"/>
          </a:p>
          <a:p>
            <a:r>
              <a:rPr lang="en-US" dirty="0"/>
              <a:t>		</a:t>
            </a:r>
            <a:r>
              <a:rPr lang="en-US" dirty="0" err="1"/>
              <a:t>SellStock</a:t>
            </a:r>
            <a:r>
              <a:rPr lang="en-US" dirty="0"/>
              <a:t> </a:t>
            </a:r>
            <a:r>
              <a:rPr lang="en-US" dirty="0" err="1"/>
              <a:t>sellStockOrder</a:t>
            </a:r>
            <a:r>
              <a:rPr lang="en-US" dirty="0"/>
              <a:t> = new </a:t>
            </a:r>
            <a:r>
              <a:rPr lang="en-US" dirty="0" err="1"/>
              <a:t>SellStock</a:t>
            </a:r>
            <a:r>
              <a:rPr lang="en-US" dirty="0"/>
              <a:t>(</a:t>
            </a:r>
            <a:r>
              <a:rPr lang="en-US" dirty="0" err="1"/>
              <a:t>abcStock</a:t>
            </a:r>
            <a:r>
              <a:rPr lang="en-US" dirty="0"/>
              <a:t>); </a:t>
            </a:r>
          </a:p>
          <a:p>
            <a:endParaRPr lang="en-US" dirty="0"/>
          </a:p>
          <a:p>
            <a:r>
              <a:rPr lang="en-US" dirty="0"/>
              <a:t>		Broker broker = new Broker(); </a:t>
            </a:r>
          </a:p>
          <a:p>
            <a:endParaRPr lang="en-US" dirty="0"/>
          </a:p>
          <a:p>
            <a:r>
              <a:rPr lang="en-US" dirty="0"/>
              <a:t>		</a:t>
            </a:r>
            <a:r>
              <a:rPr lang="en-US" dirty="0" err="1"/>
              <a:t>broker.placeOrders</a:t>
            </a:r>
            <a:r>
              <a:rPr lang="en-US" dirty="0"/>
              <a:t>(</a:t>
            </a:r>
            <a:r>
              <a:rPr lang="en-US" dirty="0" err="1"/>
              <a:t>buyStockOrder</a:t>
            </a:r>
            <a:r>
              <a:rPr lang="en-US" dirty="0"/>
              <a:t>);</a:t>
            </a:r>
          </a:p>
          <a:p>
            <a:r>
              <a:rPr lang="en-US" dirty="0"/>
              <a:t> 	</a:t>
            </a:r>
          </a:p>
          <a:p>
            <a:r>
              <a:rPr lang="en-US" dirty="0"/>
              <a:t>		</a:t>
            </a:r>
            <a:r>
              <a:rPr lang="en-US" dirty="0" err="1"/>
              <a:t>broker.placeOrders</a:t>
            </a:r>
            <a:r>
              <a:rPr lang="en-US" dirty="0"/>
              <a:t>(</a:t>
            </a:r>
            <a:r>
              <a:rPr lang="en-US" dirty="0" err="1"/>
              <a:t>sellStockOrder</a:t>
            </a:r>
            <a:r>
              <a:rPr lang="en-US" dirty="0"/>
              <a:t>);</a:t>
            </a:r>
          </a:p>
          <a:p>
            <a:r>
              <a:rPr lang="en-US" dirty="0"/>
              <a:t>	} </a:t>
            </a:r>
          </a:p>
          <a:p>
            <a:r>
              <a:rPr lang="en-US" dirty="0"/>
              <a:t>} </a:t>
            </a:r>
          </a:p>
        </p:txBody>
      </p:sp>
    </p:spTree>
    <p:extLst>
      <p:ext uri="{BB962C8B-B14F-4D97-AF65-F5344CB8AC3E}">
        <p14:creationId xmlns:p14="http://schemas.microsoft.com/office/powerpoint/2010/main" val="280179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00200"/>
            <a:ext cx="6781800" cy="1477328"/>
          </a:xfrm>
          <a:prstGeom prst="rect">
            <a:avLst/>
          </a:prstGeom>
          <a:noFill/>
        </p:spPr>
        <p:txBody>
          <a:bodyPr wrap="square" rtlCol="0">
            <a:spAutoFit/>
          </a:bodyPr>
          <a:lstStyle/>
          <a:p>
            <a:r>
              <a:rPr lang="en-US" dirty="0"/>
              <a:t>Output:</a:t>
            </a:r>
          </a:p>
          <a:p>
            <a:endParaRPr lang="en-US" dirty="0"/>
          </a:p>
          <a:p>
            <a:r>
              <a:rPr lang="en-US" dirty="0"/>
              <a:t>Stock [ Name: ABC, Quantity: 10 ] bought</a:t>
            </a:r>
          </a:p>
          <a:p>
            <a:r>
              <a:rPr lang="en-US" dirty="0"/>
              <a:t> </a:t>
            </a:r>
          </a:p>
          <a:p>
            <a:r>
              <a:rPr lang="en-US" dirty="0"/>
              <a:t>Stock [ Name: ABC, Quantity: 10 ] sold </a:t>
            </a:r>
          </a:p>
        </p:txBody>
      </p:sp>
    </p:spTree>
    <p:extLst>
      <p:ext uri="{BB962C8B-B14F-4D97-AF65-F5344CB8AC3E}">
        <p14:creationId xmlns:p14="http://schemas.microsoft.com/office/powerpoint/2010/main" val="152476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Applicability and consequences:</a:t>
            </a:r>
          </a:p>
          <a:p>
            <a:endParaRPr lang="en-US" dirty="0"/>
          </a:p>
          <a:p>
            <a:pPr lvl="1"/>
            <a:r>
              <a:rPr lang="en-US" dirty="0"/>
              <a:t>Command decouples the object that invokes the operation from the one that knows how to perform it </a:t>
            </a:r>
          </a:p>
          <a:p>
            <a:pPr marL="274320" lvl="1" indent="0">
              <a:buNone/>
            </a:pPr>
            <a:endParaRPr lang="en-US" dirty="0"/>
          </a:p>
          <a:p>
            <a:pPr lvl="1"/>
            <a:r>
              <a:rPr lang="en-US" dirty="0"/>
              <a:t>It's easy to add new Commands, because you don't have to change existing classes</a:t>
            </a:r>
          </a:p>
          <a:p>
            <a:pPr lvl="1"/>
            <a:endParaRPr lang="en-US" dirty="0"/>
          </a:p>
          <a:p>
            <a:pPr lvl="1"/>
            <a:r>
              <a:rPr lang="en-US" dirty="0"/>
              <a:t>Support undo operations</a:t>
            </a:r>
          </a:p>
        </p:txBody>
      </p:sp>
      <p:sp>
        <p:nvSpPr>
          <p:cNvPr id="4" name="Title 1"/>
          <p:cNvSpPr>
            <a:spLocks noGrp="1"/>
          </p:cNvSpPr>
          <p:nvPr>
            <p:ph type="title"/>
          </p:nvPr>
        </p:nvSpPr>
        <p:spPr>
          <a:xfrm>
            <a:off x="457200" y="533400"/>
            <a:ext cx="8229600" cy="990600"/>
          </a:xfrm>
        </p:spPr>
        <p:txBody>
          <a:bodyPr>
            <a:normAutofit/>
          </a:bodyPr>
          <a:lstStyle/>
          <a:p>
            <a:r>
              <a:rPr lang="en-US" dirty="0"/>
              <a:t>Command Design Pattern</a:t>
            </a:r>
          </a:p>
        </p:txBody>
      </p:sp>
    </p:spTree>
    <p:extLst>
      <p:ext uri="{BB962C8B-B14F-4D97-AF65-F5344CB8AC3E}">
        <p14:creationId xmlns:p14="http://schemas.microsoft.com/office/powerpoint/2010/main" val="276837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7924800" cy="1200329"/>
          </a:xfrm>
          <a:prstGeom prst="rect">
            <a:avLst/>
          </a:prstGeom>
          <a:noFill/>
        </p:spPr>
        <p:txBody>
          <a:bodyPr wrap="square" rtlCol="0">
            <a:spAutoFit/>
          </a:bodyPr>
          <a:lstStyle/>
          <a:p>
            <a:r>
              <a:rPr lang="en-US" dirty="0"/>
              <a:t>public interface Order { </a:t>
            </a:r>
          </a:p>
          <a:p>
            <a:r>
              <a:rPr lang="en-US" dirty="0"/>
              <a:t>	public void execute();</a:t>
            </a:r>
          </a:p>
          <a:p>
            <a:r>
              <a:rPr lang="en-US" dirty="0"/>
              <a:t>	</a:t>
            </a:r>
            <a:r>
              <a:rPr lang="en-US" dirty="0">
                <a:solidFill>
                  <a:srgbClr val="3366FF"/>
                </a:solidFill>
              </a:rPr>
              <a:t>public void undo();</a:t>
            </a:r>
          </a:p>
          <a:p>
            <a:r>
              <a:rPr lang="en-US" dirty="0"/>
              <a:t>} </a:t>
            </a:r>
          </a:p>
        </p:txBody>
      </p:sp>
      <p:sp>
        <p:nvSpPr>
          <p:cNvPr id="6" name="TextBox 5"/>
          <p:cNvSpPr txBox="1"/>
          <p:nvPr/>
        </p:nvSpPr>
        <p:spPr>
          <a:xfrm>
            <a:off x="533400" y="2286000"/>
            <a:ext cx="8305800" cy="4524316"/>
          </a:xfrm>
          <a:prstGeom prst="rect">
            <a:avLst/>
          </a:prstGeom>
          <a:noFill/>
        </p:spPr>
        <p:txBody>
          <a:bodyPr wrap="square" rtlCol="0">
            <a:spAutoFit/>
          </a:bodyPr>
          <a:lstStyle/>
          <a:p>
            <a:r>
              <a:rPr lang="en-US" dirty="0"/>
              <a:t>public class </a:t>
            </a:r>
            <a:r>
              <a:rPr lang="en-US" dirty="0" err="1"/>
              <a:t>BuyStock</a:t>
            </a:r>
            <a:r>
              <a:rPr lang="en-US" dirty="0"/>
              <a:t> implements Order { </a:t>
            </a:r>
          </a:p>
          <a:p>
            <a:endParaRPr lang="en-US" dirty="0"/>
          </a:p>
          <a:p>
            <a:r>
              <a:rPr lang="en-US" dirty="0"/>
              <a:t>	private Stock </a:t>
            </a:r>
            <a:r>
              <a:rPr lang="en-US" dirty="0" err="1"/>
              <a:t>abcStock</a:t>
            </a:r>
            <a:r>
              <a:rPr lang="en-US" dirty="0"/>
              <a:t>; </a:t>
            </a:r>
          </a:p>
          <a:p>
            <a:r>
              <a:rPr lang="en-US" dirty="0"/>
              <a:t>	</a:t>
            </a:r>
          </a:p>
          <a:p>
            <a:r>
              <a:rPr lang="en-US" dirty="0"/>
              <a:t>	public </a:t>
            </a:r>
            <a:r>
              <a:rPr lang="en-US" dirty="0" err="1"/>
              <a:t>BuyStock</a:t>
            </a:r>
            <a:r>
              <a:rPr lang="en-US" dirty="0"/>
              <a:t>(Stock </a:t>
            </a:r>
            <a:r>
              <a:rPr lang="en-US" dirty="0" err="1"/>
              <a:t>abcStock</a:t>
            </a:r>
            <a:r>
              <a:rPr lang="en-US" dirty="0"/>
              <a:t>){ </a:t>
            </a:r>
          </a:p>
          <a:p>
            <a:r>
              <a:rPr lang="en-US" dirty="0"/>
              <a:t>		</a:t>
            </a:r>
            <a:r>
              <a:rPr lang="en-US" dirty="0" err="1"/>
              <a:t>this.abcStock</a:t>
            </a:r>
            <a:r>
              <a:rPr lang="en-US" dirty="0"/>
              <a:t> = </a:t>
            </a:r>
            <a:r>
              <a:rPr lang="en-US" dirty="0" err="1"/>
              <a:t>abcStock</a:t>
            </a:r>
            <a:r>
              <a:rPr lang="en-US" dirty="0"/>
              <a:t>; } </a:t>
            </a:r>
          </a:p>
          <a:p>
            <a:endParaRPr lang="en-US" dirty="0"/>
          </a:p>
          <a:p>
            <a:endParaRPr lang="en-US" dirty="0"/>
          </a:p>
          <a:p>
            <a:r>
              <a:rPr lang="en-US" dirty="0"/>
              <a:t>	public void execute() { </a:t>
            </a:r>
          </a:p>
          <a:p>
            <a:r>
              <a:rPr lang="en-US" dirty="0"/>
              <a:t>		</a:t>
            </a:r>
            <a:r>
              <a:rPr lang="en-US" dirty="0" err="1"/>
              <a:t>abcStock.buy</a:t>
            </a:r>
            <a:r>
              <a:rPr lang="en-US" dirty="0"/>
              <a:t>(); } </a:t>
            </a:r>
          </a:p>
          <a:p>
            <a:endParaRPr lang="en-US" dirty="0"/>
          </a:p>
          <a:p>
            <a:r>
              <a:rPr lang="en-US" b="1" dirty="0"/>
              <a:t>	</a:t>
            </a:r>
            <a:r>
              <a:rPr lang="en-US" dirty="0">
                <a:solidFill>
                  <a:srgbClr val="3366FF"/>
                </a:solidFill>
              </a:rPr>
              <a:t>public void undo() {</a:t>
            </a:r>
          </a:p>
          <a:p>
            <a:r>
              <a:rPr lang="en-US" dirty="0">
                <a:solidFill>
                  <a:srgbClr val="3366FF"/>
                </a:solidFill>
              </a:rPr>
              <a:t>		</a:t>
            </a:r>
            <a:r>
              <a:rPr lang="en-US" dirty="0" err="1">
                <a:solidFill>
                  <a:srgbClr val="3366FF"/>
                </a:solidFill>
              </a:rPr>
              <a:t>abcStock.sell</a:t>
            </a:r>
            <a:r>
              <a:rPr lang="en-US" dirty="0">
                <a:solidFill>
                  <a:srgbClr val="3366FF"/>
                </a:solidFill>
              </a:rPr>
              <a:t>();	</a:t>
            </a:r>
          </a:p>
          <a:p>
            <a:r>
              <a:rPr lang="en-US" dirty="0">
                <a:solidFill>
                  <a:srgbClr val="3366FF"/>
                </a:solidFill>
              </a:rPr>
              <a:t>	}</a:t>
            </a:r>
          </a:p>
          <a:p>
            <a:r>
              <a:rPr lang="en-US" dirty="0"/>
              <a:t>} </a:t>
            </a:r>
          </a:p>
          <a:p>
            <a:endParaRPr lang="en-US" dirty="0"/>
          </a:p>
        </p:txBody>
      </p:sp>
    </p:spTree>
    <p:extLst>
      <p:ext uri="{BB962C8B-B14F-4D97-AF65-F5344CB8AC3E}">
        <p14:creationId xmlns:p14="http://schemas.microsoft.com/office/powerpoint/2010/main" val="275294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8229600" cy="4801315"/>
          </a:xfrm>
          <a:prstGeom prst="rect">
            <a:avLst/>
          </a:prstGeom>
          <a:noFill/>
        </p:spPr>
        <p:txBody>
          <a:bodyPr wrap="square" rtlCol="0">
            <a:spAutoFit/>
          </a:bodyPr>
          <a:lstStyle/>
          <a:p>
            <a:r>
              <a:rPr lang="en-US" dirty="0"/>
              <a:t>public class </a:t>
            </a:r>
            <a:r>
              <a:rPr lang="en-US" dirty="0" err="1"/>
              <a:t>SellStock</a:t>
            </a:r>
            <a:r>
              <a:rPr lang="en-US" dirty="0"/>
              <a:t> implements Order { </a:t>
            </a:r>
          </a:p>
          <a:p>
            <a:endParaRPr lang="en-US" dirty="0"/>
          </a:p>
          <a:p>
            <a:r>
              <a:rPr lang="en-US" dirty="0"/>
              <a:t>	private Stock </a:t>
            </a:r>
            <a:r>
              <a:rPr lang="en-US" dirty="0" err="1"/>
              <a:t>abcStock</a:t>
            </a:r>
            <a:r>
              <a:rPr lang="en-US" dirty="0"/>
              <a:t>; </a:t>
            </a:r>
          </a:p>
          <a:p>
            <a:endParaRPr lang="en-US" dirty="0"/>
          </a:p>
          <a:p>
            <a:r>
              <a:rPr lang="en-US" dirty="0"/>
              <a:t>	public </a:t>
            </a:r>
            <a:r>
              <a:rPr lang="en-US" dirty="0" err="1"/>
              <a:t>SellStock</a:t>
            </a:r>
            <a:r>
              <a:rPr lang="en-US" dirty="0"/>
              <a:t>(Stock </a:t>
            </a:r>
            <a:r>
              <a:rPr lang="en-US" dirty="0" err="1"/>
              <a:t>abcStock</a:t>
            </a:r>
            <a:r>
              <a:rPr lang="en-US" dirty="0"/>
              <a:t>){ </a:t>
            </a:r>
          </a:p>
          <a:p>
            <a:r>
              <a:rPr lang="en-US" dirty="0"/>
              <a:t>		</a:t>
            </a:r>
            <a:r>
              <a:rPr lang="en-US" dirty="0" err="1"/>
              <a:t>this.abcStock</a:t>
            </a:r>
            <a:r>
              <a:rPr lang="en-US" dirty="0"/>
              <a:t> = </a:t>
            </a:r>
            <a:r>
              <a:rPr lang="en-US" dirty="0" err="1"/>
              <a:t>abcStock</a:t>
            </a:r>
            <a:r>
              <a:rPr lang="en-US" dirty="0"/>
              <a:t>; } </a:t>
            </a:r>
          </a:p>
          <a:p>
            <a:endParaRPr lang="en-US" dirty="0"/>
          </a:p>
          <a:p>
            <a:endParaRPr lang="en-US" dirty="0"/>
          </a:p>
          <a:p>
            <a:r>
              <a:rPr lang="en-US" dirty="0"/>
              <a:t>	public void execute() { </a:t>
            </a:r>
          </a:p>
          <a:p>
            <a:r>
              <a:rPr lang="en-US" dirty="0"/>
              <a:t>		</a:t>
            </a:r>
            <a:r>
              <a:rPr lang="en-US" dirty="0" err="1"/>
              <a:t>abcStock.sell</a:t>
            </a:r>
            <a:r>
              <a:rPr lang="en-US" dirty="0"/>
              <a:t>(); } </a:t>
            </a:r>
          </a:p>
          <a:p>
            <a:endParaRPr lang="en-US" dirty="0"/>
          </a:p>
          <a:p>
            <a:r>
              <a:rPr lang="en-US" dirty="0"/>
              <a:t>	</a:t>
            </a:r>
            <a:r>
              <a:rPr lang="en-US" dirty="0">
                <a:solidFill>
                  <a:srgbClr val="3366FF"/>
                </a:solidFill>
              </a:rPr>
              <a:t>public void undo() {</a:t>
            </a:r>
          </a:p>
          <a:p>
            <a:r>
              <a:rPr lang="en-US" dirty="0">
                <a:solidFill>
                  <a:srgbClr val="3366FF"/>
                </a:solidFill>
              </a:rPr>
              <a:t>		</a:t>
            </a:r>
            <a:r>
              <a:rPr lang="en-US" dirty="0" err="1">
                <a:solidFill>
                  <a:srgbClr val="3366FF"/>
                </a:solidFill>
              </a:rPr>
              <a:t>abcStock.buy</a:t>
            </a:r>
            <a:r>
              <a:rPr lang="en-US" dirty="0">
                <a:solidFill>
                  <a:srgbClr val="3366FF"/>
                </a:solidFill>
              </a:rPr>
              <a:t>();	</a:t>
            </a:r>
          </a:p>
          <a:p>
            <a:r>
              <a:rPr lang="en-US" dirty="0">
                <a:solidFill>
                  <a:srgbClr val="3366FF"/>
                </a:solidFill>
              </a:rPr>
              <a:t>	}</a:t>
            </a:r>
          </a:p>
          <a:p>
            <a:endParaRPr lang="en-US" dirty="0"/>
          </a:p>
          <a:p>
            <a:endParaRPr lang="en-US" dirty="0"/>
          </a:p>
          <a:p>
            <a:r>
              <a:rPr lang="en-US" dirty="0"/>
              <a:t>} </a:t>
            </a:r>
          </a:p>
        </p:txBody>
      </p:sp>
    </p:spTree>
    <p:extLst>
      <p:ext uri="{BB962C8B-B14F-4D97-AF65-F5344CB8AC3E}">
        <p14:creationId xmlns:p14="http://schemas.microsoft.com/office/powerpoint/2010/main" val="66255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305800" cy="3970318"/>
          </a:xfrm>
          <a:prstGeom prst="rect">
            <a:avLst/>
          </a:prstGeom>
          <a:noFill/>
        </p:spPr>
        <p:txBody>
          <a:bodyPr wrap="square" rtlCol="0">
            <a:spAutoFit/>
          </a:bodyPr>
          <a:lstStyle/>
          <a:p>
            <a:r>
              <a:rPr lang="en-US" dirty="0"/>
              <a:t>import </a:t>
            </a:r>
            <a:r>
              <a:rPr lang="en-US" dirty="0" err="1"/>
              <a:t>java.util.ArrayList</a:t>
            </a:r>
            <a:r>
              <a:rPr lang="en-US" dirty="0"/>
              <a:t>; </a:t>
            </a:r>
          </a:p>
          <a:p>
            <a:r>
              <a:rPr lang="en-US" dirty="0"/>
              <a:t>import </a:t>
            </a:r>
            <a:r>
              <a:rPr lang="en-US" dirty="0" err="1"/>
              <a:t>java.util.List</a:t>
            </a:r>
            <a:r>
              <a:rPr lang="en-US" dirty="0"/>
              <a:t>; </a:t>
            </a:r>
          </a:p>
          <a:p>
            <a:endParaRPr lang="en-US" dirty="0"/>
          </a:p>
          <a:p>
            <a:r>
              <a:rPr lang="en-US" dirty="0"/>
              <a:t>public class Broker { </a:t>
            </a:r>
          </a:p>
          <a:p>
            <a:endParaRPr lang="en-US" dirty="0"/>
          </a:p>
          <a:p>
            <a:r>
              <a:rPr lang="en-US" dirty="0"/>
              <a:t>	public void </a:t>
            </a:r>
            <a:r>
              <a:rPr lang="en-US" dirty="0" err="1"/>
              <a:t>placeOrders</a:t>
            </a:r>
            <a:r>
              <a:rPr lang="en-US" dirty="0"/>
              <a:t>(Order order){ 					</a:t>
            </a:r>
            <a:r>
              <a:rPr lang="en-US" dirty="0" err="1"/>
              <a:t>order.execute</a:t>
            </a:r>
            <a:r>
              <a:rPr lang="en-US" dirty="0"/>
              <a:t>(); </a:t>
            </a:r>
          </a:p>
          <a:p>
            <a:r>
              <a:rPr lang="en-US" dirty="0"/>
              <a:t>	} </a:t>
            </a:r>
          </a:p>
          <a:p>
            <a:endParaRPr lang="en-US" dirty="0"/>
          </a:p>
          <a:p>
            <a:r>
              <a:rPr lang="en-US" dirty="0"/>
              <a:t>	</a:t>
            </a:r>
            <a:r>
              <a:rPr lang="en-US" dirty="0">
                <a:solidFill>
                  <a:srgbClr val="3366FF"/>
                </a:solidFill>
              </a:rPr>
              <a:t>public void </a:t>
            </a:r>
            <a:r>
              <a:rPr lang="en-US" dirty="0" err="1">
                <a:solidFill>
                  <a:srgbClr val="3366FF"/>
                </a:solidFill>
              </a:rPr>
              <a:t>undoOrders</a:t>
            </a:r>
            <a:r>
              <a:rPr lang="en-US" dirty="0">
                <a:solidFill>
                  <a:srgbClr val="3366FF"/>
                </a:solidFill>
              </a:rPr>
              <a:t>(Order order){ 					</a:t>
            </a:r>
            <a:r>
              <a:rPr lang="en-US" dirty="0" err="1">
                <a:solidFill>
                  <a:srgbClr val="3366FF"/>
                </a:solidFill>
              </a:rPr>
              <a:t>order.undo</a:t>
            </a:r>
            <a:r>
              <a:rPr lang="en-US" dirty="0">
                <a:solidFill>
                  <a:srgbClr val="3366FF"/>
                </a:solidFill>
              </a:rPr>
              <a:t>(); </a:t>
            </a:r>
          </a:p>
          <a:p>
            <a:r>
              <a:rPr lang="en-US" dirty="0">
                <a:solidFill>
                  <a:srgbClr val="3366FF"/>
                </a:solidFill>
              </a:rPr>
              <a:t>	} </a:t>
            </a:r>
          </a:p>
          <a:p>
            <a:endParaRPr lang="en-US" dirty="0"/>
          </a:p>
          <a:p>
            <a:r>
              <a:rPr lang="en-US" dirty="0"/>
              <a:t>} </a:t>
            </a:r>
          </a:p>
        </p:txBody>
      </p:sp>
    </p:spTree>
    <p:extLst>
      <p:ext uri="{BB962C8B-B14F-4D97-AF65-F5344CB8AC3E}">
        <p14:creationId xmlns:p14="http://schemas.microsoft.com/office/powerpoint/2010/main" val="186088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001000" cy="3970318"/>
          </a:xfrm>
          <a:prstGeom prst="rect">
            <a:avLst/>
          </a:prstGeom>
          <a:noFill/>
        </p:spPr>
        <p:txBody>
          <a:bodyPr wrap="square" rtlCol="0">
            <a:spAutoFit/>
          </a:bodyPr>
          <a:lstStyle/>
          <a:p>
            <a:r>
              <a:rPr lang="en-US" dirty="0"/>
              <a:t>public class Stock { </a:t>
            </a:r>
          </a:p>
          <a:p>
            <a:r>
              <a:rPr lang="en-US" dirty="0"/>
              <a:t>	private String name = "ABC"; </a:t>
            </a:r>
          </a:p>
          <a:p>
            <a:r>
              <a:rPr lang="en-US" dirty="0"/>
              <a:t>	private </a:t>
            </a:r>
            <a:r>
              <a:rPr lang="en-US" dirty="0" err="1"/>
              <a:t>int</a:t>
            </a:r>
            <a:r>
              <a:rPr lang="en-US" dirty="0"/>
              <a:t> quantity = 10; </a:t>
            </a:r>
          </a:p>
          <a:p>
            <a:endParaRPr lang="en-US" dirty="0"/>
          </a:p>
          <a:p>
            <a:r>
              <a:rPr lang="en-US" dirty="0"/>
              <a:t>	public void buy(){ </a:t>
            </a:r>
          </a:p>
          <a:p>
            <a:r>
              <a:rPr lang="en-US" dirty="0"/>
              <a:t>		</a:t>
            </a:r>
            <a:r>
              <a:rPr lang="en-US" dirty="0" err="1"/>
              <a:t>System.out.println</a:t>
            </a:r>
            <a:r>
              <a:rPr lang="en-US" dirty="0"/>
              <a:t>("Stock [ Name: "+name+",  Quantity: " + 		quantity +" ] bought"); </a:t>
            </a:r>
          </a:p>
          <a:p>
            <a:r>
              <a:rPr lang="en-US" dirty="0"/>
              <a:t>		} </a:t>
            </a:r>
          </a:p>
          <a:p>
            <a:endParaRPr lang="en-US" dirty="0"/>
          </a:p>
          <a:p>
            <a:r>
              <a:rPr lang="en-US" dirty="0"/>
              <a:t>	public void sell(){ </a:t>
            </a:r>
          </a:p>
          <a:p>
            <a:r>
              <a:rPr lang="en-US" dirty="0"/>
              <a:t>		</a:t>
            </a:r>
            <a:r>
              <a:rPr lang="en-US" dirty="0" err="1"/>
              <a:t>System.out.println</a:t>
            </a:r>
            <a:r>
              <a:rPr lang="en-US" dirty="0"/>
              <a:t>("Stock [ Name: "+name+",  Quantity: " + </a:t>
            </a:r>
          </a:p>
          <a:p>
            <a:r>
              <a:rPr lang="en-US" dirty="0"/>
              <a:t>		quantity +" ] sold"); </a:t>
            </a:r>
          </a:p>
          <a:p>
            <a:r>
              <a:rPr lang="en-US" dirty="0"/>
              <a:t>		} </a:t>
            </a:r>
          </a:p>
          <a:p>
            <a:r>
              <a:rPr lang="en-US" dirty="0"/>
              <a:t>} </a:t>
            </a:r>
          </a:p>
        </p:txBody>
      </p:sp>
    </p:spTree>
    <p:extLst>
      <p:ext uri="{BB962C8B-B14F-4D97-AF65-F5344CB8AC3E}">
        <p14:creationId xmlns:p14="http://schemas.microsoft.com/office/powerpoint/2010/main" val="317343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Chain of Responsibility</a:t>
            </a:r>
          </a:p>
          <a:p>
            <a:r>
              <a:rPr lang="en-US" dirty="0"/>
              <a:t>Command</a:t>
            </a:r>
          </a:p>
          <a:p>
            <a:r>
              <a:rPr lang="en-US" dirty="0"/>
              <a:t>Iterator</a:t>
            </a:r>
          </a:p>
          <a:p>
            <a:r>
              <a:rPr lang="en-US" dirty="0"/>
              <a:t>Mediator</a:t>
            </a:r>
          </a:p>
          <a:p>
            <a:r>
              <a:rPr lang="en-US" dirty="0"/>
              <a:t>Memento</a:t>
            </a:r>
          </a:p>
          <a:p>
            <a:r>
              <a:rPr lang="en-US" dirty="0"/>
              <a:t>Observer</a:t>
            </a:r>
          </a:p>
          <a:p>
            <a:r>
              <a:rPr lang="en-US" dirty="0"/>
              <a:t>State</a:t>
            </a:r>
          </a:p>
          <a:p>
            <a:r>
              <a:rPr lang="en-US" dirty="0"/>
              <a:t>Strategy</a:t>
            </a:r>
          </a:p>
          <a:p>
            <a:r>
              <a:rPr lang="en-US" dirty="0"/>
              <a:t>Template Method</a:t>
            </a:r>
          </a:p>
          <a:p>
            <a:r>
              <a:rPr lang="en-US" dirty="0"/>
              <a:t>Visitor</a:t>
            </a:r>
          </a:p>
          <a:p>
            <a:r>
              <a:rPr lang="en-US" dirty="0"/>
              <a:t>Interpreter</a:t>
            </a:r>
          </a:p>
        </p:txBody>
      </p:sp>
      <p:sp>
        <p:nvSpPr>
          <p:cNvPr id="4" name="Title 1"/>
          <p:cNvSpPr>
            <a:spLocks noGrp="1"/>
          </p:cNvSpPr>
          <p:nvPr>
            <p:ph type="title"/>
          </p:nvPr>
        </p:nvSpPr>
        <p:spPr>
          <a:xfrm>
            <a:off x="457200" y="533400"/>
            <a:ext cx="8229600" cy="990600"/>
          </a:xfrm>
        </p:spPr>
        <p:txBody>
          <a:bodyPr/>
          <a:lstStyle/>
          <a:p>
            <a:r>
              <a:rPr lang="en-US" dirty="0"/>
              <a:t>Behavioral Design Patterns</a:t>
            </a:r>
          </a:p>
        </p:txBody>
      </p:sp>
    </p:spTree>
    <p:extLst>
      <p:ext uri="{BB962C8B-B14F-4D97-AF65-F5344CB8AC3E}">
        <p14:creationId xmlns:p14="http://schemas.microsoft.com/office/powerpoint/2010/main" val="229491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305800" cy="5909311"/>
          </a:xfrm>
          <a:prstGeom prst="rect">
            <a:avLst/>
          </a:prstGeom>
          <a:noFill/>
        </p:spPr>
        <p:txBody>
          <a:bodyPr wrap="square" rtlCol="0">
            <a:spAutoFit/>
          </a:bodyPr>
          <a:lstStyle/>
          <a:p>
            <a:r>
              <a:rPr lang="en-US" dirty="0"/>
              <a:t>public class </a:t>
            </a:r>
            <a:r>
              <a:rPr lang="en-US" dirty="0" err="1"/>
              <a:t>CommandPatternDemo</a:t>
            </a:r>
            <a:r>
              <a:rPr lang="en-US" dirty="0"/>
              <a:t> { </a:t>
            </a:r>
          </a:p>
          <a:p>
            <a:endParaRPr lang="en-US" dirty="0"/>
          </a:p>
          <a:p>
            <a:r>
              <a:rPr lang="en-US" dirty="0"/>
              <a:t>	public static void main(String[] </a:t>
            </a:r>
            <a:r>
              <a:rPr lang="en-US" dirty="0" err="1"/>
              <a:t>args</a:t>
            </a:r>
            <a:r>
              <a:rPr lang="en-US" dirty="0"/>
              <a:t>) { </a:t>
            </a:r>
          </a:p>
          <a:p>
            <a:endParaRPr lang="en-US" dirty="0"/>
          </a:p>
          <a:p>
            <a:r>
              <a:rPr lang="en-US" dirty="0"/>
              <a:t>		Stock </a:t>
            </a:r>
            <a:r>
              <a:rPr lang="en-US" dirty="0" err="1"/>
              <a:t>abcStock</a:t>
            </a:r>
            <a:r>
              <a:rPr lang="en-US" dirty="0"/>
              <a:t> = new Stock(); </a:t>
            </a:r>
          </a:p>
          <a:p>
            <a:endParaRPr lang="en-US" dirty="0"/>
          </a:p>
          <a:p>
            <a:r>
              <a:rPr lang="en-US" dirty="0"/>
              <a:t>		</a:t>
            </a:r>
            <a:r>
              <a:rPr lang="en-US" dirty="0" err="1"/>
              <a:t>BuyStock</a:t>
            </a:r>
            <a:r>
              <a:rPr lang="en-US" dirty="0"/>
              <a:t> </a:t>
            </a:r>
            <a:r>
              <a:rPr lang="en-US" dirty="0" err="1"/>
              <a:t>buyStockOrder</a:t>
            </a:r>
            <a:r>
              <a:rPr lang="en-US" dirty="0"/>
              <a:t> = new </a:t>
            </a:r>
            <a:r>
              <a:rPr lang="en-US" dirty="0" err="1"/>
              <a:t>BuyStock</a:t>
            </a:r>
            <a:r>
              <a:rPr lang="en-US" dirty="0"/>
              <a:t>(</a:t>
            </a:r>
            <a:r>
              <a:rPr lang="en-US" dirty="0" err="1"/>
              <a:t>abcStock</a:t>
            </a:r>
            <a:r>
              <a:rPr lang="en-US" dirty="0"/>
              <a:t>); </a:t>
            </a:r>
          </a:p>
          <a:p>
            <a:endParaRPr lang="en-US" dirty="0"/>
          </a:p>
          <a:p>
            <a:r>
              <a:rPr lang="en-US" dirty="0"/>
              <a:t>		</a:t>
            </a:r>
            <a:r>
              <a:rPr lang="en-US" dirty="0" err="1"/>
              <a:t>SellStock</a:t>
            </a:r>
            <a:r>
              <a:rPr lang="en-US" dirty="0"/>
              <a:t> </a:t>
            </a:r>
            <a:r>
              <a:rPr lang="en-US" dirty="0" err="1"/>
              <a:t>sellStockOrder</a:t>
            </a:r>
            <a:r>
              <a:rPr lang="en-US" dirty="0"/>
              <a:t> = new </a:t>
            </a:r>
            <a:r>
              <a:rPr lang="en-US" dirty="0" err="1"/>
              <a:t>SellStock</a:t>
            </a:r>
            <a:r>
              <a:rPr lang="en-US" dirty="0"/>
              <a:t>(</a:t>
            </a:r>
            <a:r>
              <a:rPr lang="en-US" dirty="0" err="1"/>
              <a:t>abcStock</a:t>
            </a:r>
            <a:r>
              <a:rPr lang="en-US" dirty="0"/>
              <a:t>); </a:t>
            </a:r>
          </a:p>
          <a:p>
            <a:endParaRPr lang="en-US" dirty="0"/>
          </a:p>
          <a:p>
            <a:r>
              <a:rPr lang="en-US" dirty="0"/>
              <a:t>		Broker broker = new Broker(); </a:t>
            </a:r>
          </a:p>
          <a:p>
            <a:endParaRPr lang="en-US" dirty="0"/>
          </a:p>
          <a:p>
            <a:r>
              <a:rPr lang="en-US" dirty="0"/>
              <a:t>		</a:t>
            </a:r>
            <a:r>
              <a:rPr lang="en-US" dirty="0" err="1"/>
              <a:t>broker.placeOrders</a:t>
            </a:r>
            <a:r>
              <a:rPr lang="en-US" dirty="0"/>
              <a:t>(</a:t>
            </a:r>
            <a:r>
              <a:rPr lang="en-US" dirty="0" err="1"/>
              <a:t>buyStockOrder</a:t>
            </a:r>
            <a:r>
              <a:rPr lang="en-US" dirty="0"/>
              <a:t>);</a:t>
            </a:r>
          </a:p>
          <a:p>
            <a:r>
              <a:rPr lang="en-US" dirty="0"/>
              <a:t> 	</a:t>
            </a:r>
          </a:p>
          <a:p>
            <a:r>
              <a:rPr lang="en-US" dirty="0"/>
              <a:t>		</a:t>
            </a:r>
            <a:r>
              <a:rPr lang="en-US" dirty="0" err="1"/>
              <a:t>broker.placeOrders</a:t>
            </a:r>
            <a:r>
              <a:rPr lang="en-US" dirty="0"/>
              <a:t>(</a:t>
            </a:r>
            <a:r>
              <a:rPr lang="en-US" dirty="0" err="1"/>
              <a:t>sellStockOrder</a:t>
            </a:r>
            <a:r>
              <a:rPr lang="en-US" dirty="0"/>
              <a:t>);</a:t>
            </a:r>
          </a:p>
          <a:p>
            <a:endParaRPr lang="en-US" dirty="0"/>
          </a:p>
          <a:p>
            <a:r>
              <a:rPr lang="en-US" dirty="0"/>
              <a:t>		</a:t>
            </a:r>
            <a:r>
              <a:rPr lang="en-US" dirty="0" err="1">
                <a:solidFill>
                  <a:srgbClr val="3366FF"/>
                </a:solidFill>
              </a:rPr>
              <a:t>broker.undoOrders</a:t>
            </a:r>
            <a:r>
              <a:rPr lang="en-US" dirty="0">
                <a:solidFill>
                  <a:srgbClr val="3366FF"/>
                </a:solidFill>
              </a:rPr>
              <a:t>(</a:t>
            </a:r>
            <a:r>
              <a:rPr lang="en-US" dirty="0" err="1">
                <a:solidFill>
                  <a:srgbClr val="3366FF"/>
                </a:solidFill>
              </a:rPr>
              <a:t>buyStockOrder</a:t>
            </a:r>
            <a:r>
              <a:rPr lang="en-US" dirty="0">
                <a:solidFill>
                  <a:srgbClr val="3366FF"/>
                </a:solidFill>
              </a:rPr>
              <a:t>);</a:t>
            </a:r>
          </a:p>
          <a:p>
            <a:r>
              <a:rPr lang="en-US" dirty="0"/>
              <a:t> 	</a:t>
            </a:r>
          </a:p>
          <a:p>
            <a:r>
              <a:rPr lang="en-US" dirty="0"/>
              <a:t>		</a:t>
            </a:r>
            <a:r>
              <a:rPr lang="en-US" dirty="0" err="1">
                <a:solidFill>
                  <a:srgbClr val="3366FF"/>
                </a:solidFill>
              </a:rPr>
              <a:t>broker.undoOrders</a:t>
            </a:r>
            <a:r>
              <a:rPr lang="en-US" dirty="0">
                <a:solidFill>
                  <a:srgbClr val="3366FF"/>
                </a:solidFill>
              </a:rPr>
              <a:t>(</a:t>
            </a:r>
            <a:r>
              <a:rPr lang="en-US" dirty="0" err="1">
                <a:solidFill>
                  <a:srgbClr val="3366FF"/>
                </a:solidFill>
              </a:rPr>
              <a:t>sellStockOrder</a:t>
            </a:r>
            <a:r>
              <a:rPr lang="en-US" dirty="0">
                <a:solidFill>
                  <a:srgbClr val="3366FF"/>
                </a:solidFill>
              </a:rPr>
              <a:t>);</a:t>
            </a:r>
          </a:p>
          <a:p>
            <a:r>
              <a:rPr lang="en-US" dirty="0"/>
              <a:t>	} </a:t>
            </a:r>
          </a:p>
          <a:p>
            <a:r>
              <a:rPr lang="en-US" dirty="0"/>
              <a:t>} </a:t>
            </a:r>
          </a:p>
        </p:txBody>
      </p:sp>
    </p:spTree>
    <p:extLst>
      <p:ext uri="{BB962C8B-B14F-4D97-AF65-F5344CB8AC3E}">
        <p14:creationId xmlns:p14="http://schemas.microsoft.com/office/powerpoint/2010/main" val="314234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Iterator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Provide a way to access the elements of collections sequentially without exposing its underlying representation</a:t>
            </a:r>
          </a:p>
          <a:p>
            <a:endParaRPr lang="en-US" dirty="0"/>
          </a:p>
        </p:txBody>
      </p:sp>
    </p:spTree>
    <p:extLst>
      <p:ext uri="{BB962C8B-B14F-4D97-AF65-F5344CB8AC3E}">
        <p14:creationId xmlns:p14="http://schemas.microsoft.com/office/powerpoint/2010/main" val="3784186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sp>
        <p:nvSpPr>
          <p:cNvPr id="4" name="Title 1"/>
          <p:cNvSpPr>
            <a:spLocks noGrp="1"/>
          </p:cNvSpPr>
          <p:nvPr>
            <p:ph type="title"/>
          </p:nvPr>
        </p:nvSpPr>
        <p:spPr/>
        <p:txBody>
          <a:bodyPr/>
          <a:lstStyle/>
          <a:p>
            <a:r>
              <a:rPr lang="en-US" dirty="0"/>
              <a:t>Iterator Design Pattern</a:t>
            </a:r>
          </a:p>
        </p:txBody>
      </p:sp>
      <p:pic>
        <p:nvPicPr>
          <p:cNvPr id="5" name="Picture 4"/>
          <p:cNvPicPr>
            <a:picLocks noChangeAspect="1"/>
          </p:cNvPicPr>
          <p:nvPr/>
        </p:nvPicPr>
        <p:blipFill>
          <a:blip r:embed="rId2"/>
          <a:stretch>
            <a:fillRect/>
          </a:stretch>
        </p:blipFill>
        <p:spPr>
          <a:xfrm>
            <a:off x="1066800" y="2895600"/>
            <a:ext cx="6970183" cy="2819400"/>
          </a:xfrm>
          <a:prstGeom prst="rect">
            <a:avLst/>
          </a:prstGeom>
        </p:spPr>
      </p:pic>
    </p:spTree>
    <p:extLst>
      <p:ext uri="{BB962C8B-B14F-4D97-AF65-F5344CB8AC3E}">
        <p14:creationId xmlns:p14="http://schemas.microsoft.com/office/powerpoint/2010/main" val="279381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 </a:t>
            </a:r>
          </a:p>
        </p:txBody>
      </p:sp>
      <p:sp>
        <p:nvSpPr>
          <p:cNvPr id="4" name="Title 1"/>
          <p:cNvSpPr>
            <a:spLocks noGrp="1"/>
          </p:cNvSpPr>
          <p:nvPr>
            <p:ph type="title"/>
          </p:nvPr>
        </p:nvSpPr>
        <p:spPr/>
        <p:txBody>
          <a:bodyPr/>
          <a:lstStyle/>
          <a:p>
            <a:r>
              <a:rPr lang="en-US" dirty="0"/>
              <a:t>Iterator Design Pattern</a:t>
            </a:r>
          </a:p>
        </p:txBody>
      </p:sp>
      <p:pic>
        <p:nvPicPr>
          <p:cNvPr id="5" name="Picture 4"/>
          <p:cNvPicPr>
            <a:picLocks noChangeAspect="1"/>
          </p:cNvPicPr>
          <p:nvPr/>
        </p:nvPicPr>
        <p:blipFill>
          <a:blip r:embed="rId2"/>
          <a:stretch>
            <a:fillRect/>
          </a:stretch>
        </p:blipFill>
        <p:spPr>
          <a:xfrm>
            <a:off x="609600" y="2209800"/>
            <a:ext cx="8153400" cy="3886200"/>
          </a:xfrm>
          <a:prstGeom prst="rect">
            <a:avLst/>
          </a:prstGeom>
        </p:spPr>
      </p:pic>
    </p:spTree>
    <p:extLst>
      <p:ext uri="{BB962C8B-B14F-4D97-AF65-F5344CB8AC3E}">
        <p14:creationId xmlns:p14="http://schemas.microsoft.com/office/powerpoint/2010/main" val="549291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 </a:t>
            </a:r>
          </a:p>
        </p:txBody>
      </p:sp>
      <p:sp>
        <p:nvSpPr>
          <p:cNvPr id="4" name="Title 1"/>
          <p:cNvSpPr>
            <a:spLocks noGrp="1"/>
          </p:cNvSpPr>
          <p:nvPr>
            <p:ph type="title"/>
          </p:nvPr>
        </p:nvSpPr>
        <p:spPr>
          <a:xfrm>
            <a:off x="457200" y="533400"/>
            <a:ext cx="8229600" cy="990600"/>
          </a:xfrm>
        </p:spPr>
        <p:txBody>
          <a:bodyPr/>
          <a:lstStyle/>
          <a:p>
            <a:r>
              <a:rPr lang="en-US" dirty="0"/>
              <a:t>Iterator Design Pattern</a:t>
            </a:r>
          </a:p>
        </p:txBody>
      </p:sp>
      <p:pic>
        <p:nvPicPr>
          <p:cNvPr id="62" name="Picture 61"/>
          <p:cNvPicPr>
            <a:picLocks noChangeAspect="1"/>
          </p:cNvPicPr>
          <p:nvPr/>
        </p:nvPicPr>
        <p:blipFill>
          <a:blip r:embed="rId2"/>
          <a:stretch>
            <a:fillRect/>
          </a:stretch>
        </p:blipFill>
        <p:spPr>
          <a:xfrm>
            <a:off x="609600" y="2362200"/>
            <a:ext cx="8001000" cy="3467100"/>
          </a:xfrm>
          <a:prstGeom prst="rect">
            <a:avLst/>
          </a:prstGeom>
        </p:spPr>
      </p:pic>
    </p:spTree>
    <p:extLst>
      <p:ext uri="{BB962C8B-B14F-4D97-AF65-F5344CB8AC3E}">
        <p14:creationId xmlns:p14="http://schemas.microsoft.com/office/powerpoint/2010/main" val="195572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09600"/>
            <a:ext cx="6553200" cy="2308324"/>
          </a:xfrm>
          <a:prstGeom prst="rect">
            <a:avLst/>
          </a:prstGeom>
          <a:noFill/>
        </p:spPr>
        <p:txBody>
          <a:bodyPr wrap="square" rtlCol="0">
            <a:spAutoFit/>
          </a:bodyPr>
          <a:lstStyle/>
          <a:p>
            <a:r>
              <a:rPr lang="en-US" b="1" dirty="0"/>
              <a:t>public interface Iterator {</a:t>
            </a:r>
          </a:p>
          <a:p>
            <a:r>
              <a:rPr lang="en-US" dirty="0"/>
              <a:t>	</a:t>
            </a:r>
          </a:p>
          <a:p>
            <a:r>
              <a:rPr lang="en-US" dirty="0"/>
              <a:t>	</a:t>
            </a:r>
            <a:r>
              <a:rPr lang="en-US" b="1" dirty="0"/>
              <a:t>public </a:t>
            </a:r>
            <a:r>
              <a:rPr lang="en-US" b="1" dirty="0" err="1"/>
              <a:t>boolean</a:t>
            </a:r>
            <a:r>
              <a:rPr lang="en-US" b="1" dirty="0"/>
              <a:t> </a:t>
            </a:r>
            <a:r>
              <a:rPr lang="en-US" b="1" dirty="0" err="1"/>
              <a:t>hasNext</a:t>
            </a:r>
            <a:r>
              <a:rPr lang="en-US" b="1" dirty="0"/>
              <a:t>();</a:t>
            </a:r>
          </a:p>
          <a:p>
            <a:endParaRPr lang="en-US" b="1" dirty="0"/>
          </a:p>
          <a:p>
            <a:r>
              <a:rPr lang="en-US" dirty="0"/>
              <a:t>	</a:t>
            </a:r>
            <a:r>
              <a:rPr lang="en-US" b="1" dirty="0"/>
              <a:t>public String next();</a:t>
            </a:r>
          </a:p>
          <a:p>
            <a:endParaRPr lang="en-US" dirty="0"/>
          </a:p>
          <a:p>
            <a:endParaRPr lang="en-US" dirty="0"/>
          </a:p>
          <a:p>
            <a:r>
              <a:rPr lang="en-US" dirty="0"/>
              <a:t>}</a:t>
            </a:r>
          </a:p>
        </p:txBody>
      </p:sp>
    </p:spTree>
    <p:extLst>
      <p:ext uri="{BB962C8B-B14F-4D97-AF65-F5344CB8AC3E}">
        <p14:creationId xmlns:p14="http://schemas.microsoft.com/office/powerpoint/2010/main" val="3437644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57200"/>
            <a:ext cx="8915400" cy="6463309"/>
          </a:xfrm>
          <a:prstGeom prst="rect">
            <a:avLst/>
          </a:prstGeom>
          <a:noFill/>
        </p:spPr>
        <p:txBody>
          <a:bodyPr wrap="square" rtlCol="0">
            <a:spAutoFit/>
          </a:bodyPr>
          <a:lstStyle/>
          <a:p>
            <a:r>
              <a:rPr lang="en-US" b="1" dirty="0"/>
              <a:t>public class </a:t>
            </a:r>
            <a:r>
              <a:rPr lang="en-US" b="1" dirty="0" err="1"/>
              <a:t>NameIterator</a:t>
            </a:r>
            <a:r>
              <a:rPr lang="en-US" b="1" dirty="0"/>
              <a:t> implements Iterator {</a:t>
            </a:r>
          </a:p>
          <a:p>
            <a:endParaRPr lang="en-US" dirty="0"/>
          </a:p>
          <a:p>
            <a:r>
              <a:rPr lang="en-US" dirty="0"/>
              <a:t>	String names[]; </a:t>
            </a:r>
          </a:p>
          <a:p>
            <a:r>
              <a:rPr lang="en-US" dirty="0"/>
              <a:t>	</a:t>
            </a:r>
            <a:r>
              <a:rPr lang="en-US" b="1" dirty="0" err="1"/>
              <a:t>int</a:t>
            </a:r>
            <a:r>
              <a:rPr lang="en-US" b="1" dirty="0"/>
              <a:t> index;</a:t>
            </a:r>
          </a:p>
          <a:p>
            <a:r>
              <a:rPr lang="en-US" dirty="0"/>
              <a:t>	</a:t>
            </a:r>
          </a:p>
          <a:p>
            <a:r>
              <a:rPr lang="en-US" dirty="0"/>
              <a:t>	</a:t>
            </a:r>
            <a:r>
              <a:rPr lang="en-US" b="1" dirty="0"/>
              <a:t>public </a:t>
            </a:r>
            <a:r>
              <a:rPr lang="en-US" b="1" dirty="0" err="1"/>
              <a:t>NameIterator</a:t>
            </a:r>
            <a:r>
              <a:rPr lang="en-US" b="1" dirty="0"/>
              <a:t>(String[] </a:t>
            </a:r>
            <a:r>
              <a:rPr lang="en-US" b="1" dirty="0" err="1"/>
              <a:t>newName</a:t>
            </a:r>
            <a:r>
              <a:rPr lang="en-US" b="1" dirty="0"/>
              <a:t>){</a:t>
            </a:r>
            <a:r>
              <a:rPr lang="en-US" dirty="0"/>
              <a:t>	</a:t>
            </a:r>
          </a:p>
          <a:p>
            <a:r>
              <a:rPr lang="en-US" dirty="0"/>
              <a:t>		</a:t>
            </a:r>
            <a:r>
              <a:rPr lang="en-US" b="1" dirty="0" err="1"/>
              <a:t>this.names</a:t>
            </a:r>
            <a:r>
              <a:rPr lang="en-US" b="1" dirty="0"/>
              <a:t> = </a:t>
            </a:r>
            <a:r>
              <a:rPr lang="en-US" b="1" dirty="0" err="1"/>
              <a:t>newName</a:t>
            </a:r>
            <a:r>
              <a:rPr lang="en-US" b="1" dirty="0"/>
              <a:t>;</a:t>
            </a:r>
            <a:r>
              <a:rPr lang="en-US" dirty="0"/>
              <a:t>}</a:t>
            </a:r>
          </a:p>
          <a:p>
            <a:r>
              <a:rPr lang="en-US" dirty="0"/>
              <a:t>	</a:t>
            </a:r>
          </a:p>
          <a:p>
            <a:r>
              <a:rPr lang="en-US" dirty="0"/>
              <a:t>	@Override</a:t>
            </a:r>
          </a:p>
          <a:p>
            <a:r>
              <a:rPr lang="en-US" dirty="0"/>
              <a:t>	</a:t>
            </a:r>
            <a:r>
              <a:rPr lang="en-US" b="1" dirty="0"/>
              <a:t>public </a:t>
            </a:r>
            <a:r>
              <a:rPr lang="en-US" b="1" dirty="0" err="1"/>
              <a:t>boolean</a:t>
            </a:r>
            <a:r>
              <a:rPr lang="en-US" b="1" dirty="0"/>
              <a:t> </a:t>
            </a:r>
            <a:r>
              <a:rPr lang="en-US" b="1" dirty="0" err="1"/>
              <a:t>hasNext</a:t>
            </a:r>
            <a:r>
              <a:rPr lang="en-US" b="1" dirty="0"/>
              <a:t>() {</a:t>
            </a:r>
            <a:endParaRPr lang="en-US" dirty="0"/>
          </a:p>
          <a:p>
            <a:r>
              <a:rPr lang="en-US" dirty="0"/>
              <a:t>		</a:t>
            </a:r>
            <a:r>
              <a:rPr lang="en-US" b="1" dirty="0"/>
              <a:t>if(index &lt;</a:t>
            </a:r>
            <a:r>
              <a:rPr lang="en-US" b="1" dirty="0" err="1"/>
              <a:t>names.length</a:t>
            </a:r>
            <a:r>
              <a:rPr lang="en-US" b="1" dirty="0"/>
              <a:t>){</a:t>
            </a:r>
          </a:p>
          <a:p>
            <a:r>
              <a:rPr lang="en-US" dirty="0"/>
              <a:t>			</a:t>
            </a:r>
            <a:r>
              <a:rPr lang="en-US" b="1" dirty="0"/>
              <a:t>return true;</a:t>
            </a:r>
            <a:r>
              <a:rPr lang="en-US" dirty="0"/>
              <a:t>}</a:t>
            </a:r>
          </a:p>
          <a:p>
            <a:r>
              <a:rPr lang="en-US" dirty="0"/>
              <a:t>		</a:t>
            </a:r>
            <a:r>
              <a:rPr lang="en-US" b="1" dirty="0"/>
              <a:t>return false;</a:t>
            </a:r>
            <a:r>
              <a:rPr lang="en-US" dirty="0"/>
              <a:t>}</a:t>
            </a:r>
          </a:p>
          <a:p>
            <a:endParaRPr lang="en-US" dirty="0"/>
          </a:p>
          <a:p>
            <a:r>
              <a:rPr lang="en-US" dirty="0"/>
              <a:t>	@Override</a:t>
            </a:r>
          </a:p>
          <a:p>
            <a:r>
              <a:rPr lang="en-US" dirty="0"/>
              <a:t>	</a:t>
            </a:r>
            <a:r>
              <a:rPr lang="en-US" b="1" dirty="0"/>
              <a:t>public String next() {</a:t>
            </a:r>
            <a:endParaRPr lang="en-US" dirty="0"/>
          </a:p>
          <a:p>
            <a:r>
              <a:rPr lang="en-US" dirty="0"/>
              <a:t>		</a:t>
            </a:r>
            <a:r>
              <a:rPr lang="en-US" b="1" dirty="0"/>
              <a:t>if(</a:t>
            </a:r>
            <a:r>
              <a:rPr lang="en-US" b="1" dirty="0" err="1"/>
              <a:t>this.hasNext</a:t>
            </a:r>
            <a:r>
              <a:rPr lang="en-US" b="1" dirty="0"/>
              <a:t>()){</a:t>
            </a:r>
          </a:p>
          <a:p>
            <a:r>
              <a:rPr lang="en-US" dirty="0"/>
              <a:t>			</a:t>
            </a:r>
            <a:r>
              <a:rPr lang="en-US" b="1" dirty="0"/>
              <a:t>return names[index++]; </a:t>
            </a:r>
            <a:r>
              <a:rPr lang="en-US" dirty="0"/>
              <a:t>}</a:t>
            </a:r>
          </a:p>
          <a:p>
            <a:r>
              <a:rPr lang="en-US" dirty="0"/>
              <a:t>		</a:t>
            </a:r>
            <a:r>
              <a:rPr lang="en-US" b="1" dirty="0"/>
              <a:t>return null;</a:t>
            </a:r>
            <a:r>
              <a:rPr lang="en-US" dirty="0"/>
              <a:t>}		</a:t>
            </a:r>
          </a:p>
          <a:p>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77603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90600"/>
            <a:ext cx="8305800" cy="1477328"/>
          </a:xfrm>
          <a:prstGeom prst="rect">
            <a:avLst/>
          </a:prstGeom>
          <a:noFill/>
        </p:spPr>
        <p:txBody>
          <a:bodyPr wrap="square" rtlCol="0">
            <a:spAutoFit/>
          </a:bodyPr>
          <a:lstStyle/>
          <a:p>
            <a:r>
              <a:rPr lang="en-US" b="1" dirty="0"/>
              <a:t>public interface Container {</a:t>
            </a:r>
          </a:p>
          <a:p>
            <a:endParaRPr lang="en-US" b="1" dirty="0"/>
          </a:p>
          <a:p>
            <a:r>
              <a:rPr lang="en-US" dirty="0"/>
              <a:t>	</a:t>
            </a:r>
            <a:r>
              <a:rPr lang="en-US" b="1" dirty="0"/>
              <a:t>public Iterator </a:t>
            </a:r>
            <a:r>
              <a:rPr lang="en-US" b="1" dirty="0" err="1"/>
              <a:t>getIterator</a:t>
            </a:r>
            <a:r>
              <a:rPr lang="en-US" b="1" dirty="0"/>
              <a:t>();</a:t>
            </a:r>
          </a:p>
          <a:p>
            <a:endParaRPr lang="en-US" dirty="0"/>
          </a:p>
          <a:p>
            <a:r>
              <a:rPr lang="en-US" dirty="0"/>
              <a:t>}</a:t>
            </a:r>
          </a:p>
        </p:txBody>
      </p:sp>
      <p:sp>
        <p:nvSpPr>
          <p:cNvPr id="5" name="TextBox 4"/>
          <p:cNvSpPr txBox="1"/>
          <p:nvPr/>
        </p:nvSpPr>
        <p:spPr>
          <a:xfrm>
            <a:off x="381000" y="3124200"/>
            <a:ext cx="8382000" cy="3139321"/>
          </a:xfrm>
          <a:prstGeom prst="rect">
            <a:avLst/>
          </a:prstGeom>
          <a:noFill/>
        </p:spPr>
        <p:txBody>
          <a:bodyPr wrap="square" rtlCol="0">
            <a:spAutoFit/>
          </a:bodyPr>
          <a:lstStyle/>
          <a:p>
            <a:r>
              <a:rPr lang="en-US" b="1" dirty="0"/>
              <a:t>public class </a:t>
            </a:r>
            <a:r>
              <a:rPr lang="en-US" b="1" dirty="0" err="1"/>
              <a:t>NameRepository</a:t>
            </a:r>
            <a:r>
              <a:rPr lang="en-US" b="1" dirty="0"/>
              <a:t> implements Container {</a:t>
            </a:r>
          </a:p>
          <a:p>
            <a:endParaRPr lang="en-US" b="1" dirty="0"/>
          </a:p>
          <a:p>
            <a:r>
              <a:rPr lang="en-US" dirty="0"/>
              <a:t>	</a:t>
            </a:r>
            <a:r>
              <a:rPr lang="en-US" b="1" dirty="0"/>
              <a:t>public String names[] = {"Robert" , "John" ,"Julie" , "Lora"};</a:t>
            </a:r>
          </a:p>
          <a:p>
            <a:endParaRPr lang="en-US" dirty="0"/>
          </a:p>
          <a:p>
            <a:r>
              <a:rPr lang="en-US" dirty="0"/>
              <a:t>	@Override</a:t>
            </a:r>
          </a:p>
          <a:p>
            <a:r>
              <a:rPr lang="en-US" dirty="0"/>
              <a:t>	</a:t>
            </a:r>
            <a:r>
              <a:rPr lang="en-US" b="1" dirty="0"/>
              <a:t>public Iterator </a:t>
            </a:r>
            <a:r>
              <a:rPr lang="en-US" b="1" dirty="0" err="1"/>
              <a:t>getIterator</a:t>
            </a:r>
            <a:r>
              <a:rPr lang="en-US" b="1" dirty="0"/>
              <a:t>() {</a:t>
            </a:r>
          </a:p>
          <a:p>
            <a:r>
              <a:rPr lang="en-US" dirty="0"/>
              <a:t>		</a:t>
            </a:r>
            <a:r>
              <a:rPr lang="en-US" b="1" dirty="0"/>
              <a:t>return new </a:t>
            </a:r>
            <a:r>
              <a:rPr lang="en-US" b="1" dirty="0" err="1"/>
              <a:t>NameIterator</a:t>
            </a:r>
            <a:r>
              <a:rPr lang="en-US" b="1" dirty="0"/>
              <a:t>(names);</a:t>
            </a:r>
          </a:p>
          <a:p>
            <a:r>
              <a:rPr lang="en-US" dirty="0"/>
              <a:t>	}</a:t>
            </a:r>
          </a:p>
          <a:p>
            <a:endParaRPr lang="en-US" dirty="0"/>
          </a:p>
          <a:p>
            <a:r>
              <a:rPr lang="en-US" dirty="0"/>
              <a:t>}</a:t>
            </a:r>
          </a:p>
          <a:p>
            <a:endParaRPr lang="en-US" dirty="0"/>
          </a:p>
        </p:txBody>
      </p:sp>
    </p:spTree>
    <p:extLst>
      <p:ext uri="{BB962C8B-B14F-4D97-AF65-F5344CB8AC3E}">
        <p14:creationId xmlns:p14="http://schemas.microsoft.com/office/powerpoint/2010/main" val="2162086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066800"/>
            <a:ext cx="8763000" cy="3970318"/>
          </a:xfrm>
          <a:prstGeom prst="rect">
            <a:avLst/>
          </a:prstGeom>
          <a:noFill/>
        </p:spPr>
        <p:txBody>
          <a:bodyPr wrap="square" rtlCol="0">
            <a:spAutoFit/>
          </a:bodyPr>
          <a:lstStyle/>
          <a:p>
            <a:r>
              <a:rPr lang="en-US" b="1" dirty="0"/>
              <a:t>public class Client {</a:t>
            </a:r>
          </a:p>
          <a:p>
            <a:endParaRPr lang="en-US" dirty="0"/>
          </a:p>
          <a:p>
            <a:r>
              <a:rPr lang="en-US" dirty="0"/>
              <a:t>      </a:t>
            </a:r>
            <a:r>
              <a:rPr lang="en-US" b="1" dirty="0"/>
              <a:t>public static void main(String[] </a:t>
            </a:r>
            <a:r>
              <a:rPr lang="en-US" b="1" dirty="0" err="1"/>
              <a:t>args</a:t>
            </a:r>
            <a:r>
              <a:rPr lang="en-US" b="1" dirty="0"/>
              <a:t>) {</a:t>
            </a:r>
          </a:p>
          <a:p>
            <a:r>
              <a:rPr lang="en-US" dirty="0"/>
              <a:t>		</a:t>
            </a:r>
          </a:p>
          <a:p>
            <a:r>
              <a:rPr lang="en-US" dirty="0"/>
              <a:t>	</a:t>
            </a:r>
            <a:r>
              <a:rPr lang="en-US" dirty="0" err="1"/>
              <a:t>NameRepository</a:t>
            </a:r>
            <a:r>
              <a:rPr lang="en-US" dirty="0"/>
              <a:t> </a:t>
            </a:r>
            <a:r>
              <a:rPr lang="en-US" dirty="0" err="1"/>
              <a:t>namesRepository</a:t>
            </a:r>
            <a:r>
              <a:rPr lang="en-US" dirty="0"/>
              <a:t> = </a:t>
            </a:r>
            <a:r>
              <a:rPr lang="en-US" b="1" dirty="0"/>
              <a:t>new </a:t>
            </a:r>
            <a:r>
              <a:rPr lang="en-US" b="1" dirty="0" err="1"/>
              <a:t>NameRepository</a:t>
            </a:r>
            <a:r>
              <a:rPr lang="en-US" b="1" dirty="0"/>
              <a:t>();</a:t>
            </a:r>
          </a:p>
          <a:p>
            <a:r>
              <a:rPr lang="en-US" dirty="0"/>
              <a:t>	</a:t>
            </a:r>
          </a:p>
          <a:p>
            <a:r>
              <a:rPr lang="en-US" dirty="0"/>
              <a:t>	Iterator </a:t>
            </a:r>
            <a:r>
              <a:rPr lang="en-US" dirty="0" err="1"/>
              <a:t>iter</a:t>
            </a:r>
            <a:r>
              <a:rPr lang="en-US" dirty="0"/>
              <a:t> = </a:t>
            </a:r>
            <a:r>
              <a:rPr lang="en-US" dirty="0" err="1"/>
              <a:t>namesRepository.getIterator</a:t>
            </a:r>
            <a:r>
              <a:rPr lang="en-US" dirty="0"/>
              <a:t>();</a:t>
            </a:r>
          </a:p>
          <a:p>
            <a:endParaRPr lang="en-US" dirty="0"/>
          </a:p>
          <a:p>
            <a:r>
              <a:rPr lang="en-US" dirty="0"/>
              <a:t>	</a:t>
            </a:r>
            <a:r>
              <a:rPr lang="en-US" b="1" dirty="0"/>
              <a:t>while (</a:t>
            </a:r>
            <a:r>
              <a:rPr lang="en-US" b="1" dirty="0" err="1"/>
              <a:t>iter.hasNext</a:t>
            </a:r>
            <a:r>
              <a:rPr lang="en-US" b="1" dirty="0"/>
              <a:t>()){</a:t>
            </a:r>
          </a:p>
          <a:p>
            <a:r>
              <a:rPr lang="en-US" dirty="0"/>
              <a:t>		String name = (String)</a:t>
            </a:r>
            <a:r>
              <a:rPr lang="en-US" dirty="0" err="1"/>
              <a:t>iter.next</a:t>
            </a:r>
            <a:r>
              <a:rPr lang="en-US" dirty="0"/>
              <a:t>();</a:t>
            </a:r>
          </a:p>
          <a:p>
            <a:r>
              <a:rPr lang="en-US" dirty="0"/>
              <a:t>		</a:t>
            </a:r>
            <a:r>
              <a:rPr lang="en-US" dirty="0" err="1"/>
              <a:t>System.</a:t>
            </a:r>
            <a:r>
              <a:rPr lang="en-US" i="1" dirty="0" err="1"/>
              <a:t>out.println</a:t>
            </a:r>
            <a:r>
              <a:rPr lang="en-US" i="1" dirty="0"/>
              <a:t>("Name : " + name);</a:t>
            </a:r>
          </a:p>
          <a:p>
            <a:r>
              <a:rPr lang="en-US" dirty="0"/>
              <a:t>	} 	</a:t>
            </a:r>
          </a:p>
          <a:p>
            <a:r>
              <a:rPr lang="en-US" dirty="0"/>
              <a:t>       }</a:t>
            </a:r>
          </a:p>
          <a:p>
            <a:r>
              <a:rPr lang="en-US" dirty="0"/>
              <a:t>}</a:t>
            </a:r>
          </a:p>
        </p:txBody>
      </p:sp>
    </p:spTree>
    <p:extLst>
      <p:ext uri="{BB962C8B-B14F-4D97-AF65-F5344CB8AC3E}">
        <p14:creationId xmlns:p14="http://schemas.microsoft.com/office/powerpoint/2010/main" val="906852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0"/>
            <a:ext cx="6096000" cy="1754327"/>
          </a:xfrm>
          <a:prstGeom prst="rect">
            <a:avLst/>
          </a:prstGeom>
          <a:noFill/>
        </p:spPr>
        <p:txBody>
          <a:bodyPr wrap="square" rtlCol="0">
            <a:spAutoFit/>
          </a:bodyPr>
          <a:lstStyle/>
          <a:p>
            <a:r>
              <a:rPr lang="en-US" dirty="0"/>
              <a:t>Output</a:t>
            </a:r>
          </a:p>
          <a:p>
            <a:endParaRPr lang="en-US" dirty="0"/>
          </a:p>
          <a:p>
            <a:r>
              <a:rPr lang="en-US" dirty="0"/>
              <a:t>Name : Robert </a:t>
            </a:r>
          </a:p>
          <a:p>
            <a:r>
              <a:rPr lang="en-US" dirty="0"/>
              <a:t>Name : John </a:t>
            </a:r>
          </a:p>
          <a:p>
            <a:r>
              <a:rPr lang="en-US" dirty="0"/>
              <a:t>Name : Julie </a:t>
            </a:r>
          </a:p>
          <a:p>
            <a:r>
              <a:rPr lang="en-US" dirty="0"/>
              <a:t>Name : Lora </a:t>
            </a:r>
          </a:p>
        </p:txBody>
      </p:sp>
    </p:spTree>
    <p:extLst>
      <p:ext uri="{BB962C8B-B14F-4D97-AF65-F5344CB8AC3E}">
        <p14:creationId xmlns:p14="http://schemas.microsoft.com/office/powerpoint/2010/main" val="47971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Chain Of Responsibility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Avoid coupling the sender of a request to its receiver by giving more than one object a chance to handle the request</a:t>
            </a:r>
          </a:p>
          <a:p>
            <a:pPr lvl="1"/>
            <a:endParaRPr lang="en-US" dirty="0"/>
          </a:p>
          <a:p>
            <a:pPr lvl="1"/>
            <a:r>
              <a:rPr lang="en-US" dirty="0"/>
              <a:t>Chain the receiving objects and pass the request along the chain until an object handles it</a:t>
            </a:r>
          </a:p>
          <a:p>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23115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 and Consequences</a:t>
            </a:r>
          </a:p>
          <a:p>
            <a:endParaRPr lang="en-US" dirty="0"/>
          </a:p>
          <a:p>
            <a:pPr lvl="1"/>
            <a:r>
              <a:rPr lang="en-US" dirty="0"/>
              <a:t>To access an aggregate object's contents without exposing its internal representation.</a:t>
            </a:r>
          </a:p>
          <a:p>
            <a:endParaRPr lang="en-US" dirty="0"/>
          </a:p>
          <a:p>
            <a:pPr lvl="1"/>
            <a:r>
              <a:rPr lang="en-US" dirty="0"/>
              <a:t>To support multiple traversals of aggregate objects by providing a uniform interface for traversing different aggregate structures</a:t>
            </a:r>
          </a:p>
        </p:txBody>
      </p:sp>
      <p:sp>
        <p:nvSpPr>
          <p:cNvPr id="4" name="Title 1"/>
          <p:cNvSpPr>
            <a:spLocks noGrp="1"/>
          </p:cNvSpPr>
          <p:nvPr>
            <p:ph type="title"/>
          </p:nvPr>
        </p:nvSpPr>
        <p:spPr/>
        <p:txBody>
          <a:bodyPr/>
          <a:lstStyle/>
          <a:p>
            <a:r>
              <a:rPr lang="en-US" dirty="0"/>
              <a:t>Iterator Design Pattern</a:t>
            </a:r>
          </a:p>
        </p:txBody>
      </p:sp>
    </p:spTree>
    <p:extLst>
      <p:ext uri="{BB962C8B-B14F-4D97-AF65-F5344CB8AC3E}">
        <p14:creationId xmlns:p14="http://schemas.microsoft.com/office/powerpoint/2010/main" val="1874242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Mediator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This pattern provides a mediator class which normally handles all the communications between different classes and supports easy maintenance of the code by loose coupling </a:t>
            </a:r>
          </a:p>
        </p:txBody>
      </p:sp>
    </p:spTree>
    <p:extLst>
      <p:ext uri="{BB962C8B-B14F-4D97-AF65-F5344CB8AC3E}">
        <p14:creationId xmlns:p14="http://schemas.microsoft.com/office/powerpoint/2010/main" val="3887000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Motivation</a:t>
            </a:r>
          </a:p>
          <a:p>
            <a:endParaRPr lang="en-US" dirty="0"/>
          </a:p>
          <a:p>
            <a:endParaRPr lang="en-US" dirty="0"/>
          </a:p>
        </p:txBody>
      </p:sp>
      <p:pic>
        <p:nvPicPr>
          <p:cNvPr id="7" name="Picture 6"/>
          <p:cNvPicPr>
            <a:picLocks noChangeAspect="1"/>
          </p:cNvPicPr>
          <p:nvPr/>
        </p:nvPicPr>
        <p:blipFill>
          <a:blip r:embed="rId2"/>
          <a:stretch>
            <a:fillRect/>
          </a:stretch>
        </p:blipFill>
        <p:spPr>
          <a:xfrm>
            <a:off x="152400" y="2438400"/>
            <a:ext cx="3733800" cy="3089275"/>
          </a:xfrm>
          <a:prstGeom prst="rect">
            <a:avLst/>
          </a:prstGeom>
        </p:spPr>
      </p:pic>
      <p:pic>
        <p:nvPicPr>
          <p:cNvPr id="8" name="Picture 7"/>
          <p:cNvPicPr>
            <a:picLocks noChangeAspect="1"/>
          </p:cNvPicPr>
          <p:nvPr/>
        </p:nvPicPr>
        <p:blipFill>
          <a:blip r:embed="rId3"/>
          <a:stretch>
            <a:fillRect/>
          </a:stretch>
        </p:blipFill>
        <p:spPr>
          <a:xfrm>
            <a:off x="4419600" y="2209800"/>
            <a:ext cx="4470400" cy="3454400"/>
          </a:xfrm>
          <a:prstGeom prst="rect">
            <a:avLst/>
          </a:prstGeom>
        </p:spPr>
      </p:pic>
      <p:cxnSp>
        <p:nvCxnSpPr>
          <p:cNvPr id="10" name="Straight Connector 9"/>
          <p:cNvCxnSpPr/>
          <p:nvPr/>
        </p:nvCxnSpPr>
        <p:spPr>
          <a:xfrm>
            <a:off x="3962400" y="1828800"/>
            <a:ext cx="0" cy="3962400"/>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57200" y="533400"/>
            <a:ext cx="8229600" cy="990600"/>
          </a:xfrm>
        </p:spPr>
        <p:txBody>
          <a:bodyPr/>
          <a:lstStyle/>
          <a:p>
            <a:r>
              <a:rPr lang="en-US" dirty="0"/>
              <a:t>Mediator Design Pattern</a:t>
            </a:r>
          </a:p>
        </p:txBody>
      </p:sp>
    </p:spTree>
    <p:extLst>
      <p:ext uri="{BB962C8B-B14F-4D97-AF65-F5344CB8AC3E}">
        <p14:creationId xmlns:p14="http://schemas.microsoft.com/office/powerpoint/2010/main" val="2065274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 </a:t>
            </a:r>
          </a:p>
        </p:txBody>
      </p:sp>
      <p:pic>
        <p:nvPicPr>
          <p:cNvPr id="4" name="Picture 3"/>
          <p:cNvPicPr>
            <a:picLocks noChangeAspect="1"/>
          </p:cNvPicPr>
          <p:nvPr/>
        </p:nvPicPr>
        <p:blipFill>
          <a:blip r:embed="rId2"/>
          <a:stretch>
            <a:fillRect/>
          </a:stretch>
        </p:blipFill>
        <p:spPr>
          <a:xfrm>
            <a:off x="914400" y="2362200"/>
            <a:ext cx="7162800" cy="3327400"/>
          </a:xfrm>
          <a:prstGeom prst="rect">
            <a:avLst/>
          </a:prstGeom>
        </p:spPr>
      </p:pic>
      <p:sp>
        <p:nvSpPr>
          <p:cNvPr id="7" name="Title 1"/>
          <p:cNvSpPr>
            <a:spLocks noGrp="1"/>
          </p:cNvSpPr>
          <p:nvPr>
            <p:ph type="title"/>
          </p:nvPr>
        </p:nvSpPr>
        <p:spPr>
          <a:xfrm>
            <a:off x="457200" y="533400"/>
            <a:ext cx="8229600" cy="990600"/>
          </a:xfrm>
        </p:spPr>
        <p:txBody>
          <a:bodyPr/>
          <a:lstStyle/>
          <a:p>
            <a:r>
              <a:rPr lang="en-US" dirty="0"/>
              <a:t>Mediator Design Pattern</a:t>
            </a:r>
          </a:p>
        </p:txBody>
      </p:sp>
    </p:spTree>
    <p:extLst>
      <p:ext uri="{BB962C8B-B14F-4D97-AF65-F5344CB8AC3E}">
        <p14:creationId xmlns:p14="http://schemas.microsoft.com/office/powerpoint/2010/main" val="3782227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 </a:t>
            </a:r>
          </a:p>
          <a:p>
            <a:endParaRPr lang="en-US" dirty="0"/>
          </a:p>
          <a:p>
            <a:endParaRPr lang="en-US" dirty="0"/>
          </a:p>
        </p:txBody>
      </p:sp>
      <p:pic>
        <p:nvPicPr>
          <p:cNvPr id="4" name="Picture 3"/>
          <p:cNvPicPr>
            <a:picLocks noChangeAspect="1"/>
          </p:cNvPicPr>
          <p:nvPr/>
        </p:nvPicPr>
        <p:blipFill>
          <a:blip r:embed="rId2"/>
          <a:stretch>
            <a:fillRect/>
          </a:stretch>
        </p:blipFill>
        <p:spPr>
          <a:xfrm>
            <a:off x="1016000" y="2565400"/>
            <a:ext cx="7112000" cy="1714500"/>
          </a:xfrm>
          <a:prstGeom prst="rect">
            <a:avLst/>
          </a:prstGeom>
        </p:spPr>
      </p:pic>
      <p:sp>
        <p:nvSpPr>
          <p:cNvPr id="6" name="Title 1"/>
          <p:cNvSpPr txBox="1">
            <a:spLocks/>
          </p:cNvSpPr>
          <p:nvPr/>
        </p:nvSpPr>
        <p:spPr>
          <a:xfrm>
            <a:off x="609600" y="6858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Mediator Design Pattern</a:t>
            </a:r>
          </a:p>
        </p:txBody>
      </p:sp>
    </p:spTree>
    <p:extLst>
      <p:ext uri="{BB962C8B-B14F-4D97-AF65-F5344CB8AC3E}">
        <p14:creationId xmlns:p14="http://schemas.microsoft.com/office/powerpoint/2010/main" val="875409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0"/>
            <a:ext cx="8839200" cy="5078314"/>
          </a:xfrm>
          <a:prstGeom prst="rect">
            <a:avLst/>
          </a:prstGeom>
          <a:noFill/>
        </p:spPr>
        <p:txBody>
          <a:bodyPr wrap="square" rtlCol="0">
            <a:spAutoFit/>
          </a:bodyPr>
          <a:lstStyle/>
          <a:p>
            <a:r>
              <a:rPr lang="en-US" b="1" dirty="0"/>
              <a:t>public class User {</a:t>
            </a:r>
          </a:p>
          <a:p>
            <a:r>
              <a:rPr lang="en-US" dirty="0"/>
              <a:t>	</a:t>
            </a:r>
          </a:p>
          <a:p>
            <a:r>
              <a:rPr lang="en-US" b="1" dirty="0"/>
              <a:t>	private String name;</a:t>
            </a:r>
          </a:p>
          <a:p>
            <a:endParaRPr lang="en-US" dirty="0"/>
          </a:p>
          <a:p>
            <a:r>
              <a:rPr lang="en-US" dirty="0"/>
              <a:t>	</a:t>
            </a:r>
            <a:r>
              <a:rPr lang="en-US" b="1" dirty="0"/>
              <a:t>public String </a:t>
            </a:r>
            <a:r>
              <a:rPr lang="en-US" b="1" dirty="0" err="1"/>
              <a:t>getName</a:t>
            </a:r>
            <a:r>
              <a:rPr lang="en-US" b="1" dirty="0"/>
              <a:t>() {</a:t>
            </a:r>
          </a:p>
          <a:p>
            <a:r>
              <a:rPr lang="en-US" dirty="0"/>
              <a:t>		</a:t>
            </a:r>
            <a:r>
              <a:rPr lang="en-US" b="1" dirty="0"/>
              <a:t>return name; </a:t>
            </a:r>
            <a:r>
              <a:rPr lang="en-US" dirty="0"/>
              <a:t>}</a:t>
            </a:r>
          </a:p>
          <a:p>
            <a:endParaRPr lang="en-US" dirty="0"/>
          </a:p>
          <a:p>
            <a:r>
              <a:rPr lang="en-US" dirty="0"/>
              <a:t>	</a:t>
            </a:r>
            <a:r>
              <a:rPr lang="en-US" b="1" dirty="0"/>
              <a:t>public void </a:t>
            </a:r>
            <a:r>
              <a:rPr lang="en-US" b="1" dirty="0" err="1"/>
              <a:t>setName</a:t>
            </a:r>
            <a:r>
              <a:rPr lang="en-US" b="1" dirty="0"/>
              <a:t>(String name) {</a:t>
            </a:r>
          </a:p>
          <a:p>
            <a:r>
              <a:rPr lang="en-US" dirty="0"/>
              <a:t>		</a:t>
            </a:r>
            <a:r>
              <a:rPr lang="en-US" b="1" dirty="0" err="1"/>
              <a:t>this.name</a:t>
            </a:r>
            <a:r>
              <a:rPr lang="en-US" b="1" dirty="0"/>
              <a:t> = name;</a:t>
            </a:r>
            <a:r>
              <a:rPr lang="en-US" dirty="0"/>
              <a:t>}</a:t>
            </a:r>
          </a:p>
          <a:p>
            <a:endParaRPr lang="en-US" dirty="0"/>
          </a:p>
          <a:p>
            <a:r>
              <a:rPr lang="en-US" dirty="0"/>
              <a:t>	</a:t>
            </a:r>
            <a:r>
              <a:rPr lang="en-US" b="1" dirty="0"/>
              <a:t>public User(String name){</a:t>
            </a:r>
          </a:p>
          <a:p>
            <a:r>
              <a:rPr lang="en-US" dirty="0"/>
              <a:t>		</a:t>
            </a:r>
            <a:r>
              <a:rPr lang="en-US" b="1" dirty="0" err="1"/>
              <a:t>this.name</a:t>
            </a:r>
            <a:r>
              <a:rPr lang="en-US" b="1" dirty="0"/>
              <a:t>  = name;</a:t>
            </a:r>
            <a:r>
              <a:rPr lang="en-US" dirty="0"/>
              <a:t>}</a:t>
            </a:r>
          </a:p>
          <a:p>
            <a:endParaRPr lang="en-US" dirty="0"/>
          </a:p>
          <a:p>
            <a:r>
              <a:rPr lang="en-US" dirty="0"/>
              <a:t>	</a:t>
            </a:r>
            <a:r>
              <a:rPr lang="en-US" b="1" dirty="0"/>
              <a:t>public void </a:t>
            </a:r>
            <a:r>
              <a:rPr lang="en-US" b="1" dirty="0" err="1"/>
              <a:t>sendMessage</a:t>
            </a:r>
            <a:r>
              <a:rPr lang="en-US" b="1" dirty="0"/>
              <a:t>(String message){</a:t>
            </a:r>
          </a:p>
          <a:p>
            <a:r>
              <a:rPr lang="en-US" dirty="0"/>
              <a:t>		</a:t>
            </a:r>
            <a:r>
              <a:rPr lang="en-US" dirty="0" err="1"/>
              <a:t>ChatRoom.</a:t>
            </a:r>
            <a:r>
              <a:rPr lang="en-US" i="1" dirty="0" err="1"/>
              <a:t>showMessage</a:t>
            </a:r>
            <a:r>
              <a:rPr lang="en-US" i="1" dirty="0"/>
              <a:t>(</a:t>
            </a:r>
            <a:r>
              <a:rPr lang="en-US" b="1" i="1" dirty="0" err="1"/>
              <a:t>this,message</a:t>
            </a:r>
            <a:r>
              <a:rPr lang="en-US" b="1" i="1" dirty="0"/>
              <a:t>);</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809798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838200"/>
            <a:ext cx="8839200" cy="4247317"/>
          </a:xfrm>
          <a:prstGeom prst="rect">
            <a:avLst/>
          </a:prstGeom>
          <a:noFill/>
        </p:spPr>
        <p:txBody>
          <a:bodyPr wrap="square" rtlCol="0">
            <a:spAutoFit/>
          </a:bodyPr>
          <a:lstStyle/>
          <a:p>
            <a:endParaRPr lang="en-US" dirty="0"/>
          </a:p>
          <a:p>
            <a:endParaRPr lang="en-US" dirty="0"/>
          </a:p>
          <a:p>
            <a:endParaRPr lang="en-US" dirty="0"/>
          </a:p>
          <a:p>
            <a:r>
              <a:rPr lang="en-US" b="1" dirty="0"/>
              <a:t>import </a:t>
            </a:r>
            <a:r>
              <a:rPr lang="en-US" b="1" dirty="0" err="1"/>
              <a:t>java.util.Date</a:t>
            </a:r>
            <a:r>
              <a:rPr lang="en-US" b="1" dirty="0"/>
              <a:t>;</a:t>
            </a:r>
          </a:p>
          <a:p>
            <a:endParaRPr lang="en-US" dirty="0"/>
          </a:p>
          <a:p>
            <a:r>
              <a:rPr lang="en-US" b="1" dirty="0"/>
              <a:t>public class </a:t>
            </a:r>
            <a:r>
              <a:rPr lang="en-US" b="1" dirty="0" err="1"/>
              <a:t>ChatRoom</a:t>
            </a:r>
            <a:r>
              <a:rPr lang="en-US" b="1" dirty="0"/>
              <a:t> {</a:t>
            </a:r>
          </a:p>
          <a:p>
            <a:r>
              <a:rPr lang="en-US" dirty="0"/>
              <a:t>	</a:t>
            </a:r>
          </a:p>
          <a:p>
            <a:r>
              <a:rPr lang="en-US" dirty="0"/>
              <a:t>    </a:t>
            </a:r>
            <a:r>
              <a:rPr lang="en-US" b="1" dirty="0"/>
              <a:t>public static void </a:t>
            </a:r>
            <a:r>
              <a:rPr lang="en-US" b="1" dirty="0" err="1"/>
              <a:t>showMessage</a:t>
            </a:r>
            <a:r>
              <a:rPr lang="en-US" b="1" dirty="0"/>
              <a:t>(User user, String message){</a:t>
            </a:r>
          </a:p>
          <a:p>
            <a:r>
              <a:rPr lang="en-US" dirty="0"/>
              <a:t>		</a:t>
            </a:r>
          </a:p>
          <a:p>
            <a:r>
              <a:rPr lang="en-US" dirty="0"/>
              <a:t>	</a:t>
            </a:r>
            <a:r>
              <a:rPr lang="en-US" dirty="0" err="1"/>
              <a:t>System.</a:t>
            </a:r>
            <a:r>
              <a:rPr lang="en-US" i="1" dirty="0" err="1"/>
              <a:t>out.println</a:t>
            </a:r>
            <a:r>
              <a:rPr lang="en-US" i="1" dirty="0"/>
              <a:t>(</a:t>
            </a:r>
            <a:r>
              <a:rPr lang="en-US" b="1" i="1" dirty="0"/>
              <a:t>new Date().</a:t>
            </a:r>
            <a:r>
              <a:rPr lang="en-US" b="1" i="1" dirty="0" err="1"/>
              <a:t>toString</a:t>
            </a:r>
            <a:r>
              <a:rPr lang="en-US" b="1" i="1" dirty="0"/>
              <a:t>() + " [" + </a:t>
            </a:r>
            <a:r>
              <a:rPr lang="en-US" b="1" i="1" dirty="0" err="1"/>
              <a:t>user.getName</a:t>
            </a:r>
            <a:r>
              <a:rPr lang="en-US" b="1" i="1" dirty="0"/>
              <a:t>() + "] : " + 		message);</a:t>
            </a:r>
          </a:p>
          <a:p>
            <a:r>
              <a:rPr lang="en-US" dirty="0"/>
              <a:t>  	}</a:t>
            </a:r>
          </a:p>
          <a:p>
            <a:r>
              <a:rPr lang="en-US" dirty="0"/>
              <a:t>}</a:t>
            </a:r>
          </a:p>
          <a:p>
            <a:endParaRPr lang="en-US" dirty="0"/>
          </a:p>
          <a:p>
            <a:endParaRPr lang="en-US" dirty="0"/>
          </a:p>
        </p:txBody>
      </p:sp>
    </p:spTree>
    <p:extLst>
      <p:ext uri="{BB962C8B-B14F-4D97-AF65-F5344CB8AC3E}">
        <p14:creationId xmlns:p14="http://schemas.microsoft.com/office/powerpoint/2010/main" val="2628558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47800"/>
            <a:ext cx="8153400" cy="3970318"/>
          </a:xfrm>
          <a:prstGeom prst="rect">
            <a:avLst/>
          </a:prstGeom>
          <a:noFill/>
        </p:spPr>
        <p:txBody>
          <a:bodyPr wrap="square" rtlCol="0">
            <a:spAutoFit/>
          </a:bodyPr>
          <a:lstStyle/>
          <a:p>
            <a:r>
              <a:rPr lang="en-US" b="1" dirty="0"/>
              <a:t>public class Client {</a:t>
            </a:r>
          </a:p>
          <a:p>
            <a:endParaRPr lang="en-US" dirty="0"/>
          </a:p>
          <a:p>
            <a:endParaRPr lang="en-US" dirty="0"/>
          </a:p>
          <a:p>
            <a:r>
              <a:rPr lang="en-US" dirty="0"/>
              <a:t>	</a:t>
            </a:r>
            <a:r>
              <a:rPr lang="en-US" b="1" dirty="0"/>
              <a:t>public static void main(String[] </a:t>
            </a:r>
            <a:r>
              <a:rPr lang="en-US" b="1" dirty="0" err="1"/>
              <a:t>args</a:t>
            </a:r>
            <a:r>
              <a:rPr lang="en-US" b="1" dirty="0"/>
              <a:t>) {</a:t>
            </a:r>
          </a:p>
          <a:p>
            <a:endParaRPr lang="en-US" b="1" dirty="0"/>
          </a:p>
          <a:p>
            <a:r>
              <a:rPr lang="en-US" dirty="0"/>
              <a:t>		User </a:t>
            </a:r>
            <a:r>
              <a:rPr lang="en-US" dirty="0" err="1"/>
              <a:t>robert</a:t>
            </a:r>
            <a:r>
              <a:rPr lang="en-US" dirty="0"/>
              <a:t> = </a:t>
            </a:r>
            <a:r>
              <a:rPr lang="en-US" b="1" dirty="0"/>
              <a:t>new User("Robert");</a:t>
            </a:r>
          </a:p>
          <a:p>
            <a:r>
              <a:rPr lang="en-US" dirty="0"/>
              <a:t>		User john = </a:t>
            </a:r>
            <a:r>
              <a:rPr lang="en-US" b="1" dirty="0"/>
              <a:t>new User("John");</a:t>
            </a:r>
          </a:p>
          <a:p>
            <a:endParaRPr lang="en-US" dirty="0"/>
          </a:p>
          <a:p>
            <a:r>
              <a:rPr lang="en-US" dirty="0"/>
              <a:t>		</a:t>
            </a:r>
            <a:r>
              <a:rPr lang="en-US" dirty="0" err="1"/>
              <a:t>robert.sendMessage</a:t>
            </a:r>
            <a:r>
              <a:rPr lang="en-US" dirty="0"/>
              <a:t>("Hi! John!");</a:t>
            </a:r>
          </a:p>
          <a:p>
            <a:r>
              <a:rPr lang="en-US" dirty="0"/>
              <a:t>		</a:t>
            </a:r>
            <a:r>
              <a:rPr lang="en-US" dirty="0" err="1"/>
              <a:t>john.sendMessage</a:t>
            </a:r>
            <a:r>
              <a:rPr lang="en-US" dirty="0"/>
              <a:t>("Hello! Robert!");</a:t>
            </a:r>
          </a:p>
          <a:p>
            <a:r>
              <a:rPr lang="en-US" dirty="0"/>
              <a:t>	}</a:t>
            </a:r>
          </a:p>
          <a:p>
            <a:r>
              <a:rPr lang="en-US" dirty="0"/>
              <a:t>}</a:t>
            </a:r>
          </a:p>
          <a:p>
            <a:endParaRPr lang="en-US" dirty="0"/>
          </a:p>
          <a:p>
            <a:endParaRPr lang="en-US" dirty="0"/>
          </a:p>
        </p:txBody>
      </p:sp>
    </p:spTree>
    <p:extLst>
      <p:ext uri="{BB962C8B-B14F-4D97-AF65-F5344CB8AC3E}">
        <p14:creationId xmlns:p14="http://schemas.microsoft.com/office/powerpoint/2010/main" val="1174603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19200"/>
            <a:ext cx="6324600" cy="1200329"/>
          </a:xfrm>
          <a:prstGeom prst="rect">
            <a:avLst/>
          </a:prstGeom>
          <a:noFill/>
        </p:spPr>
        <p:txBody>
          <a:bodyPr wrap="square" rtlCol="0">
            <a:spAutoFit/>
          </a:bodyPr>
          <a:lstStyle/>
          <a:p>
            <a:r>
              <a:rPr lang="cs-CZ" dirty="0"/>
              <a:t>Output:</a:t>
            </a:r>
          </a:p>
          <a:p>
            <a:endParaRPr lang="cs-CZ" dirty="0"/>
          </a:p>
          <a:p>
            <a:r>
              <a:rPr lang="cs-CZ" dirty="0" err="1"/>
              <a:t>Thu</a:t>
            </a:r>
            <a:r>
              <a:rPr lang="cs-CZ" dirty="0"/>
              <a:t> Jan 31 16:05:46 IST 2013 [Robert] : </a:t>
            </a:r>
            <a:r>
              <a:rPr lang="cs-CZ" dirty="0" err="1"/>
              <a:t>Hi</a:t>
            </a:r>
            <a:r>
              <a:rPr lang="cs-CZ" dirty="0"/>
              <a:t>! John!</a:t>
            </a:r>
          </a:p>
          <a:p>
            <a:r>
              <a:rPr lang="cs-CZ" dirty="0" err="1"/>
              <a:t>Thu</a:t>
            </a:r>
            <a:r>
              <a:rPr lang="cs-CZ" dirty="0"/>
              <a:t> Jan 31 16:05:46 IST 2013 [John] : Hello! Robert!</a:t>
            </a:r>
            <a:endParaRPr lang="en-US" dirty="0"/>
          </a:p>
        </p:txBody>
      </p:sp>
    </p:spTree>
    <p:extLst>
      <p:ext uri="{BB962C8B-B14F-4D97-AF65-F5344CB8AC3E}">
        <p14:creationId xmlns:p14="http://schemas.microsoft.com/office/powerpoint/2010/main" val="2454071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Mediator Design Pattern</a:t>
            </a:r>
          </a:p>
        </p:txBody>
      </p:sp>
      <p:sp>
        <p:nvSpPr>
          <p:cNvPr id="3" name="Content Placeholder 2"/>
          <p:cNvSpPr>
            <a:spLocks noGrp="1"/>
          </p:cNvSpPr>
          <p:nvPr>
            <p:ph idx="1"/>
          </p:nvPr>
        </p:nvSpPr>
        <p:spPr/>
        <p:txBody>
          <a:bodyPr/>
          <a:lstStyle/>
          <a:p>
            <a:r>
              <a:rPr lang="en-US" dirty="0"/>
              <a:t>Applicability</a:t>
            </a:r>
          </a:p>
          <a:p>
            <a:endParaRPr lang="en-US" dirty="0"/>
          </a:p>
          <a:p>
            <a:pPr lvl="1"/>
            <a:r>
              <a:rPr lang="en-US" dirty="0"/>
              <a:t>A set of objects communicate in well-defined but complex ways. The resulting interdependencies are unstructured and difficult to understand</a:t>
            </a:r>
          </a:p>
          <a:p>
            <a:pPr lvl="1"/>
            <a:endParaRPr lang="en-US" dirty="0"/>
          </a:p>
          <a:p>
            <a:pPr lvl="1"/>
            <a:r>
              <a:rPr lang="en-US" dirty="0"/>
              <a:t>Reusing an object is difficult because it refers to and communicates with many other objects</a:t>
            </a:r>
          </a:p>
          <a:p>
            <a:pPr lvl="1"/>
            <a:endParaRPr lang="en-US" dirty="0"/>
          </a:p>
        </p:txBody>
      </p:sp>
    </p:spTree>
    <p:extLst>
      <p:ext uri="{BB962C8B-B14F-4D97-AF65-F5344CB8AC3E}">
        <p14:creationId xmlns:p14="http://schemas.microsoft.com/office/powerpoint/2010/main" val="340353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sp>
        <p:nvSpPr>
          <p:cNvPr id="7" name="Title 1"/>
          <p:cNvSpPr>
            <a:spLocks noGrp="1"/>
          </p:cNvSpPr>
          <p:nvPr>
            <p:ph type="title"/>
          </p:nvPr>
        </p:nvSpPr>
        <p:spPr>
          <a:xfrm>
            <a:off x="457200" y="533400"/>
            <a:ext cx="8229600" cy="990600"/>
          </a:xfrm>
        </p:spPr>
        <p:txBody>
          <a:bodyPr>
            <a:normAutofit fontScale="90000"/>
          </a:bodyPr>
          <a:lstStyle/>
          <a:p>
            <a:r>
              <a:rPr lang="en-US" dirty="0"/>
              <a:t>Chain Of Responsibility Design Pattern</a:t>
            </a:r>
          </a:p>
        </p:txBody>
      </p:sp>
      <p:pic>
        <p:nvPicPr>
          <p:cNvPr id="2" name="Picture 1"/>
          <p:cNvPicPr>
            <a:picLocks noChangeAspect="1"/>
          </p:cNvPicPr>
          <p:nvPr/>
        </p:nvPicPr>
        <p:blipFill>
          <a:blip r:embed="rId2"/>
          <a:stretch>
            <a:fillRect/>
          </a:stretch>
        </p:blipFill>
        <p:spPr>
          <a:xfrm>
            <a:off x="914400" y="2514600"/>
            <a:ext cx="7543800" cy="2413000"/>
          </a:xfrm>
          <a:prstGeom prst="rect">
            <a:avLst/>
          </a:prstGeom>
        </p:spPr>
      </p:pic>
    </p:spTree>
    <p:extLst>
      <p:ext uri="{BB962C8B-B14F-4D97-AF65-F5344CB8AC3E}">
        <p14:creationId xmlns:p14="http://schemas.microsoft.com/office/powerpoint/2010/main" val="3643889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Mediator Design Pattern</a:t>
            </a:r>
          </a:p>
        </p:txBody>
      </p:sp>
      <p:sp>
        <p:nvSpPr>
          <p:cNvPr id="3" name="Content Placeholder 2"/>
          <p:cNvSpPr>
            <a:spLocks noGrp="1"/>
          </p:cNvSpPr>
          <p:nvPr>
            <p:ph idx="1"/>
          </p:nvPr>
        </p:nvSpPr>
        <p:spPr/>
        <p:txBody>
          <a:bodyPr>
            <a:normAutofit/>
          </a:bodyPr>
          <a:lstStyle/>
          <a:p>
            <a:r>
              <a:rPr lang="en-US" dirty="0"/>
              <a:t>Consequences</a:t>
            </a:r>
          </a:p>
          <a:p>
            <a:endParaRPr lang="en-US" dirty="0"/>
          </a:p>
          <a:p>
            <a:pPr lvl="1"/>
            <a:r>
              <a:rPr lang="en-US" dirty="0"/>
              <a:t>A mediator promotes loose coupling between colleagues. You can vary and reuse Colleague and Mediator classes independently</a:t>
            </a:r>
          </a:p>
          <a:p>
            <a:pPr lvl="1"/>
            <a:endParaRPr lang="en-US" dirty="0"/>
          </a:p>
          <a:p>
            <a:pPr lvl="1"/>
            <a:r>
              <a:rPr lang="en-US" dirty="0"/>
              <a:t>A mediator replaces many-to-many interactions with one-to-many interactions between the mediator and its colleagues. One-to-many relationships are easier to understand, maintain, and extend</a:t>
            </a:r>
          </a:p>
          <a:p>
            <a:pPr lvl="1"/>
            <a:endParaRPr lang="en-US" dirty="0"/>
          </a:p>
          <a:p>
            <a:pPr lvl="1"/>
            <a:r>
              <a:rPr lang="en-US" dirty="0"/>
              <a:t>The Mediator pattern trades complexity of interaction for complexity in the mediator. This can make the mediator itself a monolith that's hard to maintain.</a:t>
            </a:r>
          </a:p>
        </p:txBody>
      </p:sp>
    </p:spTree>
    <p:extLst>
      <p:ext uri="{BB962C8B-B14F-4D97-AF65-F5344CB8AC3E}">
        <p14:creationId xmlns:p14="http://schemas.microsoft.com/office/powerpoint/2010/main" val="2070150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Memento Design pattern </a:t>
            </a:r>
          </a:p>
        </p:txBody>
      </p:sp>
      <p:sp>
        <p:nvSpPr>
          <p:cNvPr id="3" name="عنصر نائب للمحتوى 2"/>
          <p:cNvSpPr>
            <a:spLocks noGrp="1"/>
          </p:cNvSpPr>
          <p:nvPr>
            <p:ph idx="1"/>
          </p:nvPr>
        </p:nvSpPr>
        <p:spPr/>
        <p:txBody>
          <a:bodyPr/>
          <a:lstStyle/>
          <a:p>
            <a:r>
              <a:rPr lang="en-US" dirty="0"/>
              <a:t>Intent</a:t>
            </a:r>
          </a:p>
          <a:p>
            <a:endParaRPr lang="en-US" dirty="0"/>
          </a:p>
          <a:p>
            <a:pPr lvl="1"/>
            <a:r>
              <a:rPr lang="en-US" dirty="0"/>
              <a:t>A way to store object’s previous state so the object can be restored to its state later </a:t>
            </a:r>
          </a:p>
        </p:txBody>
      </p:sp>
    </p:spTree>
    <p:extLst>
      <p:ext uri="{BB962C8B-B14F-4D97-AF65-F5344CB8AC3E}">
        <p14:creationId xmlns:p14="http://schemas.microsoft.com/office/powerpoint/2010/main" val="3511833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en-US" sz="1800" dirty="0"/>
              <a:t>Structure </a:t>
            </a:r>
          </a:p>
        </p:txBody>
      </p:sp>
      <p:sp>
        <p:nvSpPr>
          <p:cNvPr id="5" name="عنوان 1"/>
          <p:cNvSpPr>
            <a:spLocks noGrp="1"/>
          </p:cNvSpPr>
          <p:nvPr>
            <p:ph type="title"/>
          </p:nvPr>
        </p:nvSpPr>
        <p:spPr/>
        <p:txBody>
          <a:bodyPr/>
          <a:lstStyle/>
          <a:p>
            <a:r>
              <a:rPr lang="en-US" dirty="0"/>
              <a:t>Memento Design pattern </a:t>
            </a:r>
          </a:p>
        </p:txBody>
      </p:sp>
      <p:pic>
        <p:nvPicPr>
          <p:cNvPr id="2050" name="Picture 2"/>
          <p:cNvPicPr>
            <a:picLocks noChangeAspect="1" noChangeArrowheads="1"/>
          </p:cNvPicPr>
          <p:nvPr/>
        </p:nvPicPr>
        <p:blipFill>
          <a:blip r:embed="rId2" cstate="print"/>
          <a:srcRect/>
          <a:stretch>
            <a:fillRect/>
          </a:stretch>
        </p:blipFill>
        <p:spPr bwMode="auto">
          <a:xfrm>
            <a:off x="609600" y="2514600"/>
            <a:ext cx="7924800" cy="3124200"/>
          </a:xfrm>
          <a:prstGeom prst="rect">
            <a:avLst/>
          </a:prstGeom>
          <a:noFill/>
          <a:ln w="9525">
            <a:noFill/>
            <a:miter lim="800000"/>
            <a:headEnd/>
            <a:tailEnd/>
          </a:ln>
        </p:spPr>
      </p:pic>
    </p:spTree>
    <p:extLst>
      <p:ext uri="{BB962C8B-B14F-4D97-AF65-F5344CB8AC3E}">
        <p14:creationId xmlns:p14="http://schemas.microsoft.com/office/powerpoint/2010/main" val="189185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14400"/>
            <a:ext cx="8458200" cy="3970318"/>
          </a:xfrm>
          <a:prstGeom prst="rect">
            <a:avLst/>
          </a:prstGeom>
          <a:noFill/>
        </p:spPr>
        <p:txBody>
          <a:bodyPr wrap="square" rtlCol="0">
            <a:spAutoFit/>
          </a:bodyPr>
          <a:lstStyle/>
          <a:p>
            <a:endParaRPr lang="en-US" dirty="0"/>
          </a:p>
          <a:p>
            <a:r>
              <a:rPr lang="en-US" b="1" dirty="0"/>
              <a:t>public class Memento {</a:t>
            </a:r>
          </a:p>
          <a:p>
            <a:endParaRPr lang="en-US" dirty="0"/>
          </a:p>
          <a:p>
            <a:endParaRPr lang="en-US" dirty="0"/>
          </a:p>
          <a:p>
            <a:r>
              <a:rPr lang="en-US" dirty="0"/>
              <a:t>	</a:t>
            </a:r>
            <a:r>
              <a:rPr lang="en-US" b="1" dirty="0"/>
              <a:t>private String article;</a:t>
            </a:r>
          </a:p>
          <a:p>
            <a:endParaRPr lang="en-US" dirty="0"/>
          </a:p>
          <a:p>
            <a:r>
              <a:rPr lang="en-US" dirty="0"/>
              <a:t>	</a:t>
            </a:r>
          </a:p>
          <a:p>
            <a:r>
              <a:rPr lang="en-US" dirty="0"/>
              <a:t>	</a:t>
            </a:r>
            <a:r>
              <a:rPr lang="en-US" b="1" dirty="0"/>
              <a:t>public Memento(String </a:t>
            </a:r>
            <a:r>
              <a:rPr lang="en-US" b="1" dirty="0" err="1"/>
              <a:t>articleSave</a:t>
            </a:r>
            <a:r>
              <a:rPr lang="en-US" b="1" dirty="0"/>
              <a:t>) { article = </a:t>
            </a:r>
            <a:r>
              <a:rPr lang="en-US" b="1" dirty="0" err="1"/>
              <a:t>articleSave</a:t>
            </a:r>
            <a:r>
              <a:rPr lang="en-US" b="1" dirty="0"/>
              <a:t>; }</a:t>
            </a:r>
          </a:p>
          <a:p>
            <a:endParaRPr lang="en-US" dirty="0"/>
          </a:p>
          <a:p>
            <a:r>
              <a:rPr lang="en-US" dirty="0"/>
              <a:t>	</a:t>
            </a:r>
          </a:p>
          <a:p>
            <a:r>
              <a:rPr lang="en-US" dirty="0"/>
              <a:t>	</a:t>
            </a:r>
            <a:r>
              <a:rPr lang="en-US" b="1" dirty="0"/>
              <a:t>public String </a:t>
            </a:r>
            <a:r>
              <a:rPr lang="en-US" b="1" dirty="0" err="1"/>
              <a:t>getSavedArticle</a:t>
            </a:r>
            <a:r>
              <a:rPr lang="en-US" b="1" dirty="0"/>
              <a:t>() { return article; }</a:t>
            </a:r>
          </a:p>
          <a:p>
            <a:endParaRPr lang="en-US" dirty="0"/>
          </a:p>
          <a:p>
            <a:r>
              <a:rPr lang="en-US" dirty="0"/>
              <a:t>}</a:t>
            </a:r>
          </a:p>
          <a:p>
            <a:endParaRPr lang="en-US" dirty="0"/>
          </a:p>
        </p:txBody>
      </p:sp>
      <p:sp>
        <p:nvSpPr>
          <p:cNvPr id="5" name="TextBox 4"/>
          <p:cNvSpPr txBox="1"/>
          <p:nvPr/>
        </p:nvSpPr>
        <p:spPr>
          <a:xfrm>
            <a:off x="3886200" y="1981200"/>
            <a:ext cx="3134191" cy="307777"/>
          </a:xfrm>
          <a:prstGeom prst="rect">
            <a:avLst/>
          </a:prstGeom>
          <a:noFill/>
        </p:spPr>
        <p:txBody>
          <a:bodyPr wrap="none" rtlCol="0">
            <a:spAutoFit/>
          </a:bodyPr>
          <a:lstStyle/>
          <a:p>
            <a:r>
              <a:rPr lang="en-US" sz="1400" dirty="0">
                <a:solidFill>
                  <a:srgbClr val="3366FF"/>
                </a:solidFill>
              </a:rPr>
              <a:t>The article stored in memento Object</a:t>
            </a:r>
          </a:p>
        </p:txBody>
      </p:sp>
      <p:sp>
        <p:nvSpPr>
          <p:cNvPr id="6" name="TextBox 5"/>
          <p:cNvSpPr txBox="1"/>
          <p:nvPr/>
        </p:nvSpPr>
        <p:spPr>
          <a:xfrm>
            <a:off x="4648200" y="2590800"/>
            <a:ext cx="4036632" cy="523220"/>
          </a:xfrm>
          <a:prstGeom prst="rect">
            <a:avLst/>
          </a:prstGeom>
          <a:noFill/>
        </p:spPr>
        <p:txBody>
          <a:bodyPr wrap="none" rtlCol="0">
            <a:spAutoFit/>
          </a:bodyPr>
          <a:lstStyle/>
          <a:p>
            <a:r>
              <a:rPr lang="en-US" sz="1400" dirty="0">
                <a:solidFill>
                  <a:srgbClr val="3366FF"/>
                </a:solidFill>
              </a:rPr>
              <a:t>Save a new article String to the memento Object</a:t>
            </a:r>
          </a:p>
          <a:p>
            <a:endParaRPr lang="en-US" sz="1400" dirty="0">
              <a:solidFill>
                <a:srgbClr val="3366FF"/>
              </a:solidFill>
            </a:endParaRPr>
          </a:p>
        </p:txBody>
      </p:sp>
      <p:sp>
        <p:nvSpPr>
          <p:cNvPr id="7" name="TextBox 6"/>
          <p:cNvSpPr txBox="1"/>
          <p:nvPr/>
        </p:nvSpPr>
        <p:spPr>
          <a:xfrm>
            <a:off x="5334000" y="4114800"/>
            <a:ext cx="2769358" cy="307777"/>
          </a:xfrm>
          <a:prstGeom prst="rect">
            <a:avLst/>
          </a:prstGeom>
          <a:noFill/>
        </p:spPr>
        <p:txBody>
          <a:bodyPr wrap="none" rtlCol="0">
            <a:spAutoFit/>
          </a:bodyPr>
          <a:lstStyle/>
          <a:p>
            <a:r>
              <a:rPr lang="en-US" sz="1400" dirty="0">
                <a:solidFill>
                  <a:srgbClr val="3366FF"/>
                </a:solidFill>
              </a:rPr>
              <a:t>Return the value stored in article</a:t>
            </a:r>
          </a:p>
        </p:txBody>
      </p:sp>
    </p:spTree>
    <p:extLst>
      <p:ext uri="{BB962C8B-B14F-4D97-AF65-F5344CB8AC3E}">
        <p14:creationId xmlns:p14="http://schemas.microsoft.com/office/powerpoint/2010/main" val="2054544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2" y="381000"/>
            <a:ext cx="9160632" cy="6463309"/>
          </a:xfrm>
          <a:prstGeom prst="rect">
            <a:avLst/>
          </a:prstGeom>
          <a:noFill/>
        </p:spPr>
        <p:txBody>
          <a:bodyPr wrap="square" rtlCol="0">
            <a:spAutoFit/>
          </a:bodyPr>
          <a:lstStyle/>
          <a:p>
            <a:r>
              <a:rPr lang="en-US" b="1" dirty="0"/>
              <a:t>public class Originator {</a:t>
            </a:r>
            <a:endParaRPr lang="en-US" dirty="0"/>
          </a:p>
          <a:p>
            <a:endParaRPr lang="en-US" dirty="0"/>
          </a:p>
          <a:p>
            <a:r>
              <a:rPr lang="en-US" dirty="0"/>
              <a:t>	</a:t>
            </a:r>
            <a:r>
              <a:rPr lang="en-US" b="1" dirty="0"/>
              <a:t>private String article;</a:t>
            </a:r>
          </a:p>
          <a:p>
            <a:endParaRPr lang="en-US" dirty="0"/>
          </a:p>
          <a:p>
            <a:r>
              <a:rPr lang="en-US" dirty="0"/>
              <a:t>	</a:t>
            </a:r>
            <a:r>
              <a:rPr lang="en-US" b="1" dirty="0"/>
              <a:t>public void set(String </a:t>
            </a:r>
            <a:r>
              <a:rPr lang="en-US" b="1" dirty="0" err="1"/>
              <a:t>newArticle</a:t>
            </a:r>
            <a:r>
              <a:rPr lang="en-US" b="1" dirty="0"/>
              <a:t>) {</a:t>
            </a:r>
          </a:p>
          <a:p>
            <a:r>
              <a:rPr lang="en-US" dirty="0"/>
              <a:t>		</a:t>
            </a:r>
            <a:r>
              <a:rPr lang="en-US" dirty="0" err="1"/>
              <a:t>System.</a:t>
            </a:r>
            <a:r>
              <a:rPr lang="en-US" i="1" dirty="0" err="1"/>
              <a:t>out.println</a:t>
            </a:r>
            <a:r>
              <a:rPr lang="en-US" i="1" dirty="0"/>
              <a:t>("From Originator: Current Version of Article				\n"+</a:t>
            </a:r>
            <a:r>
              <a:rPr lang="en-US" i="1" dirty="0" err="1"/>
              <a:t>newArticle</a:t>
            </a:r>
            <a:r>
              <a:rPr lang="en-US" i="1" dirty="0"/>
              <a:t>+ "\n");</a:t>
            </a:r>
          </a:p>
          <a:p>
            <a:r>
              <a:rPr lang="en-US" dirty="0"/>
              <a:t>		</a:t>
            </a:r>
            <a:r>
              <a:rPr lang="en-US" b="1" dirty="0" err="1"/>
              <a:t>this.article</a:t>
            </a:r>
            <a:r>
              <a:rPr lang="en-US" b="1" dirty="0"/>
              <a:t> = </a:t>
            </a:r>
            <a:r>
              <a:rPr lang="en-US" b="1" dirty="0" err="1"/>
              <a:t>newArticle</a:t>
            </a:r>
            <a:r>
              <a:rPr lang="en-US" b="1" dirty="0"/>
              <a:t>; </a:t>
            </a:r>
            <a:r>
              <a:rPr lang="en-US" dirty="0"/>
              <a:t>}</a:t>
            </a:r>
          </a:p>
          <a:p>
            <a:endParaRPr lang="en-US" dirty="0"/>
          </a:p>
          <a:p>
            <a:r>
              <a:rPr lang="en-US" dirty="0"/>
              <a:t>	</a:t>
            </a:r>
          </a:p>
          <a:p>
            <a:r>
              <a:rPr lang="en-US" dirty="0"/>
              <a:t>	</a:t>
            </a:r>
            <a:r>
              <a:rPr lang="en-US" b="1" dirty="0"/>
              <a:t>public Memento </a:t>
            </a:r>
            <a:r>
              <a:rPr lang="en-US" b="1" dirty="0" err="1"/>
              <a:t>storeInMemento</a:t>
            </a:r>
            <a:r>
              <a:rPr lang="en-US" b="1" dirty="0"/>
              <a:t>() {</a:t>
            </a:r>
          </a:p>
          <a:p>
            <a:r>
              <a:rPr lang="en-US" dirty="0"/>
              <a:t>		</a:t>
            </a:r>
            <a:r>
              <a:rPr lang="en-US" dirty="0" err="1"/>
              <a:t>System.</a:t>
            </a:r>
            <a:r>
              <a:rPr lang="en-US" i="1" dirty="0" err="1"/>
              <a:t>out.println</a:t>
            </a:r>
            <a:r>
              <a:rPr lang="en-US" i="1" dirty="0"/>
              <a:t>("From Originator: Saving to Memento");</a:t>
            </a:r>
          </a:p>
          <a:p>
            <a:r>
              <a:rPr lang="en-US" dirty="0"/>
              <a:t>		</a:t>
            </a:r>
            <a:r>
              <a:rPr lang="en-US" b="1" dirty="0"/>
              <a:t>return new Memento(article);</a:t>
            </a:r>
          </a:p>
          <a:p>
            <a:r>
              <a:rPr lang="en-US" dirty="0"/>
              <a:t>	}</a:t>
            </a:r>
          </a:p>
          <a:p>
            <a:endParaRPr lang="en-US" dirty="0"/>
          </a:p>
          <a:p>
            <a:r>
              <a:rPr lang="en-US" dirty="0"/>
              <a:t>	</a:t>
            </a:r>
          </a:p>
          <a:p>
            <a:r>
              <a:rPr lang="en-US" dirty="0"/>
              <a:t>	</a:t>
            </a:r>
            <a:r>
              <a:rPr lang="en-US" b="1" dirty="0"/>
              <a:t>public String </a:t>
            </a:r>
            <a:r>
              <a:rPr lang="en-US" b="1" dirty="0" err="1"/>
              <a:t>restoreFromMemento</a:t>
            </a:r>
            <a:r>
              <a:rPr lang="en-US" b="1" dirty="0"/>
              <a:t>(Memento memento) {</a:t>
            </a:r>
            <a:endParaRPr lang="en-US" dirty="0"/>
          </a:p>
          <a:p>
            <a:r>
              <a:rPr lang="en-US" dirty="0"/>
              <a:t>		article = </a:t>
            </a:r>
            <a:r>
              <a:rPr lang="en-US" dirty="0" err="1"/>
              <a:t>memento.getSavedArticle</a:t>
            </a:r>
            <a:r>
              <a:rPr lang="en-US" dirty="0"/>
              <a:t>();</a:t>
            </a:r>
          </a:p>
          <a:p>
            <a:r>
              <a:rPr lang="en-US" dirty="0"/>
              <a:t>		</a:t>
            </a:r>
            <a:r>
              <a:rPr lang="en-US" dirty="0" err="1"/>
              <a:t>System.</a:t>
            </a:r>
            <a:r>
              <a:rPr lang="en-US" i="1" dirty="0" err="1"/>
              <a:t>out.println</a:t>
            </a:r>
            <a:r>
              <a:rPr lang="en-US" i="1" dirty="0"/>
              <a:t>("\n From Originator: Previous Article Saved in 			Memento\</a:t>
            </a:r>
            <a:r>
              <a:rPr lang="en-US" i="1" dirty="0" err="1"/>
              <a:t>n"+article</a:t>
            </a:r>
            <a:r>
              <a:rPr lang="en-US" i="1" dirty="0"/>
              <a:t> + "\n");</a:t>
            </a:r>
            <a:endParaRPr lang="en-US" dirty="0"/>
          </a:p>
          <a:p>
            <a:r>
              <a:rPr lang="en-US" dirty="0"/>
              <a:t>		</a:t>
            </a:r>
            <a:r>
              <a:rPr lang="en-US" b="1" dirty="0"/>
              <a:t>return article;</a:t>
            </a:r>
          </a:p>
          <a:p>
            <a:r>
              <a:rPr lang="en-US" dirty="0"/>
              <a:t>   }</a:t>
            </a:r>
          </a:p>
          <a:p>
            <a:r>
              <a:rPr lang="en-US" dirty="0"/>
              <a:t>}</a:t>
            </a:r>
          </a:p>
        </p:txBody>
      </p:sp>
      <p:sp>
        <p:nvSpPr>
          <p:cNvPr id="6" name="TextBox 5"/>
          <p:cNvSpPr txBox="1"/>
          <p:nvPr/>
        </p:nvSpPr>
        <p:spPr>
          <a:xfrm>
            <a:off x="4953000" y="1295400"/>
            <a:ext cx="2410110" cy="307777"/>
          </a:xfrm>
          <a:prstGeom prst="rect">
            <a:avLst/>
          </a:prstGeom>
          <a:noFill/>
        </p:spPr>
        <p:txBody>
          <a:bodyPr wrap="none" rtlCol="0">
            <a:spAutoFit/>
          </a:bodyPr>
          <a:lstStyle/>
          <a:p>
            <a:r>
              <a:rPr lang="en-US" sz="1400" dirty="0">
                <a:solidFill>
                  <a:srgbClr val="3366FF"/>
                </a:solidFill>
              </a:rPr>
              <a:t>Sets the value for the article</a:t>
            </a:r>
          </a:p>
        </p:txBody>
      </p:sp>
      <p:sp>
        <p:nvSpPr>
          <p:cNvPr id="7" name="TextBox 6"/>
          <p:cNvSpPr txBox="1"/>
          <p:nvPr/>
        </p:nvSpPr>
        <p:spPr>
          <a:xfrm>
            <a:off x="4876800" y="2895600"/>
            <a:ext cx="3567453" cy="307777"/>
          </a:xfrm>
          <a:prstGeom prst="rect">
            <a:avLst/>
          </a:prstGeom>
          <a:noFill/>
        </p:spPr>
        <p:txBody>
          <a:bodyPr wrap="none" rtlCol="0">
            <a:spAutoFit/>
          </a:bodyPr>
          <a:lstStyle/>
          <a:p>
            <a:r>
              <a:rPr lang="en-US" sz="1400" dirty="0">
                <a:solidFill>
                  <a:srgbClr val="3366FF"/>
                </a:solidFill>
              </a:rPr>
              <a:t>Creates a new Memento with a new article</a:t>
            </a:r>
          </a:p>
        </p:txBody>
      </p:sp>
      <p:sp>
        <p:nvSpPr>
          <p:cNvPr id="8" name="TextBox 7"/>
          <p:cNvSpPr txBox="1"/>
          <p:nvPr/>
        </p:nvSpPr>
        <p:spPr>
          <a:xfrm>
            <a:off x="4800600" y="4343400"/>
            <a:ext cx="3667127" cy="307777"/>
          </a:xfrm>
          <a:prstGeom prst="rect">
            <a:avLst/>
          </a:prstGeom>
          <a:noFill/>
        </p:spPr>
        <p:txBody>
          <a:bodyPr wrap="none" rtlCol="0">
            <a:spAutoFit/>
          </a:bodyPr>
          <a:lstStyle/>
          <a:p>
            <a:r>
              <a:rPr lang="en-US" sz="1400" dirty="0">
                <a:solidFill>
                  <a:srgbClr val="3366FF"/>
                </a:solidFill>
              </a:rPr>
              <a:t>Gets the article currently stored in </a:t>
            </a:r>
            <a:r>
              <a:rPr lang="en-US" sz="1400" u="sng" dirty="0">
                <a:solidFill>
                  <a:srgbClr val="3366FF"/>
                </a:solidFill>
              </a:rPr>
              <a:t>memento</a:t>
            </a:r>
          </a:p>
        </p:txBody>
      </p:sp>
    </p:spTree>
    <p:extLst>
      <p:ext uri="{BB962C8B-B14F-4D97-AF65-F5344CB8AC3E}">
        <p14:creationId xmlns:p14="http://schemas.microsoft.com/office/powerpoint/2010/main" val="932800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8686800" cy="5078314"/>
          </a:xfrm>
          <a:prstGeom prst="rect">
            <a:avLst/>
          </a:prstGeom>
          <a:noFill/>
        </p:spPr>
        <p:txBody>
          <a:bodyPr wrap="square" rtlCol="0">
            <a:spAutoFit/>
          </a:bodyPr>
          <a:lstStyle/>
          <a:p>
            <a:endParaRPr lang="en-US" dirty="0"/>
          </a:p>
          <a:p>
            <a:endParaRPr lang="en-US" dirty="0"/>
          </a:p>
          <a:p>
            <a:r>
              <a:rPr lang="en-US" b="1" dirty="0"/>
              <a:t>import </a:t>
            </a:r>
            <a:r>
              <a:rPr lang="en-US" b="1" dirty="0" err="1"/>
              <a:t>java.util.ArrayList</a:t>
            </a:r>
            <a:r>
              <a:rPr lang="en-US" b="1" dirty="0"/>
              <a:t>;</a:t>
            </a:r>
          </a:p>
          <a:p>
            <a:endParaRPr lang="en-US" dirty="0"/>
          </a:p>
          <a:p>
            <a:r>
              <a:rPr lang="en-US" b="1" dirty="0"/>
              <a:t>public class </a:t>
            </a:r>
            <a:r>
              <a:rPr lang="en-US" b="1" dirty="0" err="1"/>
              <a:t>CareTaker</a:t>
            </a:r>
            <a:r>
              <a:rPr lang="en-US" b="1" dirty="0"/>
              <a:t> {</a:t>
            </a:r>
          </a:p>
          <a:p>
            <a:endParaRPr lang="en-US" dirty="0"/>
          </a:p>
          <a:p>
            <a:r>
              <a:rPr lang="en-US" dirty="0"/>
              <a:t>	</a:t>
            </a:r>
            <a:r>
              <a:rPr lang="en-US" dirty="0" err="1"/>
              <a:t>ArrayList</a:t>
            </a:r>
            <a:r>
              <a:rPr lang="en-US" dirty="0"/>
              <a:t>&lt;Memento&gt; </a:t>
            </a:r>
            <a:r>
              <a:rPr lang="en-US" dirty="0" err="1"/>
              <a:t>savedArticles</a:t>
            </a:r>
            <a:r>
              <a:rPr lang="en-US" dirty="0"/>
              <a:t> = </a:t>
            </a:r>
            <a:r>
              <a:rPr lang="en-US" b="1" dirty="0"/>
              <a:t>new </a:t>
            </a:r>
            <a:r>
              <a:rPr lang="en-US" b="1" dirty="0" err="1"/>
              <a:t>ArrayList</a:t>
            </a:r>
            <a:r>
              <a:rPr lang="en-US" b="1" dirty="0"/>
              <a:t>&lt;Memento&gt;();</a:t>
            </a:r>
          </a:p>
          <a:p>
            <a:endParaRPr lang="en-US" dirty="0"/>
          </a:p>
          <a:p>
            <a:r>
              <a:rPr lang="en-US" dirty="0"/>
              <a:t>	</a:t>
            </a:r>
          </a:p>
          <a:p>
            <a:r>
              <a:rPr lang="en-US" b="1" dirty="0"/>
              <a:t>	public void </a:t>
            </a:r>
            <a:r>
              <a:rPr lang="en-US" b="1" dirty="0" err="1"/>
              <a:t>addMemento</a:t>
            </a:r>
            <a:r>
              <a:rPr lang="en-US" b="1" dirty="0"/>
              <a:t>(Memento m) { </a:t>
            </a:r>
            <a:r>
              <a:rPr lang="en-US" dirty="0" err="1"/>
              <a:t>savedArticles.add</a:t>
            </a:r>
            <a:r>
              <a:rPr lang="en-US" dirty="0"/>
              <a:t>(m); </a:t>
            </a:r>
            <a:r>
              <a:rPr lang="en-US" b="1" dirty="0"/>
              <a:t>}</a:t>
            </a:r>
          </a:p>
          <a:p>
            <a:endParaRPr lang="en-US" dirty="0"/>
          </a:p>
          <a:p>
            <a:r>
              <a:rPr lang="en-US" dirty="0"/>
              <a:t>	</a:t>
            </a:r>
          </a:p>
          <a:p>
            <a:r>
              <a:rPr lang="en-US" dirty="0"/>
              <a:t>	</a:t>
            </a:r>
            <a:r>
              <a:rPr lang="en-US" b="1" dirty="0"/>
              <a:t>public Memento </a:t>
            </a:r>
            <a:r>
              <a:rPr lang="en-US" b="1" dirty="0" err="1"/>
              <a:t>getMemento</a:t>
            </a:r>
            <a:r>
              <a:rPr lang="en-US" b="1" dirty="0"/>
              <a:t>(</a:t>
            </a:r>
            <a:r>
              <a:rPr lang="en-US" b="1" dirty="0" err="1"/>
              <a:t>int</a:t>
            </a:r>
            <a:r>
              <a:rPr lang="en-US" b="1" dirty="0"/>
              <a:t> index) { </a:t>
            </a:r>
          </a:p>
          <a:p>
            <a:r>
              <a:rPr lang="en-US" b="1" dirty="0"/>
              <a:t>		</a:t>
            </a:r>
            <a:r>
              <a:rPr lang="en-US" dirty="0"/>
              <a:t>return </a:t>
            </a:r>
            <a:r>
              <a:rPr lang="en-US" dirty="0" err="1"/>
              <a:t>savedArticles.get</a:t>
            </a:r>
            <a:r>
              <a:rPr lang="en-US" dirty="0"/>
              <a:t>(index);</a:t>
            </a:r>
            <a:r>
              <a:rPr lang="en-US" b="1" dirty="0"/>
              <a:t> }</a:t>
            </a:r>
          </a:p>
          <a:p>
            <a:endParaRPr lang="en-US" dirty="0"/>
          </a:p>
          <a:p>
            <a:r>
              <a:rPr lang="en-US" dirty="0"/>
              <a:t>}</a:t>
            </a:r>
          </a:p>
          <a:p>
            <a:endParaRPr lang="en-US" dirty="0"/>
          </a:p>
          <a:p>
            <a:endParaRPr lang="en-US" dirty="0"/>
          </a:p>
        </p:txBody>
      </p:sp>
      <p:sp>
        <p:nvSpPr>
          <p:cNvPr id="5" name="TextBox 4"/>
          <p:cNvSpPr txBox="1"/>
          <p:nvPr/>
        </p:nvSpPr>
        <p:spPr>
          <a:xfrm>
            <a:off x="5410200" y="1981200"/>
            <a:ext cx="2669333" cy="307777"/>
          </a:xfrm>
          <a:prstGeom prst="rect">
            <a:avLst/>
          </a:prstGeom>
          <a:noFill/>
        </p:spPr>
        <p:txBody>
          <a:bodyPr wrap="none" rtlCol="0">
            <a:spAutoFit/>
          </a:bodyPr>
          <a:lstStyle/>
          <a:p>
            <a:r>
              <a:rPr lang="en-US" sz="1400" dirty="0">
                <a:solidFill>
                  <a:srgbClr val="3366FF"/>
                </a:solidFill>
              </a:rPr>
              <a:t>Where all mementos are saved</a:t>
            </a:r>
          </a:p>
        </p:txBody>
      </p:sp>
      <p:sp>
        <p:nvSpPr>
          <p:cNvPr id="6" name="TextBox 5"/>
          <p:cNvSpPr txBox="1"/>
          <p:nvPr/>
        </p:nvSpPr>
        <p:spPr>
          <a:xfrm>
            <a:off x="5638800" y="2743200"/>
            <a:ext cx="2990222" cy="338554"/>
          </a:xfrm>
          <a:prstGeom prst="rect">
            <a:avLst/>
          </a:prstGeom>
          <a:noFill/>
        </p:spPr>
        <p:txBody>
          <a:bodyPr wrap="none" rtlCol="0">
            <a:spAutoFit/>
          </a:bodyPr>
          <a:lstStyle/>
          <a:p>
            <a:r>
              <a:rPr lang="en-US" sz="1600" dirty="0">
                <a:solidFill>
                  <a:srgbClr val="3366FF"/>
                </a:solidFill>
              </a:rPr>
              <a:t>Adds memento to the </a:t>
            </a:r>
            <a:r>
              <a:rPr lang="en-US" sz="1600" dirty="0" err="1">
                <a:solidFill>
                  <a:srgbClr val="3366FF"/>
                </a:solidFill>
              </a:rPr>
              <a:t>ArrayList</a:t>
            </a:r>
            <a:endParaRPr lang="en-US" sz="1600" dirty="0">
              <a:solidFill>
                <a:srgbClr val="3366FF"/>
              </a:solidFill>
            </a:endParaRPr>
          </a:p>
        </p:txBody>
      </p:sp>
      <p:sp>
        <p:nvSpPr>
          <p:cNvPr id="7" name="TextBox 6"/>
          <p:cNvSpPr txBox="1"/>
          <p:nvPr/>
        </p:nvSpPr>
        <p:spPr>
          <a:xfrm>
            <a:off x="4800600" y="3657600"/>
            <a:ext cx="3967753" cy="307777"/>
          </a:xfrm>
          <a:prstGeom prst="rect">
            <a:avLst/>
          </a:prstGeom>
          <a:noFill/>
        </p:spPr>
        <p:txBody>
          <a:bodyPr wrap="none" rtlCol="0">
            <a:spAutoFit/>
          </a:bodyPr>
          <a:lstStyle/>
          <a:p>
            <a:r>
              <a:rPr lang="en-US" sz="1400" dirty="0">
                <a:solidFill>
                  <a:srgbClr val="3366FF"/>
                </a:solidFill>
              </a:rPr>
              <a:t>Gets the memento requested from the </a:t>
            </a:r>
            <a:r>
              <a:rPr lang="en-US" sz="1400" dirty="0" err="1">
                <a:solidFill>
                  <a:srgbClr val="3366FF"/>
                </a:solidFill>
              </a:rPr>
              <a:t>ArrayList</a:t>
            </a:r>
            <a:endParaRPr lang="en-US" sz="1400" dirty="0">
              <a:solidFill>
                <a:srgbClr val="3366FF"/>
              </a:solidFill>
            </a:endParaRPr>
          </a:p>
        </p:txBody>
      </p:sp>
    </p:spTree>
    <p:extLst>
      <p:ext uri="{BB962C8B-B14F-4D97-AF65-F5344CB8AC3E}">
        <p14:creationId xmlns:p14="http://schemas.microsoft.com/office/powerpoint/2010/main" val="4104497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839200" cy="6463309"/>
          </a:xfrm>
          <a:prstGeom prst="rect">
            <a:avLst/>
          </a:prstGeom>
          <a:noFill/>
        </p:spPr>
        <p:txBody>
          <a:bodyPr wrap="square" rtlCol="0">
            <a:spAutoFit/>
          </a:bodyPr>
          <a:lstStyle/>
          <a:p>
            <a:r>
              <a:rPr lang="en-US" b="1" dirty="0"/>
              <a:t>public class Client {</a:t>
            </a:r>
            <a:endParaRPr lang="en-US" dirty="0"/>
          </a:p>
          <a:p>
            <a:r>
              <a:rPr lang="en-US" dirty="0"/>
              <a:t>	</a:t>
            </a:r>
            <a:r>
              <a:rPr lang="en-US" b="1" dirty="0"/>
              <a:t>public static void main(String[] </a:t>
            </a:r>
            <a:r>
              <a:rPr lang="en-US" b="1" dirty="0" err="1"/>
              <a:t>args</a:t>
            </a:r>
            <a:r>
              <a:rPr lang="en-US" b="1" dirty="0"/>
              <a:t>) {</a:t>
            </a:r>
          </a:p>
          <a:p>
            <a:endParaRPr lang="en-US" dirty="0"/>
          </a:p>
          <a:p>
            <a:r>
              <a:rPr lang="en-US" dirty="0"/>
              <a:t>		</a:t>
            </a:r>
            <a:r>
              <a:rPr lang="en-US" b="1" dirty="0" err="1"/>
              <a:t>int</a:t>
            </a:r>
            <a:r>
              <a:rPr lang="en-US" b="1" dirty="0"/>
              <a:t> </a:t>
            </a:r>
            <a:r>
              <a:rPr lang="en-US" b="1" dirty="0" err="1"/>
              <a:t>saveFiles</a:t>
            </a:r>
            <a:r>
              <a:rPr lang="en-US" b="1" dirty="0"/>
              <a:t> = 0, </a:t>
            </a:r>
            <a:r>
              <a:rPr lang="en-US" b="1" dirty="0" err="1"/>
              <a:t>currentArticle</a:t>
            </a:r>
            <a:r>
              <a:rPr lang="en-US" b="1" dirty="0"/>
              <a:t> = 0;</a:t>
            </a:r>
            <a:endParaRPr lang="en-US" dirty="0"/>
          </a:p>
          <a:p>
            <a:r>
              <a:rPr lang="en-US" dirty="0"/>
              <a:t>		String </a:t>
            </a:r>
            <a:r>
              <a:rPr lang="en-US" dirty="0" err="1"/>
              <a:t>theArticle</a:t>
            </a:r>
            <a:r>
              <a:rPr lang="en-US" dirty="0"/>
              <a:t>;</a:t>
            </a:r>
          </a:p>
          <a:p>
            <a:endParaRPr lang="en-US" dirty="0"/>
          </a:p>
          <a:p>
            <a:r>
              <a:rPr lang="en-US" dirty="0"/>
              <a:t>		</a:t>
            </a:r>
            <a:r>
              <a:rPr lang="en-US" dirty="0" err="1"/>
              <a:t>CareTaker</a:t>
            </a:r>
            <a:r>
              <a:rPr lang="en-US" dirty="0"/>
              <a:t> caretaker = </a:t>
            </a:r>
            <a:r>
              <a:rPr lang="en-US" b="1" dirty="0"/>
              <a:t>new </a:t>
            </a:r>
            <a:r>
              <a:rPr lang="en-US" b="1" dirty="0" err="1"/>
              <a:t>CareTaker</a:t>
            </a:r>
            <a:r>
              <a:rPr lang="en-US" b="1" dirty="0"/>
              <a:t>();</a:t>
            </a:r>
            <a:endParaRPr lang="en-US" dirty="0"/>
          </a:p>
          <a:p>
            <a:r>
              <a:rPr lang="en-US" dirty="0"/>
              <a:t>		Originator originator = </a:t>
            </a:r>
            <a:r>
              <a:rPr lang="en-US" b="1" dirty="0"/>
              <a:t>new Originator();</a:t>
            </a:r>
          </a:p>
          <a:p>
            <a:endParaRPr lang="en-US" dirty="0"/>
          </a:p>
          <a:p>
            <a:r>
              <a:rPr lang="en-US" dirty="0"/>
              <a:t>		</a:t>
            </a:r>
            <a:r>
              <a:rPr lang="en-US" dirty="0" err="1"/>
              <a:t>originator.set</a:t>
            </a:r>
            <a:r>
              <a:rPr lang="en-US" dirty="0"/>
              <a:t>("Article 1: I walked. ");</a:t>
            </a:r>
          </a:p>
          <a:p>
            <a:r>
              <a:rPr lang="en-US" dirty="0"/>
              <a:t>		</a:t>
            </a:r>
            <a:r>
              <a:rPr lang="en-US" dirty="0" err="1"/>
              <a:t>caretaker.addMemento</a:t>
            </a:r>
            <a:r>
              <a:rPr lang="en-US" dirty="0"/>
              <a:t>( </a:t>
            </a:r>
            <a:r>
              <a:rPr lang="en-US" dirty="0" err="1"/>
              <a:t>originator.storeInMemento</a:t>
            </a:r>
            <a:r>
              <a:rPr lang="en-US" dirty="0"/>
              <a:t>() );</a:t>
            </a:r>
          </a:p>
          <a:p>
            <a:r>
              <a:rPr lang="en-US" dirty="0"/>
              <a:t>		</a:t>
            </a:r>
            <a:r>
              <a:rPr lang="en-US" dirty="0" err="1"/>
              <a:t>saveFiles</a:t>
            </a:r>
            <a:r>
              <a:rPr lang="en-US" dirty="0"/>
              <a:t>++;</a:t>
            </a:r>
          </a:p>
          <a:p>
            <a:r>
              <a:rPr lang="en-US" dirty="0"/>
              <a:t>		</a:t>
            </a:r>
            <a:r>
              <a:rPr lang="en-US" dirty="0" err="1"/>
              <a:t>currentArticle</a:t>
            </a:r>
            <a:r>
              <a:rPr lang="en-US" dirty="0"/>
              <a:t>++;</a:t>
            </a:r>
          </a:p>
          <a:p>
            <a:r>
              <a:rPr lang="en-US" dirty="0"/>
              <a:t>		</a:t>
            </a:r>
            <a:r>
              <a:rPr lang="en-US" dirty="0" err="1"/>
              <a:t>System.</a:t>
            </a:r>
            <a:r>
              <a:rPr lang="en-US" i="1" dirty="0" err="1"/>
              <a:t>out.println</a:t>
            </a:r>
            <a:r>
              <a:rPr lang="en-US" i="1" dirty="0"/>
              <a:t>("Save Files " + </a:t>
            </a:r>
            <a:r>
              <a:rPr lang="en-US" i="1" dirty="0" err="1"/>
              <a:t>saveFiles</a:t>
            </a:r>
            <a:r>
              <a:rPr lang="en-US" i="1" dirty="0"/>
              <a:t>);</a:t>
            </a:r>
          </a:p>
          <a:p>
            <a:r>
              <a:rPr lang="en-US" dirty="0"/>
              <a:t>		</a:t>
            </a:r>
            <a:r>
              <a:rPr lang="en-US" dirty="0" err="1"/>
              <a:t>System.</a:t>
            </a:r>
            <a:r>
              <a:rPr lang="en-US" i="1" dirty="0" err="1"/>
              <a:t>out.println</a:t>
            </a:r>
            <a:r>
              <a:rPr lang="en-US" i="1" dirty="0"/>
              <a:t>("Current Article " + </a:t>
            </a:r>
            <a:r>
              <a:rPr lang="en-US" i="1" dirty="0" err="1"/>
              <a:t>currentArticle</a:t>
            </a:r>
            <a:r>
              <a:rPr lang="en-US" i="1" dirty="0"/>
              <a:t>);</a:t>
            </a:r>
            <a:endParaRPr lang="en-US" dirty="0"/>
          </a:p>
          <a:p>
            <a:r>
              <a:rPr lang="en-US" dirty="0"/>
              <a:t>		</a:t>
            </a:r>
          </a:p>
          <a:p>
            <a:r>
              <a:rPr lang="en-US" dirty="0"/>
              <a:t>		</a:t>
            </a:r>
            <a:r>
              <a:rPr lang="en-US" dirty="0" err="1"/>
              <a:t>originator.set</a:t>
            </a:r>
            <a:r>
              <a:rPr lang="en-US" dirty="0"/>
              <a:t>("Article 2: I walked in the street. ");</a:t>
            </a:r>
          </a:p>
          <a:p>
            <a:r>
              <a:rPr lang="en-US" dirty="0"/>
              <a:t>		</a:t>
            </a:r>
            <a:r>
              <a:rPr lang="en-US" dirty="0" err="1"/>
              <a:t>caretaker.addMemento</a:t>
            </a:r>
            <a:r>
              <a:rPr lang="en-US" dirty="0"/>
              <a:t>( </a:t>
            </a:r>
            <a:r>
              <a:rPr lang="en-US" dirty="0" err="1"/>
              <a:t>originator.storeInMemento</a:t>
            </a:r>
            <a:r>
              <a:rPr lang="en-US" dirty="0"/>
              <a:t>() );</a:t>
            </a:r>
          </a:p>
          <a:p>
            <a:r>
              <a:rPr lang="en-US" dirty="0"/>
              <a:t>		</a:t>
            </a:r>
            <a:r>
              <a:rPr lang="en-US" dirty="0" err="1"/>
              <a:t>saveFiles</a:t>
            </a:r>
            <a:r>
              <a:rPr lang="en-US" dirty="0"/>
              <a:t>++;</a:t>
            </a:r>
          </a:p>
          <a:p>
            <a:r>
              <a:rPr lang="en-US" dirty="0"/>
              <a:t>		</a:t>
            </a:r>
            <a:r>
              <a:rPr lang="en-US" dirty="0" err="1"/>
              <a:t>currentArticle</a:t>
            </a:r>
            <a:r>
              <a:rPr lang="en-US" dirty="0"/>
              <a:t>++;</a:t>
            </a:r>
          </a:p>
          <a:p>
            <a:r>
              <a:rPr lang="en-US" dirty="0"/>
              <a:t>		</a:t>
            </a:r>
            <a:r>
              <a:rPr lang="en-US" dirty="0" err="1"/>
              <a:t>System.</a:t>
            </a:r>
            <a:r>
              <a:rPr lang="en-US" i="1" dirty="0" err="1"/>
              <a:t>out.println</a:t>
            </a:r>
            <a:r>
              <a:rPr lang="en-US" i="1" dirty="0"/>
              <a:t>("Save Files " + </a:t>
            </a:r>
            <a:r>
              <a:rPr lang="en-US" i="1" dirty="0" err="1"/>
              <a:t>saveFiles</a:t>
            </a:r>
            <a:r>
              <a:rPr lang="en-US" i="1" dirty="0"/>
              <a:t>);</a:t>
            </a:r>
          </a:p>
          <a:p>
            <a:r>
              <a:rPr lang="en-US" dirty="0"/>
              <a:t>		</a:t>
            </a:r>
            <a:r>
              <a:rPr lang="en-US" dirty="0" err="1"/>
              <a:t>System.</a:t>
            </a:r>
            <a:r>
              <a:rPr lang="en-US" i="1" dirty="0" err="1"/>
              <a:t>out.println</a:t>
            </a:r>
            <a:r>
              <a:rPr lang="en-US" i="1" dirty="0"/>
              <a:t>("Current Article " + </a:t>
            </a:r>
            <a:r>
              <a:rPr lang="en-US" i="1" dirty="0" err="1"/>
              <a:t>currentArticle</a:t>
            </a:r>
            <a:r>
              <a:rPr lang="en-US" i="1" dirty="0"/>
              <a:t>);</a:t>
            </a:r>
          </a:p>
          <a:p>
            <a:endParaRPr lang="en-US" dirty="0"/>
          </a:p>
        </p:txBody>
      </p:sp>
    </p:spTree>
    <p:extLst>
      <p:ext uri="{BB962C8B-B14F-4D97-AF65-F5344CB8AC3E}">
        <p14:creationId xmlns:p14="http://schemas.microsoft.com/office/powerpoint/2010/main" val="760284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8763000" cy="2308324"/>
          </a:xfrm>
          <a:prstGeom prst="rect">
            <a:avLst/>
          </a:prstGeom>
          <a:noFill/>
        </p:spPr>
        <p:txBody>
          <a:bodyPr wrap="square" rtlCol="0">
            <a:spAutoFit/>
          </a:bodyPr>
          <a:lstStyle/>
          <a:p>
            <a:r>
              <a:rPr lang="en-US" b="1" dirty="0"/>
              <a:t>if (</a:t>
            </a:r>
            <a:r>
              <a:rPr lang="en-US" b="1" dirty="0" err="1"/>
              <a:t>currentArticle</a:t>
            </a:r>
            <a:r>
              <a:rPr lang="en-US" b="1" dirty="0"/>
              <a:t> &gt;= 1){</a:t>
            </a:r>
          </a:p>
          <a:p>
            <a:r>
              <a:rPr lang="en-US" dirty="0"/>
              <a:t>	 </a:t>
            </a:r>
            <a:r>
              <a:rPr lang="en-US" dirty="0" err="1"/>
              <a:t>currentArticle</a:t>
            </a:r>
            <a:r>
              <a:rPr lang="en-US" dirty="0"/>
              <a:t>--;</a:t>
            </a:r>
          </a:p>
          <a:p>
            <a:r>
              <a:rPr lang="en-US" dirty="0"/>
              <a:t>	 </a:t>
            </a:r>
            <a:r>
              <a:rPr lang="en-US" dirty="0" err="1"/>
              <a:t>theArticle</a:t>
            </a:r>
            <a:r>
              <a:rPr lang="en-US" dirty="0"/>
              <a:t>= </a:t>
            </a:r>
            <a:r>
              <a:rPr lang="en-US" dirty="0" err="1"/>
              <a:t>originator.restoreFromMemento</a:t>
            </a:r>
            <a:r>
              <a:rPr lang="en-US" dirty="0"/>
              <a:t>(</a:t>
            </a:r>
            <a:r>
              <a:rPr lang="en-US" dirty="0" err="1"/>
              <a:t>caretaker.getMemento</a:t>
            </a:r>
            <a:r>
              <a:rPr lang="en-US" dirty="0"/>
              <a:t>(</a:t>
            </a:r>
            <a:r>
              <a:rPr lang="en-US" dirty="0" err="1"/>
              <a:t>currentArticle</a:t>
            </a:r>
            <a:r>
              <a:rPr lang="en-US" dirty="0"/>
              <a:t>));</a:t>
            </a:r>
          </a:p>
          <a:p>
            <a:r>
              <a:rPr lang="en-US" dirty="0"/>
              <a:t>	 </a:t>
            </a:r>
            <a:r>
              <a:rPr lang="en-US" dirty="0" err="1"/>
              <a:t>System.</a:t>
            </a:r>
            <a:r>
              <a:rPr lang="en-US" i="1" dirty="0" err="1"/>
              <a:t>out.println</a:t>
            </a:r>
            <a:r>
              <a:rPr lang="en-US" i="1" dirty="0"/>
              <a:t>("Save Files " + </a:t>
            </a:r>
            <a:r>
              <a:rPr lang="en-US" i="1" dirty="0" err="1"/>
              <a:t>saveFiles</a:t>
            </a:r>
            <a:r>
              <a:rPr lang="en-US" i="1" dirty="0"/>
              <a:t>);</a:t>
            </a:r>
          </a:p>
          <a:p>
            <a:r>
              <a:rPr lang="en-US" dirty="0"/>
              <a:t>	 </a:t>
            </a:r>
            <a:r>
              <a:rPr lang="en-US" dirty="0" err="1"/>
              <a:t>System.</a:t>
            </a:r>
            <a:r>
              <a:rPr lang="en-US" i="1" dirty="0" err="1"/>
              <a:t>out.println</a:t>
            </a:r>
            <a:r>
              <a:rPr lang="en-US" i="1" dirty="0"/>
              <a:t>("Current Article " + </a:t>
            </a:r>
            <a:r>
              <a:rPr lang="en-US" i="1" dirty="0" err="1"/>
              <a:t>currentArticle</a:t>
            </a:r>
            <a:r>
              <a:rPr lang="en-US" i="1" dirty="0"/>
              <a:t>);</a:t>
            </a:r>
            <a:endParaRPr lang="en-US" dirty="0"/>
          </a:p>
          <a:p>
            <a:r>
              <a:rPr lang="en-US" dirty="0"/>
              <a:t>	}</a:t>
            </a:r>
          </a:p>
          <a:p>
            <a:r>
              <a:rPr lang="en-US" dirty="0"/>
              <a:t>	</a:t>
            </a:r>
            <a:r>
              <a:rPr lang="en-US" b="1" dirty="0"/>
              <a:t>else</a:t>
            </a:r>
          </a:p>
          <a:p>
            <a:r>
              <a:rPr lang="en-US" dirty="0"/>
              <a:t>	   </a:t>
            </a:r>
            <a:r>
              <a:rPr lang="en-US" dirty="0" err="1"/>
              <a:t>System.</a:t>
            </a:r>
            <a:r>
              <a:rPr lang="en-US" i="1" dirty="0" err="1"/>
              <a:t>out.println</a:t>
            </a:r>
            <a:r>
              <a:rPr lang="en-US" i="1" dirty="0"/>
              <a:t>("\n There are no more saved articles.");</a:t>
            </a:r>
          </a:p>
        </p:txBody>
      </p:sp>
      <p:sp>
        <p:nvSpPr>
          <p:cNvPr id="6" name="TextBox 5"/>
          <p:cNvSpPr txBox="1"/>
          <p:nvPr/>
        </p:nvSpPr>
        <p:spPr>
          <a:xfrm>
            <a:off x="228600" y="3581400"/>
            <a:ext cx="8763000" cy="2308324"/>
          </a:xfrm>
          <a:prstGeom prst="rect">
            <a:avLst/>
          </a:prstGeom>
          <a:noFill/>
        </p:spPr>
        <p:txBody>
          <a:bodyPr wrap="square" rtlCol="0">
            <a:spAutoFit/>
          </a:bodyPr>
          <a:lstStyle/>
          <a:p>
            <a:r>
              <a:rPr lang="en-US" b="1" dirty="0"/>
              <a:t>if (</a:t>
            </a:r>
            <a:r>
              <a:rPr lang="en-US" b="1" dirty="0" err="1"/>
              <a:t>currentArticle</a:t>
            </a:r>
            <a:r>
              <a:rPr lang="en-US" b="1" dirty="0"/>
              <a:t> &gt;= 1){</a:t>
            </a:r>
          </a:p>
          <a:p>
            <a:r>
              <a:rPr lang="en-US" dirty="0"/>
              <a:t>	 </a:t>
            </a:r>
            <a:r>
              <a:rPr lang="en-US" dirty="0" err="1"/>
              <a:t>currentArticle</a:t>
            </a:r>
            <a:r>
              <a:rPr lang="en-US" dirty="0"/>
              <a:t>--;</a:t>
            </a:r>
          </a:p>
          <a:p>
            <a:r>
              <a:rPr lang="en-US" dirty="0"/>
              <a:t>	 </a:t>
            </a:r>
            <a:r>
              <a:rPr lang="en-US" dirty="0" err="1"/>
              <a:t>theArticle</a:t>
            </a:r>
            <a:r>
              <a:rPr lang="en-US" dirty="0"/>
              <a:t>= </a:t>
            </a:r>
            <a:r>
              <a:rPr lang="en-US" dirty="0" err="1"/>
              <a:t>originator.restoreFromMemento</a:t>
            </a:r>
            <a:r>
              <a:rPr lang="en-US" dirty="0"/>
              <a:t>(</a:t>
            </a:r>
            <a:r>
              <a:rPr lang="en-US" dirty="0" err="1"/>
              <a:t>caretaker.getMemento</a:t>
            </a:r>
            <a:r>
              <a:rPr lang="en-US" dirty="0"/>
              <a:t>(</a:t>
            </a:r>
            <a:r>
              <a:rPr lang="en-US" dirty="0" err="1"/>
              <a:t>currentArticle</a:t>
            </a:r>
            <a:r>
              <a:rPr lang="en-US" dirty="0"/>
              <a:t>));</a:t>
            </a:r>
          </a:p>
          <a:p>
            <a:r>
              <a:rPr lang="en-US" dirty="0"/>
              <a:t>	 </a:t>
            </a:r>
            <a:r>
              <a:rPr lang="en-US" dirty="0" err="1"/>
              <a:t>System.</a:t>
            </a:r>
            <a:r>
              <a:rPr lang="en-US" i="1" dirty="0" err="1"/>
              <a:t>out.println</a:t>
            </a:r>
            <a:r>
              <a:rPr lang="en-US" i="1" dirty="0"/>
              <a:t>("Save Files " + </a:t>
            </a:r>
            <a:r>
              <a:rPr lang="en-US" i="1" dirty="0" err="1"/>
              <a:t>saveFiles</a:t>
            </a:r>
            <a:r>
              <a:rPr lang="en-US" i="1" dirty="0"/>
              <a:t>);</a:t>
            </a:r>
          </a:p>
          <a:p>
            <a:r>
              <a:rPr lang="en-US" dirty="0"/>
              <a:t>	 </a:t>
            </a:r>
            <a:r>
              <a:rPr lang="en-US" dirty="0" err="1"/>
              <a:t>System.</a:t>
            </a:r>
            <a:r>
              <a:rPr lang="en-US" i="1" dirty="0" err="1"/>
              <a:t>out.println</a:t>
            </a:r>
            <a:r>
              <a:rPr lang="en-US" i="1" dirty="0"/>
              <a:t>("Current Article " + </a:t>
            </a:r>
            <a:r>
              <a:rPr lang="en-US" i="1" dirty="0" err="1"/>
              <a:t>currentArticle</a:t>
            </a:r>
            <a:r>
              <a:rPr lang="en-US" i="1" dirty="0"/>
              <a:t>);</a:t>
            </a:r>
            <a:endParaRPr lang="en-US" dirty="0"/>
          </a:p>
          <a:p>
            <a:r>
              <a:rPr lang="en-US" dirty="0"/>
              <a:t>	}</a:t>
            </a:r>
          </a:p>
          <a:p>
            <a:r>
              <a:rPr lang="en-US" dirty="0"/>
              <a:t>	</a:t>
            </a:r>
            <a:r>
              <a:rPr lang="en-US" b="1" dirty="0"/>
              <a:t>else</a:t>
            </a:r>
          </a:p>
          <a:p>
            <a:r>
              <a:rPr lang="en-US" dirty="0"/>
              <a:t>	   </a:t>
            </a:r>
            <a:r>
              <a:rPr lang="en-US" dirty="0" err="1"/>
              <a:t>System.</a:t>
            </a:r>
            <a:r>
              <a:rPr lang="en-US" i="1" dirty="0" err="1"/>
              <a:t>out.println</a:t>
            </a:r>
            <a:r>
              <a:rPr lang="en-US" i="1" dirty="0"/>
              <a:t>("\n There are no more saved articles.");</a:t>
            </a:r>
          </a:p>
        </p:txBody>
      </p:sp>
    </p:spTree>
    <p:extLst>
      <p:ext uri="{BB962C8B-B14F-4D97-AF65-F5344CB8AC3E}">
        <p14:creationId xmlns:p14="http://schemas.microsoft.com/office/powerpoint/2010/main" val="2506553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 y="609600"/>
            <a:ext cx="9144000" cy="2862323"/>
          </a:xfrm>
          <a:prstGeom prst="rect">
            <a:avLst/>
          </a:prstGeom>
          <a:noFill/>
        </p:spPr>
        <p:txBody>
          <a:bodyPr wrap="square" rtlCol="0">
            <a:spAutoFit/>
          </a:bodyPr>
          <a:lstStyle/>
          <a:p>
            <a:r>
              <a:rPr lang="en-US" dirty="0"/>
              <a:t>		</a:t>
            </a:r>
          </a:p>
          <a:p>
            <a:r>
              <a:rPr lang="en-US" b="1" dirty="0"/>
              <a:t>    if ((</a:t>
            </a:r>
            <a:r>
              <a:rPr lang="en-US" b="1" dirty="0" err="1"/>
              <a:t>saveFiles</a:t>
            </a:r>
            <a:r>
              <a:rPr lang="en-US" b="1" dirty="0"/>
              <a:t> - 1) &gt; </a:t>
            </a:r>
            <a:r>
              <a:rPr lang="en-US" b="1" dirty="0" err="1"/>
              <a:t>currentArticle</a:t>
            </a:r>
            <a:r>
              <a:rPr lang="en-US" b="1" dirty="0"/>
              <a:t>){</a:t>
            </a:r>
          </a:p>
          <a:p>
            <a:endParaRPr lang="en-US" dirty="0"/>
          </a:p>
          <a:p>
            <a:r>
              <a:rPr lang="en-US" dirty="0"/>
              <a:t>	</a:t>
            </a:r>
            <a:r>
              <a:rPr lang="en-US" dirty="0" err="1"/>
              <a:t>currentArticle</a:t>
            </a:r>
            <a:r>
              <a:rPr lang="en-US" dirty="0"/>
              <a:t>++;</a:t>
            </a:r>
          </a:p>
          <a:p>
            <a:r>
              <a:rPr lang="en-US" dirty="0"/>
              <a:t>	</a:t>
            </a:r>
            <a:r>
              <a:rPr lang="en-US" dirty="0" err="1"/>
              <a:t>theArticle</a:t>
            </a:r>
            <a:r>
              <a:rPr lang="en-US" dirty="0"/>
              <a:t> = </a:t>
            </a:r>
            <a:r>
              <a:rPr lang="en-US" dirty="0" err="1"/>
              <a:t>originator.restoreFromMemento</a:t>
            </a:r>
            <a:r>
              <a:rPr lang="en-US" dirty="0"/>
              <a:t>( </a:t>
            </a:r>
            <a:r>
              <a:rPr lang="en-US" dirty="0" err="1"/>
              <a:t>caretaker.getMemento</a:t>
            </a:r>
            <a:r>
              <a:rPr lang="en-US" dirty="0"/>
              <a:t>(</a:t>
            </a:r>
            <a:r>
              <a:rPr lang="en-US" dirty="0" err="1"/>
              <a:t>currentArticle</a:t>
            </a:r>
            <a:r>
              <a:rPr lang="en-US" dirty="0"/>
              <a:t>) );</a:t>
            </a:r>
          </a:p>
          <a:p>
            <a:r>
              <a:rPr lang="en-US" dirty="0"/>
              <a:t>	</a:t>
            </a:r>
            <a:r>
              <a:rPr lang="en-US" dirty="0" err="1"/>
              <a:t>System.</a:t>
            </a:r>
            <a:r>
              <a:rPr lang="en-US" i="1" dirty="0" err="1"/>
              <a:t>out.println</a:t>
            </a:r>
            <a:r>
              <a:rPr lang="en-US" i="1" dirty="0"/>
              <a:t>("Save Files " + </a:t>
            </a:r>
            <a:r>
              <a:rPr lang="en-US" i="1" dirty="0" err="1"/>
              <a:t>saveFiles</a:t>
            </a:r>
            <a:r>
              <a:rPr lang="en-US" i="1" dirty="0"/>
              <a:t>);</a:t>
            </a:r>
          </a:p>
          <a:p>
            <a:r>
              <a:rPr lang="en-US" dirty="0"/>
              <a:t>	</a:t>
            </a:r>
            <a:r>
              <a:rPr lang="en-US" dirty="0" err="1"/>
              <a:t>System.</a:t>
            </a:r>
            <a:r>
              <a:rPr lang="en-US" i="1" dirty="0" err="1"/>
              <a:t>out.println</a:t>
            </a:r>
            <a:r>
              <a:rPr lang="en-US" i="1" dirty="0"/>
              <a:t>("Current Article " + </a:t>
            </a:r>
            <a:r>
              <a:rPr lang="en-US" i="1" dirty="0" err="1"/>
              <a:t>currentArticle</a:t>
            </a:r>
            <a:r>
              <a:rPr lang="en-US" i="1" dirty="0"/>
              <a:t>);</a:t>
            </a:r>
          </a:p>
          <a:p>
            <a:r>
              <a:rPr lang="en-US" dirty="0"/>
              <a:t>	}</a:t>
            </a:r>
          </a:p>
          <a:p>
            <a:r>
              <a:rPr lang="en-US" dirty="0"/>
              <a:t>     }</a:t>
            </a:r>
          </a:p>
          <a:p>
            <a:r>
              <a:rPr lang="en-US" dirty="0"/>
              <a:t>}</a:t>
            </a:r>
          </a:p>
        </p:txBody>
      </p:sp>
    </p:spTree>
    <p:extLst>
      <p:ext uri="{BB962C8B-B14F-4D97-AF65-F5344CB8AC3E}">
        <p14:creationId xmlns:p14="http://schemas.microsoft.com/office/powerpoint/2010/main" val="4216204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8382000" cy="5632312"/>
          </a:xfrm>
          <a:prstGeom prst="rect">
            <a:avLst/>
          </a:prstGeom>
          <a:noFill/>
        </p:spPr>
        <p:txBody>
          <a:bodyPr wrap="square" rtlCol="0">
            <a:spAutoFit/>
          </a:bodyPr>
          <a:lstStyle/>
          <a:p>
            <a:r>
              <a:rPr lang="en-US" dirty="0">
                <a:solidFill>
                  <a:srgbClr val="3366FF"/>
                </a:solidFill>
              </a:rPr>
              <a:t>//save to memento</a:t>
            </a:r>
          </a:p>
          <a:p>
            <a:endParaRPr lang="en-US" dirty="0">
              <a:solidFill>
                <a:srgbClr val="3366FF"/>
              </a:solidFill>
            </a:endParaRPr>
          </a:p>
          <a:p>
            <a:r>
              <a:rPr lang="en-US" dirty="0"/>
              <a:t>From Originator: Current Version of Article</a:t>
            </a:r>
          </a:p>
          <a:p>
            <a:r>
              <a:rPr lang="en-US" dirty="0"/>
              <a:t>Article 1: I walked. </a:t>
            </a:r>
          </a:p>
          <a:p>
            <a:endParaRPr lang="en-US" dirty="0"/>
          </a:p>
          <a:p>
            <a:r>
              <a:rPr lang="en-US" dirty="0"/>
              <a:t>From Originator: Saving to Memento</a:t>
            </a:r>
          </a:p>
          <a:p>
            <a:r>
              <a:rPr lang="en-US" dirty="0"/>
              <a:t>Save Files 1</a:t>
            </a:r>
          </a:p>
          <a:p>
            <a:r>
              <a:rPr lang="en-US" dirty="0"/>
              <a:t>Current Article 1</a:t>
            </a:r>
          </a:p>
          <a:p>
            <a:r>
              <a:rPr lang="en-US" dirty="0"/>
              <a:t>//-------------------</a:t>
            </a:r>
          </a:p>
          <a:p>
            <a:endParaRPr lang="en-US" dirty="0"/>
          </a:p>
          <a:p>
            <a:r>
              <a:rPr lang="en-US" dirty="0"/>
              <a:t>From Originator: Current Version of Article</a:t>
            </a:r>
          </a:p>
          <a:p>
            <a:r>
              <a:rPr lang="en-US" dirty="0"/>
              <a:t>Article 2: I walked in the street. </a:t>
            </a:r>
          </a:p>
          <a:p>
            <a:endParaRPr lang="en-US" dirty="0"/>
          </a:p>
          <a:p>
            <a:r>
              <a:rPr lang="en-US" dirty="0"/>
              <a:t>From Originator: Saving to Memento</a:t>
            </a:r>
          </a:p>
          <a:p>
            <a:r>
              <a:rPr lang="en-US" dirty="0"/>
              <a:t>Save Files 2</a:t>
            </a:r>
          </a:p>
          <a:p>
            <a:r>
              <a:rPr lang="en-US" dirty="0"/>
              <a:t>Current Article 2</a:t>
            </a:r>
          </a:p>
          <a:p>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51488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a:t>
            </a:r>
          </a:p>
          <a:p>
            <a:endParaRPr lang="en-US" dirty="0"/>
          </a:p>
        </p:txBody>
      </p:sp>
      <p:sp>
        <p:nvSpPr>
          <p:cNvPr id="6" name="Title 1"/>
          <p:cNvSpPr>
            <a:spLocks noGrp="1"/>
          </p:cNvSpPr>
          <p:nvPr>
            <p:ph type="title"/>
          </p:nvPr>
        </p:nvSpPr>
        <p:spPr>
          <a:xfrm>
            <a:off x="457200" y="533400"/>
            <a:ext cx="8229600" cy="990600"/>
          </a:xfrm>
        </p:spPr>
        <p:txBody>
          <a:bodyPr>
            <a:normAutofit fontScale="90000"/>
          </a:bodyPr>
          <a:lstStyle/>
          <a:p>
            <a:r>
              <a:rPr lang="en-US" dirty="0"/>
              <a:t>Chain Of Responsibility Design Pattern</a:t>
            </a:r>
          </a:p>
        </p:txBody>
      </p:sp>
      <p:pic>
        <p:nvPicPr>
          <p:cNvPr id="8" name="Picture 7"/>
          <p:cNvPicPr>
            <a:picLocks noChangeAspect="1"/>
          </p:cNvPicPr>
          <p:nvPr/>
        </p:nvPicPr>
        <p:blipFill>
          <a:blip r:embed="rId2"/>
          <a:stretch>
            <a:fillRect/>
          </a:stretch>
        </p:blipFill>
        <p:spPr>
          <a:xfrm>
            <a:off x="1066800" y="2438400"/>
            <a:ext cx="7239000" cy="3352800"/>
          </a:xfrm>
          <a:prstGeom prst="rect">
            <a:avLst/>
          </a:prstGeom>
        </p:spPr>
      </p:pic>
    </p:spTree>
    <p:extLst>
      <p:ext uri="{BB962C8B-B14F-4D97-AF65-F5344CB8AC3E}">
        <p14:creationId xmlns:p14="http://schemas.microsoft.com/office/powerpoint/2010/main" val="1433466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7848600" cy="6186310"/>
          </a:xfrm>
          <a:prstGeom prst="rect">
            <a:avLst/>
          </a:prstGeom>
          <a:noFill/>
        </p:spPr>
        <p:txBody>
          <a:bodyPr wrap="square" rtlCol="0">
            <a:spAutoFit/>
          </a:bodyPr>
          <a:lstStyle/>
          <a:p>
            <a:endParaRPr lang="en-US" dirty="0">
              <a:solidFill>
                <a:srgbClr val="3366FF"/>
              </a:solidFill>
            </a:endParaRPr>
          </a:p>
          <a:p>
            <a:r>
              <a:rPr lang="en-US" dirty="0">
                <a:solidFill>
                  <a:srgbClr val="3366FF"/>
                </a:solidFill>
              </a:rPr>
              <a:t>//undo</a:t>
            </a:r>
            <a:endParaRPr lang="en-US" dirty="0"/>
          </a:p>
          <a:p>
            <a:r>
              <a:rPr lang="en-US" dirty="0"/>
              <a:t>From Originator: Previous Article Saved in Memento</a:t>
            </a:r>
          </a:p>
          <a:p>
            <a:r>
              <a:rPr lang="en-US" dirty="0"/>
              <a:t>Article 2: I walked in the street. </a:t>
            </a:r>
          </a:p>
          <a:p>
            <a:r>
              <a:rPr lang="en-US" dirty="0"/>
              <a:t>Save Files 2</a:t>
            </a:r>
          </a:p>
          <a:p>
            <a:r>
              <a:rPr lang="en-US" dirty="0"/>
              <a:t>Current Article 1</a:t>
            </a:r>
          </a:p>
          <a:p>
            <a:endParaRPr lang="en-US" dirty="0"/>
          </a:p>
          <a:p>
            <a:r>
              <a:rPr lang="en-US" dirty="0">
                <a:solidFill>
                  <a:srgbClr val="3366FF"/>
                </a:solidFill>
              </a:rPr>
              <a:t>//undo</a:t>
            </a:r>
          </a:p>
          <a:p>
            <a:r>
              <a:rPr lang="en-US" dirty="0"/>
              <a:t>From Originator: Previous Article Saved in Memento</a:t>
            </a:r>
          </a:p>
          <a:p>
            <a:r>
              <a:rPr lang="en-US" dirty="0"/>
              <a:t>Article 1: I walked. </a:t>
            </a:r>
          </a:p>
          <a:p>
            <a:endParaRPr lang="en-US" dirty="0"/>
          </a:p>
          <a:p>
            <a:r>
              <a:rPr lang="en-US" dirty="0"/>
              <a:t>Save Files 2</a:t>
            </a:r>
          </a:p>
          <a:p>
            <a:r>
              <a:rPr lang="en-US" dirty="0"/>
              <a:t>Current Article 0</a:t>
            </a:r>
          </a:p>
          <a:p>
            <a:endParaRPr lang="en-US" dirty="0"/>
          </a:p>
          <a:p>
            <a:r>
              <a:rPr lang="en-US" dirty="0">
                <a:solidFill>
                  <a:srgbClr val="3366FF"/>
                </a:solidFill>
              </a:rPr>
              <a:t>//redo</a:t>
            </a:r>
          </a:p>
          <a:p>
            <a:r>
              <a:rPr lang="en-US" dirty="0"/>
              <a:t>From Originator: Previous Article Saved in Memento</a:t>
            </a:r>
          </a:p>
          <a:p>
            <a:r>
              <a:rPr lang="en-US" dirty="0"/>
              <a:t>Article 2: I walked in the street. </a:t>
            </a:r>
          </a:p>
          <a:p>
            <a:endParaRPr lang="en-US" dirty="0"/>
          </a:p>
          <a:p>
            <a:r>
              <a:rPr lang="en-US" dirty="0"/>
              <a:t>Save Files 2</a:t>
            </a:r>
          </a:p>
          <a:p>
            <a:r>
              <a:rPr lang="en-US" dirty="0"/>
              <a:t>Current Article 1</a:t>
            </a:r>
          </a:p>
          <a:p>
            <a:endParaRPr lang="en-US" dirty="0"/>
          </a:p>
          <a:p>
            <a:endParaRPr lang="en-US" dirty="0"/>
          </a:p>
        </p:txBody>
      </p:sp>
    </p:spTree>
    <p:extLst>
      <p:ext uri="{BB962C8B-B14F-4D97-AF65-F5344CB8AC3E}">
        <p14:creationId xmlns:p14="http://schemas.microsoft.com/office/powerpoint/2010/main" val="2126910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 </a:t>
            </a:r>
          </a:p>
          <a:p>
            <a:endParaRPr lang="en-US" dirty="0"/>
          </a:p>
          <a:p>
            <a:pPr lvl="1"/>
            <a:r>
              <a:rPr lang="en-US" dirty="0"/>
              <a:t>An object's state must be saved so that it can be restored to that state later, and</a:t>
            </a:r>
          </a:p>
          <a:p>
            <a:endParaRPr lang="en-US" dirty="0"/>
          </a:p>
          <a:p>
            <a:pPr lvl="1"/>
            <a:r>
              <a:rPr lang="en-US" dirty="0"/>
              <a:t>A direct interface to obtaining the state would expose implementation details and break the object’s encapsulation.</a:t>
            </a:r>
          </a:p>
        </p:txBody>
      </p:sp>
      <p:sp>
        <p:nvSpPr>
          <p:cNvPr id="4" name="عنوان 1"/>
          <p:cNvSpPr>
            <a:spLocks noGrp="1"/>
          </p:cNvSpPr>
          <p:nvPr>
            <p:ph type="title"/>
          </p:nvPr>
        </p:nvSpPr>
        <p:spPr/>
        <p:txBody>
          <a:bodyPr/>
          <a:lstStyle/>
          <a:p>
            <a:r>
              <a:rPr lang="en-US" dirty="0"/>
              <a:t>Memento Design pattern </a:t>
            </a:r>
          </a:p>
        </p:txBody>
      </p:sp>
    </p:spTree>
    <p:extLst>
      <p:ext uri="{BB962C8B-B14F-4D97-AF65-F5344CB8AC3E}">
        <p14:creationId xmlns:p14="http://schemas.microsoft.com/office/powerpoint/2010/main" val="2717583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Consequences</a:t>
            </a:r>
          </a:p>
          <a:p>
            <a:endParaRPr lang="en-US" dirty="0"/>
          </a:p>
          <a:p>
            <a:pPr lvl="1"/>
            <a:r>
              <a:rPr lang="en-US" dirty="0"/>
              <a:t>Memento avoids exposing information that only an originator should manage but that must be stored nevertheless outside the originator</a:t>
            </a:r>
          </a:p>
          <a:p>
            <a:pPr lvl="1"/>
            <a:endParaRPr lang="en-US" dirty="0"/>
          </a:p>
          <a:p>
            <a:pPr lvl="1"/>
            <a:r>
              <a:rPr lang="en-US" dirty="0"/>
              <a:t>It simplifies Originator. In other encapsulation-preserving designs, Originator keeps the versions of internal state that clients have requested. That puts all the storage management burden on Originator</a:t>
            </a:r>
          </a:p>
          <a:p>
            <a:pPr lvl="1"/>
            <a:endParaRPr lang="en-US" dirty="0"/>
          </a:p>
          <a:p>
            <a:pPr lvl="1"/>
            <a:r>
              <a:rPr lang="en-US" dirty="0"/>
              <a:t>Mementos might incur considerable overhead if Originator must copy large amounts of information to store in the memento or if clients create and return mementos to the originator often enough</a:t>
            </a:r>
          </a:p>
        </p:txBody>
      </p:sp>
      <p:sp>
        <p:nvSpPr>
          <p:cNvPr id="4" name="عنوان 1"/>
          <p:cNvSpPr>
            <a:spLocks noGrp="1"/>
          </p:cNvSpPr>
          <p:nvPr>
            <p:ph type="title"/>
          </p:nvPr>
        </p:nvSpPr>
        <p:spPr/>
        <p:txBody>
          <a:bodyPr/>
          <a:lstStyle/>
          <a:p>
            <a:r>
              <a:rPr lang="en-US" dirty="0"/>
              <a:t>Memento Design pattern </a:t>
            </a:r>
          </a:p>
        </p:txBody>
      </p:sp>
    </p:spTree>
    <p:extLst>
      <p:ext uri="{BB962C8B-B14F-4D97-AF65-F5344CB8AC3E}">
        <p14:creationId xmlns:p14="http://schemas.microsoft.com/office/powerpoint/2010/main" val="2973881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Define a one-to-many dependency between objects so that when one object changes state, all its dependents are notified and updated automatically.</a:t>
            </a:r>
          </a:p>
          <a:p>
            <a:endParaRPr lang="en-US" dirty="0"/>
          </a:p>
        </p:txBody>
      </p:sp>
    </p:spTree>
    <p:extLst>
      <p:ext uri="{BB962C8B-B14F-4D97-AF65-F5344CB8AC3E}">
        <p14:creationId xmlns:p14="http://schemas.microsoft.com/office/powerpoint/2010/main" val="1827484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pic>
        <p:nvPicPr>
          <p:cNvPr id="4" name="Picture 3"/>
          <p:cNvPicPr>
            <a:picLocks noChangeAspect="1"/>
          </p:cNvPicPr>
          <p:nvPr/>
        </p:nvPicPr>
        <p:blipFill>
          <a:blip r:embed="rId2"/>
          <a:stretch>
            <a:fillRect/>
          </a:stretch>
        </p:blipFill>
        <p:spPr>
          <a:xfrm>
            <a:off x="609600" y="2209800"/>
            <a:ext cx="7772400" cy="3733800"/>
          </a:xfrm>
          <a:prstGeom prst="rect">
            <a:avLst/>
          </a:prstGeom>
        </p:spPr>
      </p:pic>
      <p:sp>
        <p:nvSpPr>
          <p:cNvPr id="5" name="Title 1"/>
          <p:cNvSpPr>
            <a:spLocks noGrp="1"/>
          </p:cNvSpPr>
          <p:nvPr>
            <p:ph type="title"/>
          </p:nvPr>
        </p:nvSpPr>
        <p:spPr>
          <a:xfrm>
            <a:off x="457200" y="533400"/>
            <a:ext cx="8229600" cy="990600"/>
          </a:xfrm>
        </p:spPr>
        <p:txBody>
          <a:bodyPr/>
          <a:lstStyle/>
          <a:p>
            <a:r>
              <a:rPr lang="en-US" dirty="0"/>
              <a:t>Observer Design Pattern</a:t>
            </a:r>
          </a:p>
        </p:txBody>
      </p:sp>
    </p:spTree>
    <p:extLst>
      <p:ext uri="{BB962C8B-B14F-4D97-AF65-F5344CB8AC3E}">
        <p14:creationId xmlns:p14="http://schemas.microsoft.com/office/powerpoint/2010/main" val="2873308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a:t>
            </a:r>
          </a:p>
          <a:p>
            <a:endParaRPr lang="en-US" dirty="0"/>
          </a:p>
          <a:p>
            <a:endParaRPr lang="en-US" dirty="0"/>
          </a:p>
        </p:txBody>
      </p:sp>
      <p:sp>
        <p:nvSpPr>
          <p:cNvPr id="5" name="Title 1"/>
          <p:cNvSpPr>
            <a:spLocks noGrp="1"/>
          </p:cNvSpPr>
          <p:nvPr>
            <p:ph type="title"/>
          </p:nvPr>
        </p:nvSpPr>
        <p:spPr>
          <a:xfrm>
            <a:off x="457200" y="533400"/>
            <a:ext cx="8229600" cy="990600"/>
          </a:xfrm>
        </p:spPr>
        <p:txBody>
          <a:bodyPr/>
          <a:lstStyle/>
          <a:p>
            <a:r>
              <a:rPr lang="en-US" dirty="0"/>
              <a:t>Observer Design Pattern</a:t>
            </a:r>
          </a:p>
        </p:txBody>
      </p:sp>
      <p:pic>
        <p:nvPicPr>
          <p:cNvPr id="2" name="Picture 1"/>
          <p:cNvPicPr>
            <a:picLocks noChangeAspect="1"/>
          </p:cNvPicPr>
          <p:nvPr/>
        </p:nvPicPr>
        <p:blipFill>
          <a:blip r:embed="rId2"/>
          <a:stretch>
            <a:fillRect/>
          </a:stretch>
        </p:blipFill>
        <p:spPr>
          <a:xfrm>
            <a:off x="609600" y="2209800"/>
            <a:ext cx="8077200" cy="3695700"/>
          </a:xfrm>
          <a:prstGeom prst="rect">
            <a:avLst/>
          </a:prstGeom>
        </p:spPr>
      </p:pic>
    </p:spTree>
    <p:extLst>
      <p:ext uri="{BB962C8B-B14F-4D97-AF65-F5344CB8AC3E}">
        <p14:creationId xmlns:p14="http://schemas.microsoft.com/office/powerpoint/2010/main" val="1976624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a:p>
            <a:endParaRPr lang="en-US" dirty="0"/>
          </a:p>
        </p:txBody>
      </p:sp>
      <p:pic>
        <p:nvPicPr>
          <p:cNvPr id="4" name="Picture 3"/>
          <p:cNvPicPr>
            <a:picLocks noChangeAspect="1"/>
          </p:cNvPicPr>
          <p:nvPr/>
        </p:nvPicPr>
        <p:blipFill>
          <a:blip r:embed="rId2"/>
          <a:stretch>
            <a:fillRect/>
          </a:stretch>
        </p:blipFill>
        <p:spPr>
          <a:xfrm>
            <a:off x="457200" y="2057400"/>
            <a:ext cx="8001000" cy="4572000"/>
          </a:xfrm>
          <a:prstGeom prst="rect">
            <a:avLst/>
          </a:prstGeom>
        </p:spPr>
      </p:pic>
      <p:sp>
        <p:nvSpPr>
          <p:cNvPr id="5" name="Title 1"/>
          <p:cNvSpPr>
            <a:spLocks noGrp="1"/>
          </p:cNvSpPr>
          <p:nvPr>
            <p:ph type="title"/>
          </p:nvPr>
        </p:nvSpPr>
        <p:spPr/>
        <p:txBody>
          <a:bodyPr/>
          <a:lstStyle/>
          <a:p>
            <a:r>
              <a:rPr lang="en-US" dirty="0"/>
              <a:t>Observer Design Pattern</a:t>
            </a:r>
          </a:p>
        </p:txBody>
      </p:sp>
    </p:spTree>
    <p:extLst>
      <p:ext uri="{BB962C8B-B14F-4D97-AF65-F5344CB8AC3E}">
        <p14:creationId xmlns:p14="http://schemas.microsoft.com/office/powerpoint/2010/main" val="2439675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906" y="595490"/>
            <a:ext cx="8953894" cy="6186310"/>
          </a:xfrm>
          <a:prstGeom prst="rect">
            <a:avLst/>
          </a:prstGeom>
          <a:noFill/>
        </p:spPr>
        <p:txBody>
          <a:bodyPr wrap="square" rtlCol="0">
            <a:spAutoFit/>
          </a:bodyPr>
          <a:lstStyle/>
          <a:p>
            <a:r>
              <a:rPr lang="en-US" dirty="0"/>
              <a:t>import </a:t>
            </a:r>
            <a:r>
              <a:rPr lang="en-US" dirty="0" err="1"/>
              <a:t>java.util.ArrayList</a:t>
            </a:r>
            <a:r>
              <a:rPr lang="en-US" dirty="0"/>
              <a:t>; </a:t>
            </a:r>
          </a:p>
          <a:p>
            <a:r>
              <a:rPr lang="en-US" dirty="0"/>
              <a:t>import </a:t>
            </a:r>
            <a:r>
              <a:rPr lang="en-US" dirty="0" err="1"/>
              <a:t>java.util.List</a:t>
            </a:r>
            <a:r>
              <a:rPr lang="en-US" dirty="0"/>
              <a:t>; </a:t>
            </a:r>
          </a:p>
          <a:p>
            <a:endParaRPr lang="en-US" dirty="0"/>
          </a:p>
          <a:p>
            <a:r>
              <a:rPr lang="en-US" dirty="0"/>
              <a:t>public class Subject { </a:t>
            </a:r>
          </a:p>
          <a:p>
            <a:endParaRPr lang="en-US" dirty="0"/>
          </a:p>
          <a:p>
            <a:r>
              <a:rPr lang="en-US" dirty="0"/>
              <a:t>	private List&lt;Observer&gt; observers  = new </a:t>
            </a:r>
            <a:r>
              <a:rPr lang="en-US" dirty="0" err="1"/>
              <a:t>ArrayList</a:t>
            </a:r>
            <a:r>
              <a:rPr lang="en-US" dirty="0"/>
              <a:t>&lt;Observer&gt;(); </a:t>
            </a:r>
          </a:p>
          <a:p>
            <a:r>
              <a:rPr lang="en-US" dirty="0"/>
              <a:t>	private </a:t>
            </a:r>
            <a:r>
              <a:rPr lang="en-US" dirty="0" err="1"/>
              <a:t>int</a:t>
            </a:r>
            <a:r>
              <a:rPr lang="en-US" dirty="0"/>
              <a:t> state; </a:t>
            </a:r>
          </a:p>
          <a:p>
            <a:endParaRPr lang="en-US" dirty="0"/>
          </a:p>
          <a:p>
            <a:r>
              <a:rPr lang="en-US" dirty="0"/>
              <a:t>	public </a:t>
            </a:r>
            <a:r>
              <a:rPr lang="en-US" dirty="0" err="1"/>
              <a:t>int</a:t>
            </a:r>
            <a:r>
              <a:rPr lang="en-US" dirty="0"/>
              <a:t> </a:t>
            </a:r>
            <a:r>
              <a:rPr lang="en-US" dirty="0" err="1"/>
              <a:t>getState</a:t>
            </a:r>
            <a:r>
              <a:rPr lang="en-US" dirty="0"/>
              <a:t>() { return state; } </a:t>
            </a:r>
          </a:p>
          <a:p>
            <a:endParaRPr lang="en-US" dirty="0"/>
          </a:p>
          <a:p>
            <a:r>
              <a:rPr lang="en-US" dirty="0"/>
              <a:t>	public void </a:t>
            </a:r>
            <a:r>
              <a:rPr lang="en-US" dirty="0" err="1"/>
              <a:t>setState</a:t>
            </a:r>
            <a:r>
              <a:rPr lang="en-US" dirty="0"/>
              <a:t>(</a:t>
            </a:r>
            <a:r>
              <a:rPr lang="en-US" dirty="0" err="1"/>
              <a:t>int</a:t>
            </a:r>
            <a:r>
              <a:rPr lang="en-US" dirty="0"/>
              <a:t> state) { </a:t>
            </a:r>
          </a:p>
          <a:p>
            <a:r>
              <a:rPr lang="en-US" dirty="0"/>
              <a:t>		</a:t>
            </a:r>
            <a:r>
              <a:rPr lang="en-US" dirty="0" err="1"/>
              <a:t>this.state</a:t>
            </a:r>
            <a:r>
              <a:rPr lang="en-US" dirty="0"/>
              <a:t> = state; </a:t>
            </a:r>
          </a:p>
          <a:p>
            <a:r>
              <a:rPr lang="en-US" dirty="0"/>
              <a:t>		</a:t>
            </a:r>
            <a:r>
              <a:rPr lang="en-US" dirty="0" err="1"/>
              <a:t>notifyAllObservers</a:t>
            </a:r>
            <a:r>
              <a:rPr lang="en-US" dirty="0"/>
              <a:t>(); } </a:t>
            </a:r>
          </a:p>
          <a:p>
            <a:endParaRPr lang="en-US" dirty="0"/>
          </a:p>
          <a:p>
            <a:r>
              <a:rPr lang="en-US" dirty="0"/>
              <a:t>	public void attach(Observer observer){ </a:t>
            </a:r>
          </a:p>
          <a:p>
            <a:r>
              <a:rPr lang="en-US" dirty="0"/>
              <a:t>		</a:t>
            </a:r>
            <a:r>
              <a:rPr lang="en-US" dirty="0" err="1"/>
              <a:t>observers.add</a:t>
            </a:r>
            <a:r>
              <a:rPr lang="en-US" dirty="0"/>
              <a:t>(observer); }</a:t>
            </a:r>
          </a:p>
          <a:p>
            <a:r>
              <a:rPr lang="en-US" dirty="0"/>
              <a:t>	 </a:t>
            </a:r>
          </a:p>
          <a:p>
            <a:r>
              <a:rPr lang="en-US" dirty="0"/>
              <a:t>	public void </a:t>
            </a:r>
            <a:r>
              <a:rPr lang="en-US" dirty="0" err="1"/>
              <a:t>notifyAllObservers</a:t>
            </a:r>
            <a:r>
              <a:rPr lang="en-US" dirty="0"/>
              <a:t>(){ </a:t>
            </a:r>
          </a:p>
          <a:p>
            <a:r>
              <a:rPr lang="en-US" dirty="0"/>
              <a:t>		for (Observer observer : observers) { </a:t>
            </a:r>
          </a:p>
          <a:p>
            <a:r>
              <a:rPr lang="en-US" dirty="0"/>
              <a:t>			</a:t>
            </a:r>
            <a:r>
              <a:rPr lang="en-US" dirty="0" err="1"/>
              <a:t>observer.update</a:t>
            </a:r>
            <a:r>
              <a:rPr lang="en-US" dirty="0"/>
              <a:t>(); } </a:t>
            </a:r>
          </a:p>
          <a:p>
            <a:r>
              <a:rPr lang="en-US" dirty="0"/>
              <a:t>          } </a:t>
            </a:r>
          </a:p>
          <a:p>
            <a:r>
              <a:rPr lang="en-US" dirty="0"/>
              <a:t>} </a:t>
            </a:r>
          </a:p>
        </p:txBody>
      </p:sp>
    </p:spTree>
    <p:extLst>
      <p:ext uri="{BB962C8B-B14F-4D97-AF65-F5344CB8AC3E}">
        <p14:creationId xmlns:p14="http://schemas.microsoft.com/office/powerpoint/2010/main" val="1875045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458200" cy="1200329"/>
          </a:xfrm>
          <a:prstGeom prst="rect">
            <a:avLst/>
          </a:prstGeom>
          <a:noFill/>
        </p:spPr>
        <p:txBody>
          <a:bodyPr wrap="square" rtlCol="0">
            <a:spAutoFit/>
          </a:bodyPr>
          <a:lstStyle/>
          <a:p>
            <a:r>
              <a:rPr lang="en-US" dirty="0"/>
              <a:t>public abstract class Observer { </a:t>
            </a:r>
          </a:p>
          <a:p>
            <a:r>
              <a:rPr lang="en-US" dirty="0"/>
              <a:t>	protected Subject subject; </a:t>
            </a:r>
          </a:p>
          <a:p>
            <a:r>
              <a:rPr lang="en-US" dirty="0"/>
              <a:t>	public abstract void update(); </a:t>
            </a:r>
          </a:p>
          <a:p>
            <a:r>
              <a:rPr lang="en-US" dirty="0"/>
              <a:t>} </a:t>
            </a:r>
          </a:p>
        </p:txBody>
      </p:sp>
      <p:sp>
        <p:nvSpPr>
          <p:cNvPr id="5" name="TextBox 4"/>
          <p:cNvSpPr txBox="1"/>
          <p:nvPr/>
        </p:nvSpPr>
        <p:spPr>
          <a:xfrm>
            <a:off x="457200" y="2743200"/>
            <a:ext cx="8458200" cy="3416320"/>
          </a:xfrm>
          <a:prstGeom prst="rect">
            <a:avLst/>
          </a:prstGeom>
          <a:noFill/>
        </p:spPr>
        <p:txBody>
          <a:bodyPr wrap="square" rtlCol="0">
            <a:spAutoFit/>
          </a:bodyPr>
          <a:lstStyle/>
          <a:p>
            <a:r>
              <a:rPr lang="en-US" dirty="0"/>
              <a:t>public class </a:t>
            </a:r>
            <a:r>
              <a:rPr lang="en-US" dirty="0" err="1"/>
              <a:t>BinaryObserver</a:t>
            </a:r>
            <a:r>
              <a:rPr lang="en-US" dirty="0"/>
              <a:t> extends Observer{ </a:t>
            </a:r>
          </a:p>
          <a:p>
            <a:r>
              <a:rPr lang="en-US" dirty="0"/>
              <a:t>	</a:t>
            </a:r>
          </a:p>
          <a:p>
            <a:r>
              <a:rPr lang="en-US" dirty="0"/>
              <a:t>	public </a:t>
            </a:r>
            <a:r>
              <a:rPr lang="en-US" dirty="0" err="1"/>
              <a:t>BinaryObserver</a:t>
            </a:r>
            <a:r>
              <a:rPr lang="en-US" dirty="0"/>
              <a:t>(Subject subject){ </a:t>
            </a:r>
          </a:p>
          <a:p>
            <a:r>
              <a:rPr lang="en-US" dirty="0"/>
              <a:t>		</a:t>
            </a:r>
            <a:r>
              <a:rPr lang="en-US" dirty="0" err="1"/>
              <a:t>this.subject</a:t>
            </a:r>
            <a:r>
              <a:rPr lang="en-US" dirty="0"/>
              <a:t> = subject; </a:t>
            </a:r>
          </a:p>
          <a:p>
            <a:r>
              <a:rPr lang="en-US" dirty="0"/>
              <a:t>		</a:t>
            </a:r>
            <a:r>
              <a:rPr lang="en-US" dirty="0" err="1"/>
              <a:t>this.subject.attach</a:t>
            </a:r>
            <a:r>
              <a:rPr lang="en-US" dirty="0"/>
              <a:t>(this); } </a:t>
            </a:r>
          </a:p>
          <a:p>
            <a:endParaRPr lang="en-US" dirty="0"/>
          </a:p>
          <a:p>
            <a:r>
              <a:rPr lang="en-US" dirty="0"/>
              <a:t>	@Override </a:t>
            </a:r>
          </a:p>
          <a:p>
            <a:r>
              <a:rPr lang="en-US" dirty="0"/>
              <a:t>	public void update() { </a:t>
            </a:r>
          </a:p>
          <a:p>
            <a:r>
              <a:rPr lang="en-US" dirty="0"/>
              <a:t>		</a:t>
            </a:r>
            <a:r>
              <a:rPr lang="en-US" dirty="0" err="1"/>
              <a:t>System.out.println</a:t>
            </a:r>
            <a:r>
              <a:rPr lang="en-US" dirty="0"/>
              <a:t>( "Binary String: ” + 			  		</a:t>
            </a:r>
            <a:r>
              <a:rPr lang="en-US" dirty="0" err="1"/>
              <a:t>Integer.toBinaryString</a:t>
            </a:r>
            <a:r>
              <a:rPr lang="en-US" dirty="0"/>
              <a:t>( </a:t>
            </a:r>
            <a:r>
              <a:rPr lang="en-US" dirty="0" err="1"/>
              <a:t>subject.getState</a:t>
            </a:r>
            <a:r>
              <a:rPr lang="en-US" dirty="0"/>
              <a:t>() ) ); </a:t>
            </a:r>
          </a:p>
          <a:p>
            <a:r>
              <a:rPr lang="en-US" dirty="0"/>
              <a:t>	} </a:t>
            </a:r>
          </a:p>
          <a:p>
            <a:r>
              <a:rPr lang="en-US" dirty="0"/>
              <a:t>} </a:t>
            </a:r>
          </a:p>
        </p:txBody>
      </p:sp>
    </p:spTree>
    <p:extLst>
      <p:ext uri="{BB962C8B-B14F-4D97-AF65-F5344CB8AC3E}">
        <p14:creationId xmlns:p14="http://schemas.microsoft.com/office/powerpoint/2010/main" val="325270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8382000" cy="3970318"/>
          </a:xfrm>
          <a:prstGeom prst="rect">
            <a:avLst/>
          </a:prstGeom>
          <a:noFill/>
        </p:spPr>
        <p:txBody>
          <a:bodyPr wrap="square" rtlCol="0">
            <a:spAutoFit/>
          </a:bodyPr>
          <a:lstStyle/>
          <a:p>
            <a:r>
              <a:rPr lang="en-US" dirty="0"/>
              <a:t>public class </a:t>
            </a:r>
            <a:r>
              <a:rPr lang="en-US" dirty="0" err="1"/>
              <a:t>OctalObserver</a:t>
            </a:r>
            <a:r>
              <a:rPr lang="en-US" dirty="0"/>
              <a:t> extends Observer{ </a:t>
            </a:r>
          </a:p>
          <a:p>
            <a:endParaRPr lang="en-US" dirty="0"/>
          </a:p>
          <a:p>
            <a:r>
              <a:rPr lang="en-US" dirty="0"/>
              <a:t>	public </a:t>
            </a:r>
            <a:r>
              <a:rPr lang="en-US" dirty="0" err="1"/>
              <a:t>OctalObserver</a:t>
            </a:r>
            <a:r>
              <a:rPr lang="en-US" dirty="0"/>
              <a:t>(Subject subject){ </a:t>
            </a:r>
          </a:p>
          <a:p>
            <a:r>
              <a:rPr lang="en-US" dirty="0"/>
              <a:t>		</a:t>
            </a:r>
            <a:r>
              <a:rPr lang="en-US" dirty="0" err="1"/>
              <a:t>this.subject</a:t>
            </a:r>
            <a:r>
              <a:rPr lang="en-US" dirty="0"/>
              <a:t> = subject; </a:t>
            </a:r>
          </a:p>
          <a:p>
            <a:r>
              <a:rPr lang="en-US" dirty="0"/>
              <a:t>		</a:t>
            </a:r>
            <a:r>
              <a:rPr lang="en-US" dirty="0" err="1"/>
              <a:t>this.subject.attach</a:t>
            </a:r>
            <a:r>
              <a:rPr lang="en-US" dirty="0"/>
              <a:t>(this); }</a:t>
            </a:r>
          </a:p>
          <a:p>
            <a:endParaRPr lang="en-US" dirty="0"/>
          </a:p>
          <a:p>
            <a:r>
              <a:rPr lang="en-US" dirty="0"/>
              <a:t>	@Override </a:t>
            </a:r>
          </a:p>
          <a:p>
            <a:r>
              <a:rPr lang="en-US" dirty="0"/>
              <a:t>	public void update() { </a:t>
            </a:r>
          </a:p>
          <a:p>
            <a:r>
              <a:rPr lang="en-US" dirty="0"/>
              <a:t>		</a:t>
            </a:r>
            <a:r>
              <a:rPr lang="en-US" dirty="0" err="1"/>
              <a:t>System.out.println</a:t>
            </a:r>
            <a:r>
              <a:rPr lang="en-US" dirty="0"/>
              <a:t>( "Octal String: ” + 			                 </a:t>
            </a:r>
            <a:r>
              <a:rPr lang="en-US" dirty="0" err="1"/>
              <a:t>Integer.toOctalString</a:t>
            </a:r>
            <a:r>
              <a:rPr lang="en-US" dirty="0"/>
              <a:t>( </a:t>
            </a:r>
            <a:r>
              <a:rPr lang="en-US" dirty="0" err="1"/>
              <a:t>subject.getState</a:t>
            </a:r>
            <a:r>
              <a:rPr lang="en-US" dirty="0"/>
              <a:t>() ) ); </a:t>
            </a:r>
          </a:p>
          <a:p>
            <a:r>
              <a:rPr lang="en-US" dirty="0"/>
              <a:t>	} </a:t>
            </a:r>
          </a:p>
          <a:p>
            <a:r>
              <a:rPr lang="en-US" dirty="0"/>
              <a:t>} </a:t>
            </a:r>
          </a:p>
          <a:p>
            <a:endParaRPr lang="en-US" dirty="0"/>
          </a:p>
          <a:p>
            <a:r>
              <a:rPr lang="en-US" dirty="0"/>
              <a:t> </a:t>
            </a:r>
          </a:p>
        </p:txBody>
      </p:sp>
    </p:spTree>
    <p:extLst>
      <p:ext uri="{BB962C8B-B14F-4D97-AF65-F5344CB8AC3E}">
        <p14:creationId xmlns:p14="http://schemas.microsoft.com/office/powerpoint/2010/main" val="422340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a:p>
            <a:endParaRPr lang="en-US" dirty="0"/>
          </a:p>
        </p:txBody>
      </p:sp>
      <p:sp>
        <p:nvSpPr>
          <p:cNvPr id="20" name="Title 1"/>
          <p:cNvSpPr>
            <a:spLocks noGrp="1"/>
          </p:cNvSpPr>
          <p:nvPr>
            <p:ph type="title"/>
          </p:nvPr>
        </p:nvSpPr>
        <p:spPr>
          <a:xfrm>
            <a:off x="457200" y="533400"/>
            <a:ext cx="8229600" cy="990600"/>
          </a:xfrm>
        </p:spPr>
        <p:txBody>
          <a:bodyPr>
            <a:normAutofit fontScale="90000"/>
          </a:bodyPr>
          <a:lstStyle/>
          <a:p>
            <a:r>
              <a:rPr lang="en-US" dirty="0"/>
              <a:t>Chain Of Responsibility Design Pattern</a:t>
            </a:r>
          </a:p>
        </p:txBody>
      </p:sp>
      <p:pic>
        <p:nvPicPr>
          <p:cNvPr id="17" name="Picture 16"/>
          <p:cNvPicPr>
            <a:picLocks noChangeAspect="1"/>
          </p:cNvPicPr>
          <p:nvPr/>
        </p:nvPicPr>
        <p:blipFill>
          <a:blip r:embed="rId2"/>
          <a:stretch>
            <a:fillRect/>
          </a:stretch>
        </p:blipFill>
        <p:spPr>
          <a:xfrm>
            <a:off x="1524000" y="2057400"/>
            <a:ext cx="7010400" cy="4102100"/>
          </a:xfrm>
          <a:prstGeom prst="rect">
            <a:avLst/>
          </a:prstGeom>
        </p:spPr>
      </p:pic>
      <p:sp>
        <p:nvSpPr>
          <p:cNvPr id="4" name="TextBox 3"/>
          <p:cNvSpPr txBox="1"/>
          <p:nvPr/>
        </p:nvSpPr>
        <p:spPr>
          <a:xfrm>
            <a:off x="381000" y="3429000"/>
            <a:ext cx="2800767" cy="738664"/>
          </a:xfrm>
          <a:prstGeom prst="rect">
            <a:avLst/>
          </a:prstGeom>
          <a:noFill/>
        </p:spPr>
        <p:txBody>
          <a:bodyPr wrap="none" rtlCol="0">
            <a:spAutoFit/>
          </a:bodyPr>
          <a:lstStyle/>
          <a:p>
            <a:r>
              <a:rPr lang="en-US" sz="1400" dirty="0">
                <a:solidFill>
                  <a:srgbClr val="3366FF"/>
                </a:solidFill>
              </a:rPr>
              <a:t>Info message -&gt; Console Logger</a:t>
            </a:r>
          </a:p>
          <a:p>
            <a:r>
              <a:rPr lang="en-US" sz="1400" dirty="0">
                <a:solidFill>
                  <a:srgbClr val="3366FF"/>
                </a:solidFill>
              </a:rPr>
              <a:t>Debug Message -&gt; File Logger</a:t>
            </a:r>
          </a:p>
          <a:p>
            <a:r>
              <a:rPr lang="en-US" sz="1400" dirty="0">
                <a:solidFill>
                  <a:srgbClr val="3366FF"/>
                </a:solidFill>
              </a:rPr>
              <a:t>Error Message -&gt; Error Logger</a:t>
            </a:r>
          </a:p>
        </p:txBody>
      </p:sp>
    </p:spTree>
    <p:extLst>
      <p:ext uri="{BB962C8B-B14F-4D97-AF65-F5344CB8AC3E}">
        <p14:creationId xmlns:p14="http://schemas.microsoft.com/office/powerpoint/2010/main" val="1521095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382000" cy="3416320"/>
          </a:xfrm>
          <a:prstGeom prst="rect">
            <a:avLst/>
          </a:prstGeom>
          <a:noFill/>
        </p:spPr>
        <p:txBody>
          <a:bodyPr wrap="square" rtlCol="0">
            <a:spAutoFit/>
          </a:bodyPr>
          <a:lstStyle/>
          <a:p>
            <a:r>
              <a:rPr lang="en-US" dirty="0"/>
              <a:t>public class </a:t>
            </a:r>
            <a:r>
              <a:rPr lang="en-US" dirty="0" err="1"/>
              <a:t>HexaObserver</a:t>
            </a:r>
            <a:r>
              <a:rPr lang="en-US" dirty="0"/>
              <a:t> extends Observer{ </a:t>
            </a:r>
          </a:p>
          <a:p>
            <a:endParaRPr lang="en-US" dirty="0"/>
          </a:p>
          <a:p>
            <a:r>
              <a:rPr lang="en-US" dirty="0"/>
              <a:t>	public </a:t>
            </a:r>
            <a:r>
              <a:rPr lang="en-US" dirty="0" err="1"/>
              <a:t>HexaObserver</a:t>
            </a:r>
            <a:r>
              <a:rPr lang="en-US" dirty="0"/>
              <a:t>(Subject subject){ </a:t>
            </a:r>
          </a:p>
          <a:p>
            <a:r>
              <a:rPr lang="en-US" dirty="0"/>
              <a:t>		</a:t>
            </a:r>
            <a:r>
              <a:rPr lang="en-US" dirty="0" err="1"/>
              <a:t>this.subject</a:t>
            </a:r>
            <a:r>
              <a:rPr lang="en-US" dirty="0"/>
              <a:t> = subject; </a:t>
            </a:r>
          </a:p>
          <a:p>
            <a:r>
              <a:rPr lang="en-US" dirty="0"/>
              <a:t>		</a:t>
            </a:r>
            <a:r>
              <a:rPr lang="en-US" dirty="0" err="1"/>
              <a:t>this.subject.attach</a:t>
            </a:r>
            <a:r>
              <a:rPr lang="en-US" dirty="0"/>
              <a:t>(this); } </a:t>
            </a:r>
          </a:p>
          <a:p>
            <a:endParaRPr lang="en-US" dirty="0"/>
          </a:p>
          <a:p>
            <a:r>
              <a:rPr lang="en-US" dirty="0"/>
              <a:t>	@Override </a:t>
            </a:r>
          </a:p>
          <a:p>
            <a:r>
              <a:rPr lang="en-US" dirty="0"/>
              <a:t>	public void update() { </a:t>
            </a:r>
          </a:p>
          <a:p>
            <a:r>
              <a:rPr lang="en-US" dirty="0"/>
              <a:t>		</a:t>
            </a:r>
            <a:r>
              <a:rPr lang="en-US" dirty="0" err="1"/>
              <a:t>System.out.println</a:t>
            </a:r>
            <a:r>
              <a:rPr lang="en-US" dirty="0"/>
              <a:t>( "Hex String: ” + 					</a:t>
            </a:r>
            <a:r>
              <a:rPr lang="en-US" dirty="0" err="1"/>
              <a:t>Integer.toHexString</a:t>
            </a:r>
            <a:r>
              <a:rPr lang="en-US" dirty="0"/>
              <a:t>( </a:t>
            </a:r>
            <a:r>
              <a:rPr lang="en-US" dirty="0" err="1"/>
              <a:t>subject.getState</a:t>
            </a:r>
            <a:r>
              <a:rPr lang="en-US" dirty="0"/>
              <a:t>() ).</a:t>
            </a:r>
            <a:r>
              <a:rPr lang="en-US" dirty="0" err="1"/>
              <a:t>toUpperCase</a:t>
            </a:r>
            <a:r>
              <a:rPr lang="en-US" dirty="0"/>
              <a:t>() ); </a:t>
            </a:r>
          </a:p>
          <a:p>
            <a:r>
              <a:rPr lang="en-US" dirty="0"/>
              <a:t>	} </a:t>
            </a:r>
          </a:p>
          <a:p>
            <a:r>
              <a:rPr lang="en-US" dirty="0"/>
              <a:t>} </a:t>
            </a:r>
          </a:p>
        </p:txBody>
      </p:sp>
    </p:spTree>
    <p:extLst>
      <p:ext uri="{BB962C8B-B14F-4D97-AF65-F5344CB8AC3E}">
        <p14:creationId xmlns:p14="http://schemas.microsoft.com/office/powerpoint/2010/main" val="1197176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153400" cy="4801315"/>
          </a:xfrm>
          <a:prstGeom prst="rect">
            <a:avLst/>
          </a:prstGeom>
          <a:noFill/>
        </p:spPr>
        <p:txBody>
          <a:bodyPr wrap="square" rtlCol="0">
            <a:spAutoFit/>
          </a:bodyPr>
          <a:lstStyle/>
          <a:p>
            <a:r>
              <a:rPr lang="en-US" dirty="0"/>
              <a:t>public class </a:t>
            </a:r>
            <a:r>
              <a:rPr lang="en-US" dirty="0" err="1"/>
              <a:t>ObserverPatternDemo</a:t>
            </a:r>
            <a:r>
              <a:rPr lang="en-US" dirty="0"/>
              <a:t> { </a:t>
            </a:r>
          </a:p>
          <a:p>
            <a:endParaRPr lang="en-US" dirty="0"/>
          </a:p>
          <a:p>
            <a:r>
              <a:rPr lang="en-US" dirty="0"/>
              <a:t>	public static void main(String[] </a:t>
            </a:r>
            <a:r>
              <a:rPr lang="en-US" dirty="0" err="1"/>
              <a:t>args</a:t>
            </a:r>
            <a:r>
              <a:rPr lang="en-US" dirty="0"/>
              <a:t>) { </a:t>
            </a:r>
          </a:p>
          <a:p>
            <a:endParaRPr lang="en-US" dirty="0"/>
          </a:p>
          <a:p>
            <a:r>
              <a:rPr lang="en-US" dirty="0"/>
              <a:t>		Subject subject = new Subject(); </a:t>
            </a:r>
          </a:p>
          <a:p>
            <a:r>
              <a:rPr lang="en-US" dirty="0"/>
              <a:t>		</a:t>
            </a:r>
          </a:p>
          <a:p>
            <a:r>
              <a:rPr lang="en-US" dirty="0"/>
              <a:t>		new </a:t>
            </a:r>
            <a:r>
              <a:rPr lang="en-US" dirty="0" err="1"/>
              <a:t>HexaObserver</a:t>
            </a:r>
            <a:r>
              <a:rPr lang="en-US" dirty="0"/>
              <a:t>(subject); </a:t>
            </a:r>
          </a:p>
          <a:p>
            <a:r>
              <a:rPr lang="en-US" dirty="0"/>
              <a:t>		new </a:t>
            </a:r>
            <a:r>
              <a:rPr lang="en-US" dirty="0" err="1"/>
              <a:t>OctalObserver</a:t>
            </a:r>
            <a:r>
              <a:rPr lang="en-US" dirty="0"/>
              <a:t>(subject); </a:t>
            </a:r>
          </a:p>
          <a:p>
            <a:r>
              <a:rPr lang="en-US" dirty="0"/>
              <a:t>		new </a:t>
            </a:r>
            <a:r>
              <a:rPr lang="en-US" dirty="0" err="1"/>
              <a:t>BinaryObserver</a:t>
            </a:r>
            <a:r>
              <a:rPr lang="en-US" dirty="0"/>
              <a:t>(subject); </a:t>
            </a:r>
          </a:p>
          <a:p>
            <a:endParaRPr lang="en-US" dirty="0"/>
          </a:p>
          <a:p>
            <a:r>
              <a:rPr lang="en-US" dirty="0"/>
              <a:t>		</a:t>
            </a:r>
            <a:r>
              <a:rPr lang="en-US" dirty="0" err="1"/>
              <a:t>System.out.println</a:t>
            </a:r>
            <a:r>
              <a:rPr lang="en-US" dirty="0"/>
              <a:t>("First state change: 15"); </a:t>
            </a:r>
          </a:p>
          <a:p>
            <a:r>
              <a:rPr lang="en-US" dirty="0"/>
              <a:t>		</a:t>
            </a:r>
            <a:r>
              <a:rPr lang="en-US" dirty="0" err="1"/>
              <a:t>subject.setState</a:t>
            </a:r>
            <a:r>
              <a:rPr lang="en-US" dirty="0"/>
              <a:t>(15); </a:t>
            </a:r>
          </a:p>
          <a:p>
            <a:endParaRPr lang="en-US" dirty="0"/>
          </a:p>
          <a:p>
            <a:r>
              <a:rPr lang="en-US" dirty="0"/>
              <a:t>		</a:t>
            </a:r>
            <a:r>
              <a:rPr lang="en-US" dirty="0" err="1"/>
              <a:t>System.out.println</a:t>
            </a:r>
            <a:r>
              <a:rPr lang="en-US" dirty="0"/>
              <a:t>("Second state change: 10"); </a:t>
            </a:r>
          </a:p>
          <a:p>
            <a:r>
              <a:rPr lang="en-US" dirty="0"/>
              <a:t>		</a:t>
            </a:r>
            <a:r>
              <a:rPr lang="en-US" dirty="0" err="1"/>
              <a:t>subject.setState</a:t>
            </a:r>
            <a:r>
              <a:rPr lang="en-US" dirty="0"/>
              <a:t>(10); </a:t>
            </a:r>
          </a:p>
          <a:p>
            <a:r>
              <a:rPr lang="en-US" dirty="0"/>
              <a:t>	} </a:t>
            </a:r>
          </a:p>
          <a:p>
            <a:r>
              <a:rPr lang="en-US" dirty="0"/>
              <a:t>} </a:t>
            </a:r>
          </a:p>
        </p:txBody>
      </p:sp>
    </p:spTree>
    <p:extLst>
      <p:ext uri="{BB962C8B-B14F-4D97-AF65-F5344CB8AC3E}">
        <p14:creationId xmlns:p14="http://schemas.microsoft.com/office/powerpoint/2010/main" val="3881872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8305800" cy="3139321"/>
          </a:xfrm>
          <a:prstGeom prst="rect">
            <a:avLst/>
          </a:prstGeom>
          <a:noFill/>
        </p:spPr>
        <p:txBody>
          <a:bodyPr wrap="square" rtlCol="0">
            <a:spAutoFit/>
          </a:bodyPr>
          <a:lstStyle/>
          <a:p>
            <a:r>
              <a:rPr lang="en-US" dirty="0"/>
              <a:t>Output:</a:t>
            </a:r>
          </a:p>
          <a:p>
            <a:endParaRPr lang="en-US" dirty="0"/>
          </a:p>
          <a:p>
            <a:r>
              <a:rPr lang="en-US" dirty="0"/>
              <a:t>First state change: 15 </a:t>
            </a:r>
          </a:p>
          <a:p>
            <a:r>
              <a:rPr lang="en-US" dirty="0"/>
              <a:t>Hex String: F </a:t>
            </a:r>
          </a:p>
          <a:p>
            <a:r>
              <a:rPr lang="en-US" dirty="0"/>
              <a:t>Octal String: 17 </a:t>
            </a:r>
          </a:p>
          <a:p>
            <a:r>
              <a:rPr lang="en-US" dirty="0"/>
              <a:t>Binary String: 1111 </a:t>
            </a:r>
          </a:p>
          <a:p>
            <a:endParaRPr lang="en-US" dirty="0"/>
          </a:p>
          <a:p>
            <a:r>
              <a:rPr lang="en-US" dirty="0"/>
              <a:t>Second state change: 10 </a:t>
            </a:r>
          </a:p>
          <a:p>
            <a:r>
              <a:rPr lang="en-US" dirty="0"/>
              <a:t>Hex String: A </a:t>
            </a:r>
          </a:p>
          <a:p>
            <a:r>
              <a:rPr lang="en-US" dirty="0"/>
              <a:t>Octal String: 12 </a:t>
            </a:r>
          </a:p>
          <a:p>
            <a:r>
              <a:rPr lang="en-US" dirty="0"/>
              <a:t>Binary String: 1010 </a:t>
            </a:r>
          </a:p>
        </p:txBody>
      </p:sp>
    </p:spTree>
    <p:extLst>
      <p:ext uri="{BB962C8B-B14F-4D97-AF65-F5344CB8AC3E}">
        <p14:creationId xmlns:p14="http://schemas.microsoft.com/office/powerpoint/2010/main" val="706515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Applicability</a:t>
            </a:r>
          </a:p>
          <a:p>
            <a:pPr marL="0" indent="0">
              <a:buNone/>
            </a:pPr>
            <a:endParaRPr lang="en-US" dirty="0"/>
          </a:p>
          <a:p>
            <a:pPr lvl="1"/>
            <a:r>
              <a:rPr lang="en-US" dirty="0"/>
              <a:t>When a change to one object requires changing others, and you don't know how many objects need to be changed</a:t>
            </a:r>
          </a:p>
          <a:p>
            <a:endParaRPr lang="en-US" dirty="0"/>
          </a:p>
          <a:p>
            <a:pPr lvl="1"/>
            <a:r>
              <a:rPr lang="en-US" dirty="0"/>
              <a:t>When an object should be able to notify other objects without making assumptions about who these objects are. In other words, you don't want these objects tightly coupled.</a:t>
            </a:r>
          </a:p>
          <a:p>
            <a:endParaRPr lang="en-US" dirty="0"/>
          </a:p>
          <a:p>
            <a:endParaRPr lang="en-US" dirty="0"/>
          </a:p>
        </p:txBody>
      </p:sp>
      <p:sp>
        <p:nvSpPr>
          <p:cNvPr id="5" name="Title 1"/>
          <p:cNvSpPr>
            <a:spLocks noGrp="1"/>
          </p:cNvSpPr>
          <p:nvPr>
            <p:ph type="title"/>
          </p:nvPr>
        </p:nvSpPr>
        <p:spPr/>
        <p:txBody>
          <a:bodyPr/>
          <a:lstStyle/>
          <a:p>
            <a:r>
              <a:rPr lang="en-US" dirty="0"/>
              <a:t>Observer Design Pattern</a:t>
            </a:r>
          </a:p>
        </p:txBody>
      </p:sp>
    </p:spTree>
    <p:extLst>
      <p:ext uri="{BB962C8B-B14F-4D97-AF65-F5344CB8AC3E}">
        <p14:creationId xmlns:p14="http://schemas.microsoft.com/office/powerpoint/2010/main" val="1596995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Consequences</a:t>
            </a:r>
          </a:p>
          <a:p>
            <a:pPr marL="0" indent="0">
              <a:buNone/>
            </a:pPr>
            <a:endParaRPr lang="en-US" dirty="0"/>
          </a:p>
          <a:p>
            <a:pPr lvl="1"/>
            <a:r>
              <a:rPr lang="en-US" dirty="0"/>
              <a:t>Abstract coupling between Subject and Observer. All a subject knows is that it has a list of observers. The subject doesn't know the concrete class of any observer. Thus the coupling between subjects and observers is abstract and minimal</a:t>
            </a:r>
          </a:p>
          <a:p>
            <a:pPr lvl="1"/>
            <a:endParaRPr lang="en-US" dirty="0"/>
          </a:p>
          <a:p>
            <a:pPr lvl="1"/>
            <a:r>
              <a:rPr lang="en-US" dirty="0"/>
              <a:t>Support for broadcast communication. The notification is broadcast automatically to all interested objects that subscribed to it</a:t>
            </a:r>
          </a:p>
          <a:p>
            <a:endParaRPr lang="en-US" dirty="0"/>
          </a:p>
          <a:p>
            <a:pPr lvl="1"/>
            <a:r>
              <a:rPr lang="en-US" dirty="0"/>
              <a:t>Unexpected updates. Because observers have no knowledge of each other's presence. Operation on the subject may cause a cascade of updates to observers and their dependent objects , which can be hard to track down</a:t>
            </a:r>
          </a:p>
        </p:txBody>
      </p:sp>
      <p:sp>
        <p:nvSpPr>
          <p:cNvPr id="5" name="Title 1"/>
          <p:cNvSpPr>
            <a:spLocks noGrp="1"/>
          </p:cNvSpPr>
          <p:nvPr>
            <p:ph type="title"/>
          </p:nvPr>
        </p:nvSpPr>
        <p:spPr/>
        <p:txBody>
          <a:bodyPr/>
          <a:lstStyle/>
          <a:p>
            <a:r>
              <a:rPr lang="en-US" dirty="0"/>
              <a:t>Observer Design Pattern</a:t>
            </a:r>
          </a:p>
        </p:txBody>
      </p:sp>
    </p:spTree>
    <p:extLst>
      <p:ext uri="{BB962C8B-B14F-4D97-AF65-F5344CB8AC3E}">
        <p14:creationId xmlns:p14="http://schemas.microsoft.com/office/powerpoint/2010/main" val="42277734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Allow an object to change its state based on its internal state </a:t>
            </a:r>
          </a:p>
        </p:txBody>
      </p:sp>
    </p:spTree>
    <p:extLst>
      <p:ext uri="{BB962C8B-B14F-4D97-AF65-F5344CB8AC3E}">
        <p14:creationId xmlns:p14="http://schemas.microsoft.com/office/powerpoint/2010/main" val="2943532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sp>
        <p:nvSpPr>
          <p:cNvPr id="4" name="Title 1"/>
          <p:cNvSpPr>
            <a:spLocks noGrp="1"/>
          </p:cNvSpPr>
          <p:nvPr>
            <p:ph type="title"/>
          </p:nvPr>
        </p:nvSpPr>
        <p:spPr/>
        <p:txBody>
          <a:bodyPr/>
          <a:lstStyle/>
          <a:p>
            <a:r>
              <a:rPr lang="en-US" dirty="0"/>
              <a:t>State Design Pattern</a:t>
            </a:r>
          </a:p>
        </p:txBody>
      </p:sp>
      <p:pic>
        <p:nvPicPr>
          <p:cNvPr id="5" name="Picture 4"/>
          <p:cNvPicPr>
            <a:picLocks noChangeAspect="1"/>
          </p:cNvPicPr>
          <p:nvPr/>
        </p:nvPicPr>
        <p:blipFill>
          <a:blip r:embed="rId2"/>
          <a:stretch>
            <a:fillRect/>
          </a:stretch>
        </p:blipFill>
        <p:spPr>
          <a:xfrm>
            <a:off x="609600" y="2362200"/>
            <a:ext cx="8077200" cy="3644900"/>
          </a:xfrm>
          <a:prstGeom prst="rect">
            <a:avLst/>
          </a:prstGeom>
        </p:spPr>
      </p:pic>
    </p:spTree>
    <p:extLst>
      <p:ext uri="{BB962C8B-B14F-4D97-AF65-F5344CB8AC3E}">
        <p14:creationId xmlns:p14="http://schemas.microsoft.com/office/powerpoint/2010/main" val="2295361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a:p>
            <a:endParaRPr lang="en-US" dirty="0"/>
          </a:p>
        </p:txBody>
      </p:sp>
      <p:pic>
        <p:nvPicPr>
          <p:cNvPr id="4" name="Picture 3"/>
          <p:cNvPicPr>
            <a:picLocks noChangeAspect="1"/>
          </p:cNvPicPr>
          <p:nvPr/>
        </p:nvPicPr>
        <p:blipFill>
          <a:blip r:embed="rId2"/>
          <a:stretch>
            <a:fillRect/>
          </a:stretch>
        </p:blipFill>
        <p:spPr>
          <a:xfrm>
            <a:off x="381000" y="1981200"/>
            <a:ext cx="8229600" cy="4584700"/>
          </a:xfrm>
          <a:prstGeom prst="rect">
            <a:avLst/>
          </a:prstGeom>
        </p:spPr>
      </p:pic>
      <p:sp>
        <p:nvSpPr>
          <p:cNvPr id="5" name="Title 1"/>
          <p:cNvSpPr>
            <a:spLocks noGrp="1"/>
          </p:cNvSpPr>
          <p:nvPr>
            <p:ph type="title"/>
          </p:nvPr>
        </p:nvSpPr>
        <p:spPr>
          <a:xfrm>
            <a:off x="457200" y="533400"/>
            <a:ext cx="8229600" cy="990600"/>
          </a:xfrm>
        </p:spPr>
        <p:txBody>
          <a:bodyPr/>
          <a:lstStyle/>
          <a:p>
            <a:r>
              <a:rPr lang="en-US" dirty="0"/>
              <a:t>State Design Pattern</a:t>
            </a:r>
          </a:p>
        </p:txBody>
      </p:sp>
    </p:spTree>
    <p:extLst>
      <p:ext uri="{BB962C8B-B14F-4D97-AF65-F5344CB8AC3E}">
        <p14:creationId xmlns:p14="http://schemas.microsoft.com/office/powerpoint/2010/main" val="3249377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95400"/>
            <a:ext cx="8610600" cy="3693319"/>
          </a:xfrm>
          <a:prstGeom prst="rect">
            <a:avLst/>
          </a:prstGeom>
          <a:noFill/>
        </p:spPr>
        <p:txBody>
          <a:bodyPr wrap="square" rtlCol="0">
            <a:spAutoFit/>
          </a:bodyPr>
          <a:lstStyle/>
          <a:p>
            <a:r>
              <a:rPr lang="en-US" b="1" dirty="0"/>
              <a:t>public class Context {</a:t>
            </a:r>
          </a:p>
          <a:p>
            <a:r>
              <a:rPr lang="en-US" dirty="0"/>
              <a:t>	</a:t>
            </a:r>
          </a:p>
          <a:p>
            <a:r>
              <a:rPr lang="en-US" dirty="0"/>
              <a:t>	</a:t>
            </a:r>
            <a:r>
              <a:rPr lang="en-US" b="1" dirty="0"/>
              <a:t>private State state;</a:t>
            </a:r>
          </a:p>
          <a:p>
            <a:r>
              <a:rPr lang="en-US" dirty="0"/>
              <a:t>	</a:t>
            </a:r>
          </a:p>
          <a:p>
            <a:r>
              <a:rPr lang="en-US" dirty="0"/>
              <a:t>	</a:t>
            </a:r>
            <a:r>
              <a:rPr lang="en-US" b="1" dirty="0"/>
              <a:t>public Context(){</a:t>
            </a:r>
          </a:p>
          <a:p>
            <a:r>
              <a:rPr lang="en-US" dirty="0"/>
              <a:t>		state = </a:t>
            </a:r>
            <a:r>
              <a:rPr lang="en-US" b="1" dirty="0"/>
              <a:t>null;</a:t>
            </a:r>
            <a:r>
              <a:rPr lang="en-US" dirty="0"/>
              <a:t>}</a:t>
            </a:r>
          </a:p>
          <a:p>
            <a:r>
              <a:rPr lang="en-US" dirty="0"/>
              <a:t>	</a:t>
            </a:r>
          </a:p>
          <a:p>
            <a:r>
              <a:rPr lang="en-US" dirty="0"/>
              <a:t>	</a:t>
            </a:r>
            <a:r>
              <a:rPr lang="en-US" b="1" dirty="0"/>
              <a:t>public void </a:t>
            </a:r>
            <a:r>
              <a:rPr lang="en-US" b="1" dirty="0" err="1"/>
              <a:t>setState</a:t>
            </a:r>
            <a:r>
              <a:rPr lang="en-US" b="1" dirty="0"/>
              <a:t>(State state){</a:t>
            </a:r>
          </a:p>
          <a:p>
            <a:r>
              <a:rPr lang="en-US" dirty="0"/>
              <a:t>		</a:t>
            </a:r>
            <a:r>
              <a:rPr lang="en-US" b="1" dirty="0" err="1"/>
              <a:t>this.state</a:t>
            </a:r>
            <a:r>
              <a:rPr lang="en-US" b="1" dirty="0"/>
              <a:t> = state;</a:t>
            </a:r>
            <a:r>
              <a:rPr lang="en-US" dirty="0"/>
              <a:t>}</a:t>
            </a:r>
          </a:p>
          <a:p>
            <a:r>
              <a:rPr lang="en-US" dirty="0"/>
              <a:t>	</a:t>
            </a:r>
          </a:p>
          <a:p>
            <a:r>
              <a:rPr lang="en-US" dirty="0"/>
              <a:t>	</a:t>
            </a:r>
            <a:r>
              <a:rPr lang="en-US" b="1" dirty="0"/>
              <a:t>public State </a:t>
            </a:r>
            <a:r>
              <a:rPr lang="en-US" b="1" dirty="0" err="1"/>
              <a:t>getState</a:t>
            </a:r>
            <a:r>
              <a:rPr lang="en-US" b="1" dirty="0"/>
              <a:t>(){</a:t>
            </a:r>
          </a:p>
          <a:p>
            <a:r>
              <a:rPr lang="en-US" dirty="0"/>
              <a:t>		</a:t>
            </a:r>
            <a:r>
              <a:rPr lang="en-US" b="1" dirty="0"/>
              <a:t>return state;</a:t>
            </a:r>
            <a:r>
              <a:rPr lang="en-US" dirty="0"/>
              <a:t>}</a:t>
            </a:r>
          </a:p>
          <a:p>
            <a:r>
              <a:rPr lang="en-US" dirty="0"/>
              <a:t>}</a:t>
            </a:r>
          </a:p>
        </p:txBody>
      </p:sp>
    </p:spTree>
    <p:extLst>
      <p:ext uri="{BB962C8B-B14F-4D97-AF65-F5344CB8AC3E}">
        <p14:creationId xmlns:p14="http://schemas.microsoft.com/office/powerpoint/2010/main" val="15490488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382000" cy="1200329"/>
          </a:xfrm>
          <a:prstGeom prst="rect">
            <a:avLst/>
          </a:prstGeom>
          <a:noFill/>
        </p:spPr>
        <p:txBody>
          <a:bodyPr wrap="square" rtlCol="0">
            <a:spAutoFit/>
          </a:bodyPr>
          <a:lstStyle/>
          <a:p>
            <a:r>
              <a:rPr lang="en-US" b="1" dirty="0"/>
              <a:t>public interface State {</a:t>
            </a:r>
          </a:p>
          <a:p>
            <a:r>
              <a:rPr lang="en-US" dirty="0"/>
              <a:t>	</a:t>
            </a:r>
            <a:r>
              <a:rPr lang="en-US" b="1" dirty="0"/>
              <a:t>public void </a:t>
            </a:r>
            <a:r>
              <a:rPr lang="en-US" b="1" dirty="0" err="1"/>
              <a:t>doAction</a:t>
            </a:r>
            <a:r>
              <a:rPr lang="en-US" b="1" dirty="0"/>
              <a:t>(Context context);</a:t>
            </a:r>
          </a:p>
          <a:p>
            <a:r>
              <a:rPr lang="en-US" dirty="0"/>
              <a:t>}</a:t>
            </a:r>
          </a:p>
          <a:p>
            <a:endParaRPr lang="en-US" dirty="0"/>
          </a:p>
        </p:txBody>
      </p:sp>
      <p:sp>
        <p:nvSpPr>
          <p:cNvPr id="5" name="TextBox 4"/>
          <p:cNvSpPr txBox="1"/>
          <p:nvPr/>
        </p:nvSpPr>
        <p:spPr>
          <a:xfrm>
            <a:off x="457200" y="2895600"/>
            <a:ext cx="8229600" cy="3139321"/>
          </a:xfrm>
          <a:prstGeom prst="rect">
            <a:avLst/>
          </a:prstGeom>
          <a:noFill/>
        </p:spPr>
        <p:txBody>
          <a:bodyPr wrap="square" rtlCol="0">
            <a:spAutoFit/>
          </a:bodyPr>
          <a:lstStyle/>
          <a:p>
            <a:r>
              <a:rPr lang="en-US" b="1" dirty="0"/>
              <a:t>public class </a:t>
            </a:r>
            <a:r>
              <a:rPr lang="en-US" b="1" dirty="0" err="1"/>
              <a:t>StopState</a:t>
            </a:r>
            <a:r>
              <a:rPr lang="en-US" b="1" dirty="0"/>
              <a:t> implements State {</a:t>
            </a:r>
          </a:p>
          <a:p>
            <a:endParaRPr lang="en-US" dirty="0"/>
          </a:p>
          <a:p>
            <a:r>
              <a:rPr lang="en-US" dirty="0"/>
              <a:t>	</a:t>
            </a:r>
            <a:r>
              <a:rPr lang="en-US" b="1" dirty="0"/>
              <a:t>public void </a:t>
            </a:r>
            <a:r>
              <a:rPr lang="en-US" b="1" dirty="0" err="1"/>
              <a:t>doAction</a:t>
            </a:r>
            <a:r>
              <a:rPr lang="en-US" b="1" dirty="0"/>
              <a:t>(Context context) {</a:t>
            </a:r>
          </a:p>
          <a:p>
            <a:r>
              <a:rPr lang="en-US" dirty="0"/>
              <a:t>		</a:t>
            </a:r>
            <a:r>
              <a:rPr lang="en-US" dirty="0" err="1"/>
              <a:t>System.</a:t>
            </a:r>
            <a:r>
              <a:rPr lang="en-US" i="1" dirty="0" err="1"/>
              <a:t>out.println</a:t>
            </a:r>
            <a:r>
              <a:rPr lang="en-US" i="1" dirty="0"/>
              <a:t>("Player is in stop state");</a:t>
            </a:r>
          </a:p>
          <a:p>
            <a:r>
              <a:rPr lang="en-US" dirty="0"/>
              <a:t>		</a:t>
            </a:r>
            <a:r>
              <a:rPr lang="en-US" dirty="0" err="1"/>
              <a:t>context.setState</a:t>
            </a:r>
            <a:r>
              <a:rPr lang="en-US" dirty="0"/>
              <a:t>(</a:t>
            </a:r>
            <a:r>
              <a:rPr lang="en-US" b="1" dirty="0"/>
              <a:t>this);</a:t>
            </a:r>
          </a:p>
          <a:p>
            <a:r>
              <a:rPr lang="en-US" b="1" dirty="0"/>
              <a:t>	</a:t>
            </a:r>
            <a:r>
              <a:rPr lang="en-US" dirty="0"/>
              <a:t>}</a:t>
            </a:r>
          </a:p>
          <a:p>
            <a:endParaRPr lang="en-US" dirty="0"/>
          </a:p>
          <a:p>
            <a:r>
              <a:rPr lang="en-US" dirty="0"/>
              <a:t>	</a:t>
            </a:r>
            <a:r>
              <a:rPr lang="en-US" b="1" dirty="0"/>
              <a:t>public String </a:t>
            </a:r>
            <a:r>
              <a:rPr lang="en-US" b="1" dirty="0" err="1"/>
              <a:t>toString</a:t>
            </a:r>
            <a:r>
              <a:rPr lang="en-US" b="1" dirty="0"/>
              <a:t>(){</a:t>
            </a:r>
          </a:p>
          <a:p>
            <a:r>
              <a:rPr lang="en-US" dirty="0"/>
              <a:t>		</a:t>
            </a:r>
            <a:r>
              <a:rPr lang="en-US" b="1" dirty="0"/>
              <a:t>return "Stop State”;</a:t>
            </a:r>
          </a:p>
          <a:p>
            <a:r>
              <a:rPr lang="en-US" b="1" dirty="0"/>
              <a:t>	</a:t>
            </a:r>
            <a:r>
              <a:rPr lang="en-US" dirty="0"/>
              <a:t>}</a:t>
            </a:r>
          </a:p>
          <a:p>
            <a:r>
              <a:rPr lang="en-US" dirty="0"/>
              <a:t>}</a:t>
            </a:r>
          </a:p>
        </p:txBody>
      </p:sp>
    </p:spTree>
    <p:extLst>
      <p:ext uri="{BB962C8B-B14F-4D97-AF65-F5344CB8AC3E}">
        <p14:creationId xmlns:p14="http://schemas.microsoft.com/office/powerpoint/2010/main" val="53724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153400" cy="5909311"/>
          </a:xfrm>
          <a:prstGeom prst="rect">
            <a:avLst/>
          </a:prstGeom>
          <a:noFill/>
        </p:spPr>
        <p:txBody>
          <a:bodyPr wrap="square" rtlCol="0">
            <a:spAutoFit/>
          </a:bodyPr>
          <a:lstStyle/>
          <a:p>
            <a:r>
              <a:rPr lang="en-US" dirty="0"/>
              <a:t>public abstract class </a:t>
            </a:r>
            <a:r>
              <a:rPr lang="en-US" dirty="0" err="1"/>
              <a:t>AbstractLogger</a:t>
            </a:r>
            <a:r>
              <a:rPr lang="en-US" dirty="0"/>
              <a:t> { </a:t>
            </a:r>
          </a:p>
          <a:p>
            <a:endParaRPr lang="ar-sa" dirty="0"/>
          </a:p>
          <a:p>
            <a:r>
              <a:rPr lang="ar-sa" dirty="0"/>
              <a:t>	</a:t>
            </a:r>
            <a:r>
              <a:rPr lang="en-US" dirty="0"/>
              <a:t>public static </a:t>
            </a:r>
            <a:r>
              <a:rPr lang="en-US" dirty="0" err="1"/>
              <a:t>int</a:t>
            </a:r>
            <a:r>
              <a:rPr lang="en-US" dirty="0"/>
              <a:t> INFO = 1; </a:t>
            </a:r>
          </a:p>
          <a:p>
            <a:r>
              <a:rPr lang="ar-sa" dirty="0"/>
              <a:t>	</a:t>
            </a:r>
            <a:r>
              <a:rPr lang="en-US" dirty="0"/>
              <a:t>public static </a:t>
            </a:r>
            <a:r>
              <a:rPr lang="en-US" dirty="0" err="1"/>
              <a:t>int</a:t>
            </a:r>
            <a:r>
              <a:rPr lang="en-US" dirty="0"/>
              <a:t> DEBUG = 2; </a:t>
            </a:r>
          </a:p>
          <a:p>
            <a:r>
              <a:rPr lang="ar-sa" dirty="0"/>
              <a:t>	</a:t>
            </a:r>
            <a:r>
              <a:rPr lang="en-US" dirty="0"/>
              <a:t>public static </a:t>
            </a:r>
            <a:r>
              <a:rPr lang="en-US" dirty="0" err="1"/>
              <a:t>int</a:t>
            </a:r>
            <a:r>
              <a:rPr lang="en-US" dirty="0"/>
              <a:t> ERROR = 3; </a:t>
            </a:r>
          </a:p>
          <a:p>
            <a:r>
              <a:rPr lang="ar-sa" dirty="0"/>
              <a:t>	</a:t>
            </a:r>
            <a:r>
              <a:rPr lang="en-US" dirty="0"/>
              <a:t>protected </a:t>
            </a:r>
            <a:r>
              <a:rPr lang="en-US" dirty="0" err="1"/>
              <a:t>int</a:t>
            </a:r>
            <a:r>
              <a:rPr lang="en-US" dirty="0"/>
              <a:t> level; </a:t>
            </a:r>
            <a:endParaRPr lang="ar-sa" dirty="0"/>
          </a:p>
          <a:p>
            <a:endParaRPr lang="en-US" dirty="0"/>
          </a:p>
          <a:p>
            <a:r>
              <a:rPr lang="en-US" dirty="0"/>
              <a:t>	protected </a:t>
            </a:r>
            <a:r>
              <a:rPr lang="en-US" dirty="0" err="1"/>
              <a:t>AbstractLogger</a:t>
            </a:r>
            <a:r>
              <a:rPr lang="en-US" dirty="0"/>
              <a:t> </a:t>
            </a:r>
            <a:r>
              <a:rPr lang="en-US" dirty="0" err="1"/>
              <a:t>nextLogger</a:t>
            </a:r>
            <a:r>
              <a:rPr lang="en-US" dirty="0"/>
              <a:t>; </a:t>
            </a:r>
            <a:endParaRPr lang="ar-sa" dirty="0"/>
          </a:p>
          <a:p>
            <a:endParaRPr lang="en-US" dirty="0"/>
          </a:p>
          <a:p>
            <a:r>
              <a:rPr lang="en-US" dirty="0"/>
              <a:t>	public void </a:t>
            </a:r>
            <a:r>
              <a:rPr lang="en-US" dirty="0" err="1"/>
              <a:t>setNextLogger</a:t>
            </a:r>
            <a:r>
              <a:rPr lang="en-US" dirty="0"/>
              <a:t>(</a:t>
            </a:r>
            <a:r>
              <a:rPr lang="en-US" dirty="0" err="1"/>
              <a:t>AbstractLogger</a:t>
            </a:r>
            <a:r>
              <a:rPr lang="en-US" dirty="0"/>
              <a:t> </a:t>
            </a:r>
            <a:r>
              <a:rPr lang="en-US" dirty="0" err="1"/>
              <a:t>nextLogger</a:t>
            </a:r>
            <a:r>
              <a:rPr lang="en-US" dirty="0"/>
              <a:t>){ </a:t>
            </a:r>
          </a:p>
          <a:p>
            <a:r>
              <a:rPr lang="en-US" dirty="0"/>
              <a:t>		</a:t>
            </a:r>
            <a:r>
              <a:rPr lang="en-US" dirty="0" err="1"/>
              <a:t>this.nextLogger</a:t>
            </a:r>
            <a:r>
              <a:rPr lang="en-US" dirty="0"/>
              <a:t> = </a:t>
            </a:r>
            <a:r>
              <a:rPr lang="en-US" dirty="0" err="1"/>
              <a:t>nextLogger</a:t>
            </a:r>
            <a:r>
              <a:rPr lang="en-US" dirty="0"/>
              <a:t>; }</a:t>
            </a:r>
          </a:p>
          <a:p>
            <a:r>
              <a:rPr lang="en-US" dirty="0"/>
              <a:t> </a:t>
            </a:r>
          </a:p>
          <a:p>
            <a:r>
              <a:rPr lang="en-US" dirty="0"/>
              <a:t>	public void </a:t>
            </a:r>
            <a:r>
              <a:rPr lang="en-US" dirty="0" err="1"/>
              <a:t>logMessage</a:t>
            </a:r>
            <a:r>
              <a:rPr lang="en-US" dirty="0"/>
              <a:t>(</a:t>
            </a:r>
            <a:r>
              <a:rPr lang="en-US" dirty="0" err="1"/>
              <a:t>int</a:t>
            </a:r>
            <a:r>
              <a:rPr lang="en-US" dirty="0"/>
              <a:t> level, String message){ </a:t>
            </a:r>
          </a:p>
          <a:p>
            <a:r>
              <a:rPr lang="en-US" dirty="0"/>
              <a:t>		if(</a:t>
            </a:r>
            <a:r>
              <a:rPr lang="en-US" dirty="0" err="1"/>
              <a:t>this.level</a:t>
            </a:r>
            <a:r>
              <a:rPr lang="en-US" dirty="0"/>
              <a:t> &lt;= level){ </a:t>
            </a:r>
          </a:p>
          <a:p>
            <a:r>
              <a:rPr lang="en-US" dirty="0"/>
              <a:t>			write(message); } </a:t>
            </a:r>
          </a:p>
          <a:p>
            <a:r>
              <a:rPr lang="en-US" dirty="0"/>
              <a:t>		if(</a:t>
            </a:r>
            <a:r>
              <a:rPr lang="en-US" dirty="0" err="1"/>
              <a:t>nextLogger</a:t>
            </a:r>
            <a:r>
              <a:rPr lang="en-US" dirty="0"/>
              <a:t> !=null){ </a:t>
            </a:r>
          </a:p>
          <a:p>
            <a:r>
              <a:rPr lang="en-US" dirty="0"/>
              <a:t>			</a:t>
            </a:r>
            <a:r>
              <a:rPr lang="en-US" dirty="0" err="1"/>
              <a:t>nextLogger.logMessage</a:t>
            </a:r>
            <a:r>
              <a:rPr lang="en-US" dirty="0"/>
              <a:t>(level, message); } </a:t>
            </a:r>
          </a:p>
          <a:p>
            <a:r>
              <a:rPr lang="en-US" dirty="0"/>
              <a:t>	}	 </a:t>
            </a:r>
          </a:p>
          <a:p>
            <a:endParaRPr lang="en-US" dirty="0"/>
          </a:p>
          <a:p>
            <a:r>
              <a:rPr lang="en-US" dirty="0"/>
              <a:t>	abstract protected void write(String message); </a:t>
            </a:r>
          </a:p>
          <a:p>
            <a:r>
              <a:rPr lang="en-US" dirty="0"/>
              <a:t>} </a:t>
            </a:r>
          </a:p>
        </p:txBody>
      </p:sp>
      <p:sp>
        <p:nvSpPr>
          <p:cNvPr id="2" name="TextBox 1"/>
          <p:cNvSpPr txBox="1"/>
          <p:nvPr/>
        </p:nvSpPr>
        <p:spPr>
          <a:xfrm>
            <a:off x="5486400" y="2438400"/>
            <a:ext cx="2971800" cy="276999"/>
          </a:xfrm>
          <a:prstGeom prst="rect">
            <a:avLst/>
          </a:prstGeom>
          <a:noFill/>
        </p:spPr>
        <p:txBody>
          <a:bodyPr wrap="square" rtlCol="0">
            <a:spAutoFit/>
          </a:bodyPr>
          <a:lstStyle/>
          <a:p>
            <a:r>
              <a:rPr lang="en-US" sz="1200" dirty="0">
                <a:solidFill>
                  <a:srgbClr val="3366FF"/>
                </a:solidFill>
              </a:rPr>
              <a:t>Next element in chain or responsibility </a:t>
            </a:r>
          </a:p>
        </p:txBody>
      </p:sp>
    </p:spTree>
    <p:extLst>
      <p:ext uri="{BB962C8B-B14F-4D97-AF65-F5344CB8AC3E}">
        <p14:creationId xmlns:p14="http://schemas.microsoft.com/office/powerpoint/2010/main" val="1838421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458200" cy="3416320"/>
          </a:xfrm>
          <a:prstGeom prst="rect">
            <a:avLst/>
          </a:prstGeom>
          <a:noFill/>
        </p:spPr>
        <p:txBody>
          <a:bodyPr wrap="square" rtlCol="0">
            <a:spAutoFit/>
          </a:bodyPr>
          <a:lstStyle/>
          <a:p>
            <a:r>
              <a:rPr lang="en-US" b="1" dirty="0"/>
              <a:t>public class </a:t>
            </a:r>
            <a:r>
              <a:rPr lang="en-US" b="1" dirty="0" err="1"/>
              <a:t>StartState</a:t>
            </a:r>
            <a:r>
              <a:rPr lang="en-US" b="1" dirty="0"/>
              <a:t> implements State {</a:t>
            </a:r>
          </a:p>
          <a:p>
            <a:endParaRPr lang="en-US" dirty="0"/>
          </a:p>
          <a:p>
            <a:r>
              <a:rPr lang="en-US" dirty="0"/>
              <a:t>	</a:t>
            </a:r>
            <a:r>
              <a:rPr lang="en-US" b="1" dirty="0"/>
              <a:t>public void </a:t>
            </a:r>
            <a:r>
              <a:rPr lang="en-US" b="1" dirty="0" err="1"/>
              <a:t>doAction</a:t>
            </a:r>
            <a:r>
              <a:rPr lang="en-US" b="1" dirty="0"/>
              <a:t>(Context context) {</a:t>
            </a:r>
          </a:p>
          <a:p>
            <a:endParaRPr lang="en-US" dirty="0"/>
          </a:p>
          <a:p>
            <a:r>
              <a:rPr lang="en-US" dirty="0"/>
              <a:t>		</a:t>
            </a:r>
            <a:r>
              <a:rPr lang="en-US" dirty="0" err="1"/>
              <a:t>System.</a:t>
            </a:r>
            <a:r>
              <a:rPr lang="en-US" i="1" dirty="0" err="1"/>
              <a:t>out.println</a:t>
            </a:r>
            <a:r>
              <a:rPr lang="en-US" i="1" dirty="0"/>
              <a:t>("Player is in start state");</a:t>
            </a:r>
          </a:p>
          <a:p>
            <a:r>
              <a:rPr lang="en-US" dirty="0"/>
              <a:t>		</a:t>
            </a:r>
            <a:r>
              <a:rPr lang="en-US" dirty="0" err="1"/>
              <a:t>context.setState</a:t>
            </a:r>
            <a:r>
              <a:rPr lang="en-US" dirty="0"/>
              <a:t>(</a:t>
            </a:r>
            <a:r>
              <a:rPr lang="en-US" b="1" dirty="0"/>
              <a:t>this);</a:t>
            </a:r>
          </a:p>
          <a:p>
            <a:r>
              <a:rPr lang="en-US" dirty="0"/>
              <a:t>	}</a:t>
            </a:r>
          </a:p>
          <a:p>
            <a:endParaRPr lang="en-US" dirty="0"/>
          </a:p>
          <a:p>
            <a:r>
              <a:rPr lang="en-US" dirty="0"/>
              <a:t>	</a:t>
            </a:r>
            <a:r>
              <a:rPr lang="en-US" b="1" dirty="0"/>
              <a:t>public String </a:t>
            </a:r>
            <a:r>
              <a:rPr lang="en-US" b="1" dirty="0" err="1"/>
              <a:t>toString</a:t>
            </a:r>
            <a:r>
              <a:rPr lang="en-US" b="1" dirty="0"/>
              <a:t>(){</a:t>
            </a:r>
          </a:p>
          <a:p>
            <a:r>
              <a:rPr lang="en-US" dirty="0"/>
              <a:t>		</a:t>
            </a:r>
            <a:r>
              <a:rPr lang="en-US" b="1" dirty="0"/>
              <a:t>return "Start State";</a:t>
            </a:r>
          </a:p>
          <a:p>
            <a:r>
              <a:rPr lang="en-US" dirty="0"/>
              <a:t>	}</a:t>
            </a:r>
          </a:p>
          <a:p>
            <a:r>
              <a:rPr lang="en-US" dirty="0"/>
              <a:t>}</a:t>
            </a:r>
          </a:p>
        </p:txBody>
      </p:sp>
    </p:spTree>
    <p:extLst>
      <p:ext uri="{BB962C8B-B14F-4D97-AF65-F5344CB8AC3E}">
        <p14:creationId xmlns:p14="http://schemas.microsoft.com/office/powerpoint/2010/main" val="970589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763000" cy="5355313"/>
          </a:xfrm>
          <a:prstGeom prst="rect">
            <a:avLst/>
          </a:prstGeom>
          <a:noFill/>
        </p:spPr>
        <p:txBody>
          <a:bodyPr wrap="square" rtlCol="0">
            <a:spAutoFit/>
          </a:bodyPr>
          <a:lstStyle/>
          <a:p>
            <a:endParaRPr lang="en-US" dirty="0"/>
          </a:p>
          <a:p>
            <a:r>
              <a:rPr lang="en-US" b="1" dirty="0"/>
              <a:t>public class Client {</a:t>
            </a:r>
          </a:p>
          <a:p>
            <a:r>
              <a:rPr lang="en-US" dirty="0"/>
              <a:t>	</a:t>
            </a:r>
            <a:r>
              <a:rPr lang="en-US" b="1" dirty="0"/>
              <a:t>public static void main(String[] </a:t>
            </a:r>
            <a:r>
              <a:rPr lang="en-US" b="1" dirty="0" err="1"/>
              <a:t>args</a:t>
            </a:r>
            <a:r>
              <a:rPr lang="en-US" b="1" dirty="0"/>
              <a:t>) {</a:t>
            </a:r>
          </a:p>
          <a:p>
            <a:endParaRPr lang="en-US" dirty="0"/>
          </a:p>
          <a:p>
            <a:endParaRPr lang="en-US" dirty="0"/>
          </a:p>
          <a:p>
            <a:r>
              <a:rPr lang="en-US" dirty="0"/>
              <a:t>		Context context = </a:t>
            </a:r>
            <a:r>
              <a:rPr lang="en-US" b="1" dirty="0"/>
              <a:t>new Context();</a:t>
            </a:r>
          </a:p>
          <a:p>
            <a:endParaRPr lang="en-US" dirty="0"/>
          </a:p>
          <a:p>
            <a:r>
              <a:rPr lang="en-US" dirty="0"/>
              <a:t>		</a:t>
            </a:r>
            <a:r>
              <a:rPr lang="en-US" dirty="0" err="1"/>
              <a:t>StartState</a:t>
            </a:r>
            <a:r>
              <a:rPr lang="en-US" dirty="0"/>
              <a:t> </a:t>
            </a:r>
            <a:r>
              <a:rPr lang="en-US" dirty="0" err="1"/>
              <a:t>startState</a:t>
            </a:r>
            <a:r>
              <a:rPr lang="en-US" dirty="0"/>
              <a:t> = </a:t>
            </a:r>
            <a:r>
              <a:rPr lang="en-US" b="1" dirty="0"/>
              <a:t>new </a:t>
            </a:r>
            <a:r>
              <a:rPr lang="en-US" b="1" dirty="0" err="1"/>
              <a:t>StartState</a:t>
            </a:r>
            <a:r>
              <a:rPr lang="en-US" b="1" dirty="0"/>
              <a:t>();</a:t>
            </a:r>
          </a:p>
          <a:p>
            <a:r>
              <a:rPr lang="en-US" dirty="0"/>
              <a:t>		</a:t>
            </a:r>
            <a:r>
              <a:rPr lang="en-US" dirty="0" err="1"/>
              <a:t>startState.doAction</a:t>
            </a:r>
            <a:r>
              <a:rPr lang="en-US" dirty="0"/>
              <a:t>(context);</a:t>
            </a:r>
          </a:p>
          <a:p>
            <a:r>
              <a:rPr lang="en-US" dirty="0"/>
              <a:t>		</a:t>
            </a:r>
            <a:r>
              <a:rPr lang="en-US" dirty="0" err="1"/>
              <a:t>System.</a:t>
            </a:r>
            <a:r>
              <a:rPr lang="en-US" i="1" dirty="0" err="1"/>
              <a:t>out.println</a:t>
            </a:r>
            <a:r>
              <a:rPr lang="en-US" i="1" dirty="0"/>
              <a:t>(</a:t>
            </a:r>
            <a:r>
              <a:rPr lang="en-US" i="1" dirty="0" err="1"/>
              <a:t>context.getState</a:t>
            </a:r>
            <a:r>
              <a:rPr lang="en-US" i="1" dirty="0"/>
              <a:t>().</a:t>
            </a:r>
            <a:r>
              <a:rPr lang="en-US" i="1" dirty="0" err="1"/>
              <a:t>toString</a:t>
            </a:r>
            <a:r>
              <a:rPr lang="en-US" i="1" dirty="0"/>
              <a:t>());</a:t>
            </a:r>
          </a:p>
          <a:p>
            <a:endParaRPr lang="en-US" dirty="0"/>
          </a:p>
          <a:p>
            <a:r>
              <a:rPr lang="en-US" dirty="0"/>
              <a:t>		</a:t>
            </a:r>
            <a:r>
              <a:rPr lang="en-US" dirty="0" err="1"/>
              <a:t>StopState</a:t>
            </a:r>
            <a:r>
              <a:rPr lang="en-US" dirty="0"/>
              <a:t> </a:t>
            </a:r>
            <a:r>
              <a:rPr lang="en-US" dirty="0" err="1"/>
              <a:t>stopState</a:t>
            </a:r>
            <a:r>
              <a:rPr lang="en-US" dirty="0"/>
              <a:t> = </a:t>
            </a:r>
            <a:r>
              <a:rPr lang="en-US" b="1" dirty="0"/>
              <a:t>new </a:t>
            </a:r>
            <a:r>
              <a:rPr lang="en-US" b="1" dirty="0" err="1"/>
              <a:t>StopState</a:t>
            </a:r>
            <a:r>
              <a:rPr lang="en-US" b="1" dirty="0"/>
              <a:t>();</a:t>
            </a:r>
            <a:endParaRPr lang="en-US" dirty="0"/>
          </a:p>
          <a:p>
            <a:r>
              <a:rPr lang="en-US" dirty="0"/>
              <a:t>		</a:t>
            </a:r>
            <a:r>
              <a:rPr lang="en-US" dirty="0" err="1"/>
              <a:t>stopState.doAction</a:t>
            </a:r>
            <a:r>
              <a:rPr lang="en-US" dirty="0"/>
              <a:t>(context);</a:t>
            </a:r>
          </a:p>
          <a:p>
            <a:r>
              <a:rPr lang="en-US" dirty="0"/>
              <a:t>		</a:t>
            </a:r>
            <a:r>
              <a:rPr lang="en-US" dirty="0" err="1"/>
              <a:t>System.</a:t>
            </a:r>
            <a:r>
              <a:rPr lang="en-US" i="1" dirty="0" err="1"/>
              <a:t>out.println</a:t>
            </a:r>
            <a:r>
              <a:rPr lang="en-US" i="1" dirty="0"/>
              <a:t>(</a:t>
            </a:r>
            <a:r>
              <a:rPr lang="en-US" i="1" dirty="0" err="1"/>
              <a:t>context.getState</a:t>
            </a:r>
            <a:r>
              <a:rPr lang="en-US" i="1" dirty="0"/>
              <a:t>().</a:t>
            </a:r>
            <a:r>
              <a:rPr lang="en-US" i="1" dirty="0" err="1"/>
              <a:t>toString</a:t>
            </a:r>
            <a:r>
              <a:rPr lang="en-US" i="1" dirty="0"/>
              <a:t>());</a:t>
            </a:r>
          </a:p>
          <a:p>
            <a:r>
              <a:rPr lang="en-US" dirty="0"/>
              <a:t>	}</a:t>
            </a:r>
          </a:p>
          <a:p>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26556271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524000"/>
            <a:ext cx="5715000" cy="1754327"/>
          </a:xfrm>
          <a:prstGeom prst="rect">
            <a:avLst/>
          </a:prstGeom>
          <a:noFill/>
        </p:spPr>
        <p:txBody>
          <a:bodyPr wrap="square" rtlCol="0">
            <a:spAutoFit/>
          </a:bodyPr>
          <a:lstStyle/>
          <a:p>
            <a:r>
              <a:rPr lang="en-US" dirty="0"/>
              <a:t>Output</a:t>
            </a:r>
          </a:p>
          <a:p>
            <a:endParaRPr lang="en-US" dirty="0"/>
          </a:p>
          <a:p>
            <a:r>
              <a:rPr lang="en-US" dirty="0"/>
              <a:t>Player is in start state</a:t>
            </a:r>
          </a:p>
          <a:p>
            <a:r>
              <a:rPr lang="en-US" dirty="0"/>
              <a:t>Start State</a:t>
            </a:r>
          </a:p>
          <a:p>
            <a:r>
              <a:rPr lang="en-US" dirty="0"/>
              <a:t>Player is in stop state</a:t>
            </a:r>
          </a:p>
          <a:p>
            <a:r>
              <a:rPr lang="en-US" dirty="0"/>
              <a:t>Stop State</a:t>
            </a:r>
          </a:p>
        </p:txBody>
      </p:sp>
    </p:spTree>
    <p:extLst>
      <p:ext uri="{BB962C8B-B14F-4D97-AF65-F5344CB8AC3E}">
        <p14:creationId xmlns:p14="http://schemas.microsoft.com/office/powerpoint/2010/main" val="1252920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Applicability</a:t>
            </a:r>
          </a:p>
          <a:p>
            <a:endParaRPr lang="en-US" dirty="0"/>
          </a:p>
          <a:p>
            <a:pPr lvl="1"/>
            <a:r>
              <a:rPr lang="en-US" dirty="0"/>
              <a:t>An object's behavior depends on its state, and it must change its behavior at run-time depending on that state.</a:t>
            </a:r>
          </a:p>
          <a:p>
            <a:endParaRPr lang="en-US" dirty="0"/>
          </a:p>
          <a:p>
            <a:pPr lvl="1"/>
            <a:r>
              <a:rPr lang="en-US" dirty="0"/>
              <a:t>Operations have large, multipart conditional statements that depend on the object's state. The State pattern puts each branch of the conditional in a separate class. This lets you treat the object's state as an object in its own right that can vary independently from other objects</a:t>
            </a:r>
          </a:p>
          <a:p>
            <a:endParaRPr lang="en-US" dirty="0"/>
          </a:p>
          <a:p>
            <a:endParaRPr lang="en-US" dirty="0"/>
          </a:p>
        </p:txBody>
      </p:sp>
      <p:sp>
        <p:nvSpPr>
          <p:cNvPr id="5" name="Title 1"/>
          <p:cNvSpPr>
            <a:spLocks noGrp="1"/>
          </p:cNvSpPr>
          <p:nvPr>
            <p:ph type="title"/>
          </p:nvPr>
        </p:nvSpPr>
        <p:spPr>
          <a:xfrm>
            <a:off x="457200" y="533400"/>
            <a:ext cx="8229600" cy="990600"/>
          </a:xfrm>
        </p:spPr>
        <p:txBody>
          <a:bodyPr/>
          <a:lstStyle/>
          <a:p>
            <a:r>
              <a:rPr lang="en-US" dirty="0"/>
              <a:t>State Design Pattern</a:t>
            </a:r>
          </a:p>
        </p:txBody>
      </p:sp>
    </p:spTree>
    <p:extLst>
      <p:ext uri="{BB962C8B-B14F-4D97-AF65-F5344CB8AC3E}">
        <p14:creationId xmlns:p14="http://schemas.microsoft.com/office/powerpoint/2010/main" val="1485269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Define a family of algorithms or strategies, encapsulate each one, and make them interchangeable. </a:t>
            </a:r>
          </a:p>
          <a:p>
            <a:pPr lvl="1"/>
            <a:endParaRPr lang="en-US" dirty="0"/>
          </a:p>
          <a:p>
            <a:pPr lvl="1"/>
            <a:r>
              <a:rPr lang="en-US" dirty="0"/>
              <a:t>A class strategy or its algorithm can be changed at run time </a:t>
            </a:r>
          </a:p>
          <a:p>
            <a:pPr marL="274320" lvl="1" indent="0">
              <a:buNone/>
            </a:pPr>
            <a:endParaRPr lang="en-US" dirty="0"/>
          </a:p>
          <a:p>
            <a:pPr lvl="1"/>
            <a:r>
              <a:rPr lang="en-US" dirty="0"/>
              <a:t>Strategy lets the algorithm vary independently from clients that use it</a:t>
            </a:r>
          </a:p>
          <a:p>
            <a:pPr lvl="1"/>
            <a:endParaRPr lang="en-US" dirty="0"/>
          </a:p>
        </p:txBody>
      </p:sp>
    </p:spTree>
    <p:extLst>
      <p:ext uri="{BB962C8B-B14F-4D97-AF65-F5344CB8AC3E}">
        <p14:creationId xmlns:p14="http://schemas.microsoft.com/office/powerpoint/2010/main" val="199474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a:t>
            </a:r>
          </a:p>
          <a:p>
            <a:endParaRPr lang="en-US" dirty="0"/>
          </a:p>
          <a:p>
            <a:endParaRPr lang="en-US" dirty="0"/>
          </a:p>
        </p:txBody>
      </p:sp>
      <p:sp>
        <p:nvSpPr>
          <p:cNvPr id="4" name="Title 1"/>
          <p:cNvSpPr>
            <a:spLocks noGrp="1"/>
          </p:cNvSpPr>
          <p:nvPr>
            <p:ph type="title"/>
          </p:nvPr>
        </p:nvSpPr>
        <p:spPr/>
        <p:txBody>
          <a:bodyPr/>
          <a:lstStyle/>
          <a:p>
            <a:r>
              <a:rPr lang="en-US" dirty="0"/>
              <a:t>Strategy Design Pattern</a:t>
            </a:r>
          </a:p>
        </p:txBody>
      </p:sp>
      <p:pic>
        <p:nvPicPr>
          <p:cNvPr id="5" name="Picture 4"/>
          <p:cNvPicPr>
            <a:picLocks noChangeAspect="1"/>
          </p:cNvPicPr>
          <p:nvPr/>
        </p:nvPicPr>
        <p:blipFill>
          <a:blip r:embed="rId2"/>
          <a:stretch>
            <a:fillRect/>
          </a:stretch>
        </p:blipFill>
        <p:spPr>
          <a:xfrm>
            <a:off x="609600" y="2286000"/>
            <a:ext cx="8077200" cy="3352800"/>
          </a:xfrm>
          <a:prstGeom prst="rect">
            <a:avLst/>
          </a:prstGeom>
        </p:spPr>
      </p:pic>
    </p:spTree>
    <p:extLst>
      <p:ext uri="{BB962C8B-B14F-4D97-AF65-F5344CB8AC3E}">
        <p14:creationId xmlns:p14="http://schemas.microsoft.com/office/powerpoint/2010/main" val="92040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a:p>
            <a:endParaRPr lang="en-US" b="1" dirty="0"/>
          </a:p>
        </p:txBody>
      </p:sp>
      <p:pic>
        <p:nvPicPr>
          <p:cNvPr id="4" name="Picture 3"/>
          <p:cNvPicPr>
            <a:picLocks noChangeAspect="1"/>
          </p:cNvPicPr>
          <p:nvPr/>
        </p:nvPicPr>
        <p:blipFill>
          <a:blip r:embed="rId2"/>
          <a:stretch>
            <a:fillRect/>
          </a:stretch>
        </p:blipFill>
        <p:spPr>
          <a:xfrm>
            <a:off x="762000" y="2286000"/>
            <a:ext cx="7391400" cy="4076700"/>
          </a:xfrm>
          <a:prstGeom prst="rect">
            <a:avLst/>
          </a:prstGeom>
        </p:spPr>
      </p:pic>
      <p:sp>
        <p:nvSpPr>
          <p:cNvPr id="5" name="Title 1"/>
          <p:cNvSpPr>
            <a:spLocks noGrp="1"/>
          </p:cNvSpPr>
          <p:nvPr>
            <p:ph type="title"/>
          </p:nvPr>
        </p:nvSpPr>
        <p:spPr/>
        <p:txBody>
          <a:bodyPr/>
          <a:lstStyle/>
          <a:p>
            <a:r>
              <a:rPr lang="en-US" dirty="0"/>
              <a:t>Strategy Design Pattern</a:t>
            </a:r>
          </a:p>
        </p:txBody>
      </p:sp>
    </p:spTree>
    <p:extLst>
      <p:ext uri="{BB962C8B-B14F-4D97-AF65-F5344CB8AC3E}">
        <p14:creationId xmlns:p14="http://schemas.microsoft.com/office/powerpoint/2010/main" val="499255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14400"/>
            <a:ext cx="8382000" cy="923330"/>
          </a:xfrm>
          <a:prstGeom prst="rect">
            <a:avLst/>
          </a:prstGeom>
          <a:noFill/>
        </p:spPr>
        <p:txBody>
          <a:bodyPr wrap="square" rtlCol="0">
            <a:spAutoFit/>
          </a:bodyPr>
          <a:lstStyle/>
          <a:p>
            <a:r>
              <a:rPr lang="en-US" dirty="0"/>
              <a:t>public interface Strategy { </a:t>
            </a:r>
          </a:p>
          <a:p>
            <a:r>
              <a:rPr lang="en-US" dirty="0"/>
              <a:t>	public </a:t>
            </a:r>
            <a:r>
              <a:rPr lang="en-US" dirty="0" err="1"/>
              <a:t>int</a:t>
            </a:r>
            <a:r>
              <a:rPr lang="en-US" dirty="0"/>
              <a:t> </a:t>
            </a:r>
            <a:r>
              <a:rPr lang="en-US" dirty="0" err="1"/>
              <a:t>doOperation</a:t>
            </a:r>
            <a:r>
              <a:rPr lang="en-US" dirty="0"/>
              <a:t>(</a:t>
            </a:r>
            <a:r>
              <a:rPr lang="en-US" dirty="0" err="1"/>
              <a:t>int</a:t>
            </a:r>
            <a:r>
              <a:rPr lang="en-US" dirty="0"/>
              <a:t> num1, </a:t>
            </a:r>
            <a:r>
              <a:rPr lang="en-US" dirty="0" err="1"/>
              <a:t>int</a:t>
            </a:r>
            <a:r>
              <a:rPr lang="en-US" dirty="0"/>
              <a:t> num2); </a:t>
            </a:r>
          </a:p>
          <a:p>
            <a:r>
              <a:rPr lang="en-US" dirty="0"/>
              <a:t>}</a:t>
            </a:r>
          </a:p>
        </p:txBody>
      </p:sp>
      <p:sp>
        <p:nvSpPr>
          <p:cNvPr id="5" name="TextBox 4"/>
          <p:cNvSpPr txBox="1"/>
          <p:nvPr/>
        </p:nvSpPr>
        <p:spPr>
          <a:xfrm>
            <a:off x="228600" y="2971800"/>
            <a:ext cx="8382000" cy="2031325"/>
          </a:xfrm>
          <a:prstGeom prst="rect">
            <a:avLst/>
          </a:prstGeom>
          <a:noFill/>
        </p:spPr>
        <p:txBody>
          <a:bodyPr wrap="square" rtlCol="0">
            <a:spAutoFit/>
          </a:bodyPr>
          <a:lstStyle/>
          <a:p>
            <a:r>
              <a:rPr lang="en-US" dirty="0"/>
              <a:t>public class </a:t>
            </a:r>
            <a:r>
              <a:rPr lang="en-US" dirty="0" err="1"/>
              <a:t>OperationAdd</a:t>
            </a:r>
            <a:r>
              <a:rPr lang="en-US" dirty="0"/>
              <a:t> implements Strategy{ </a:t>
            </a:r>
          </a:p>
          <a:p>
            <a:endParaRPr lang="en-US" dirty="0"/>
          </a:p>
          <a:p>
            <a:r>
              <a:rPr lang="en-US" dirty="0"/>
              <a:t>	@Override </a:t>
            </a:r>
          </a:p>
          <a:p>
            <a:r>
              <a:rPr lang="en-US" dirty="0"/>
              <a:t>	public </a:t>
            </a:r>
            <a:r>
              <a:rPr lang="en-US" dirty="0" err="1"/>
              <a:t>int</a:t>
            </a:r>
            <a:r>
              <a:rPr lang="en-US" dirty="0"/>
              <a:t> </a:t>
            </a:r>
            <a:r>
              <a:rPr lang="en-US" dirty="0" err="1"/>
              <a:t>doOperation</a:t>
            </a:r>
            <a:r>
              <a:rPr lang="en-US" dirty="0"/>
              <a:t>(</a:t>
            </a:r>
            <a:r>
              <a:rPr lang="en-US" dirty="0" err="1"/>
              <a:t>int</a:t>
            </a:r>
            <a:r>
              <a:rPr lang="en-US" dirty="0"/>
              <a:t> num1, </a:t>
            </a:r>
            <a:r>
              <a:rPr lang="en-US" dirty="0" err="1"/>
              <a:t>int</a:t>
            </a:r>
            <a:r>
              <a:rPr lang="en-US" dirty="0"/>
              <a:t> num2) { </a:t>
            </a:r>
          </a:p>
          <a:p>
            <a:r>
              <a:rPr lang="en-US" dirty="0"/>
              <a:t>		return num1 + num2; </a:t>
            </a:r>
          </a:p>
          <a:p>
            <a:r>
              <a:rPr lang="en-US" dirty="0"/>
              <a:t>	} </a:t>
            </a:r>
          </a:p>
          <a:p>
            <a:r>
              <a:rPr lang="en-US" dirty="0"/>
              <a:t>} </a:t>
            </a:r>
          </a:p>
        </p:txBody>
      </p:sp>
    </p:spTree>
    <p:extLst>
      <p:ext uri="{BB962C8B-B14F-4D97-AF65-F5344CB8AC3E}">
        <p14:creationId xmlns:p14="http://schemas.microsoft.com/office/powerpoint/2010/main" val="37251111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914400"/>
            <a:ext cx="8534400" cy="2031325"/>
          </a:xfrm>
          <a:prstGeom prst="rect">
            <a:avLst/>
          </a:prstGeom>
          <a:noFill/>
        </p:spPr>
        <p:txBody>
          <a:bodyPr wrap="square" rtlCol="0">
            <a:spAutoFit/>
          </a:bodyPr>
          <a:lstStyle/>
          <a:p>
            <a:r>
              <a:rPr lang="en-US" dirty="0"/>
              <a:t>public class </a:t>
            </a:r>
            <a:r>
              <a:rPr lang="en-US" dirty="0" err="1"/>
              <a:t>OperationSubstract</a:t>
            </a:r>
            <a:r>
              <a:rPr lang="en-US" dirty="0"/>
              <a:t> implements Strategy{ </a:t>
            </a:r>
          </a:p>
          <a:p>
            <a:endParaRPr lang="en-US" dirty="0"/>
          </a:p>
          <a:p>
            <a:r>
              <a:rPr lang="en-US" dirty="0"/>
              <a:t>	@Override </a:t>
            </a:r>
          </a:p>
          <a:p>
            <a:r>
              <a:rPr lang="en-US" dirty="0"/>
              <a:t>	public </a:t>
            </a:r>
            <a:r>
              <a:rPr lang="en-US" dirty="0" err="1"/>
              <a:t>int</a:t>
            </a:r>
            <a:r>
              <a:rPr lang="en-US" dirty="0"/>
              <a:t> </a:t>
            </a:r>
            <a:r>
              <a:rPr lang="en-US" dirty="0" err="1"/>
              <a:t>doOperation</a:t>
            </a:r>
            <a:r>
              <a:rPr lang="en-US" dirty="0"/>
              <a:t>(</a:t>
            </a:r>
            <a:r>
              <a:rPr lang="en-US" dirty="0" err="1"/>
              <a:t>int</a:t>
            </a:r>
            <a:r>
              <a:rPr lang="en-US" dirty="0"/>
              <a:t> num1, </a:t>
            </a:r>
            <a:r>
              <a:rPr lang="en-US" dirty="0" err="1"/>
              <a:t>int</a:t>
            </a:r>
            <a:r>
              <a:rPr lang="en-US" dirty="0"/>
              <a:t> num2) { </a:t>
            </a:r>
          </a:p>
          <a:p>
            <a:r>
              <a:rPr lang="en-US" dirty="0"/>
              <a:t>		return num1 - num2; </a:t>
            </a:r>
          </a:p>
          <a:p>
            <a:r>
              <a:rPr lang="en-US" dirty="0"/>
              <a:t>	} </a:t>
            </a:r>
          </a:p>
          <a:p>
            <a:r>
              <a:rPr lang="en-US" dirty="0"/>
              <a:t>} </a:t>
            </a:r>
          </a:p>
        </p:txBody>
      </p:sp>
      <p:sp>
        <p:nvSpPr>
          <p:cNvPr id="6" name="TextBox 5"/>
          <p:cNvSpPr txBox="1"/>
          <p:nvPr/>
        </p:nvSpPr>
        <p:spPr>
          <a:xfrm>
            <a:off x="304800" y="3810000"/>
            <a:ext cx="8534400" cy="2031325"/>
          </a:xfrm>
          <a:prstGeom prst="rect">
            <a:avLst/>
          </a:prstGeom>
          <a:noFill/>
        </p:spPr>
        <p:txBody>
          <a:bodyPr wrap="square" rtlCol="0">
            <a:spAutoFit/>
          </a:bodyPr>
          <a:lstStyle/>
          <a:p>
            <a:r>
              <a:rPr lang="en-US" dirty="0"/>
              <a:t>public class </a:t>
            </a:r>
            <a:r>
              <a:rPr lang="en-US" dirty="0" err="1"/>
              <a:t>OperationMultiply</a:t>
            </a:r>
            <a:r>
              <a:rPr lang="en-US" dirty="0"/>
              <a:t> implements Strategy{ </a:t>
            </a:r>
          </a:p>
          <a:p>
            <a:endParaRPr lang="en-US" dirty="0"/>
          </a:p>
          <a:p>
            <a:r>
              <a:rPr lang="en-US" dirty="0"/>
              <a:t>	@Override </a:t>
            </a:r>
          </a:p>
          <a:p>
            <a:r>
              <a:rPr lang="en-US" dirty="0"/>
              <a:t>	public </a:t>
            </a:r>
            <a:r>
              <a:rPr lang="en-US" dirty="0" err="1"/>
              <a:t>int</a:t>
            </a:r>
            <a:r>
              <a:rPr lang="en-US" dirty="0"/>
              <a:t> </a:t>
            </a:r>
            <a:r>
              <a:rPr lang="en-US" dirty="0" err="1"/>
              <a:t>doOperation</a:t>
            </a:r>
            <a:r>
              <a:rPr lang="en-US" dirty="0"/>
              <a:t>(</a:t>
            </a:r>
            <a:r>
              <a:rPr lang="en-US" dirty="0" err="1"/>
              <a:t>int</a:t>
            </a:r>
            <a:r>
              <a:rPr lang="en-US" dirty="0"/>
              <a:t> num1, </a:t>
            </a:r>
            <a:r>
              <a:rPr lang="en-US" dirty="0" err="1"/>
              <a:t>int</a:t>
            </a:r>
            <a:r>
              <a:rPr lang="en-US" dirty="0"/>
              <a:t> num2) { </a:t>
            </a:r>
          </a:p>
          <a:p>
            <a:r>
              <a:rPr lang="en-US" dirty="0"/>
              <a:t>		return num1 * num2; </a:t>
            </a:r>
          </a:p>
          <a:p>
            <a:r>
              <a:rPr lang="en-US" dirty="0"/>
              <a:t>	} </a:t>
            </a:r>
          </a:p>
          <a:p>
            <a:r>
              <a:rPr lang="en-US" dirty="0"/>
              <a:t>} </a:t>
            </a:r>
          </a:p>
        </p:txBody>
      </p:sp>
    </p:spTree>
    <p:extLst>
      <p:ext uri="{BB962C8B-B14F-4D97-AF65-F5344CB8AC3E}">
        <p14:creationId xmlns:p14="http://schemas.microsoft.com/office/powerpoint/2010/main" val="20729595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305800" cy="3416320"/>
          </a:xfrm>
          <a:prstGeom prst="rect">
            <a:avLst/>
          </a:prstGeom>
          <a:noFill/>
        </p:spPr>
        <p:txBody>
          <a:bodyPr wrap="square" rtlCol="0">
            <a:spAutoFit/>
          </a:bodyPr>
          <a:lstStyle/>
          <a:p>
            <a:r>
              <a:rPr lang="en-US" dirty="0"/>
              <a:t>public class Context { </a:t>
            </a:r>
          </a:p>
          <a:p>
            <a:endParaRPr lang="en-US" dirty="0"/>
          </a:p>
          <a:p>
            <a:r>
              <a:rPr lang="en-US" dirty="0"/>
              <a:t>	private Strategy strategy; </a:t>
            </a:r>
          </a:p>
          <a:p>
            <a:endParaRPr lang="en-US" dirty="0"/>
          </a:p>
          <a:p>
            <a:r>
              <a:rPr lang="en-US" dirty="0"/>
              <a:t>	public Context(Strategy strategy){ </a:t>
            </a:r>
          </a:p>
          <a:p>
            <a:r>
              <a:rPr lang="en-US" dirty="0"/>
              <a:t>		</a:t>
            </a:r>
            <a:r>
              <a:rPr lang="en-US" dirty="0" err="1"/>
              <a:t>this.strategy</a:t>
            </a:r>
            <a:r>
              <a:rPr lang="en-US" dirty="0"/>
              <a:t> = strategy; </a:t>
            </a:r>
          </a:p>
          <a:p>
            <a:r>
              <a:rPr lang="en-US" dirty="0"/>
              <a:t>	} </a:t>
            </a:r>
          </a:p>
          <a:p>
            <a:endParaRPr lang="en-US" dirty="0"/>
          </a:p>
          <a:p>
            <a:r>
              <a:rPr lang="en-US" dirty="0"/>
              <a:t>	public </a:t>
            </a:r>
            <a:r>
              <a:rPr lang="en-US" dirty="0" err="1"/>
              <a:t>int</a:t>
            </a:r>
            <a:r>
              <a:rPr lang="en-US" dirty="0"/>
              <a:t> </a:t>
            </a:r>
            <a:r>
              <a:rPr lang="en-US" dirty="0" err="1"/>
              <a:t>executeStrategy</a:t>
            </a:r>
            <a:r>
              <a:rPr lang="en-US" dirty="0"/>
              <a:t>(</a:t>
            </a:r>
            <a:r>
              <a:rPr lang="en-US" dirty="0" err="1"/>
              <a:t>int</a:t>
            </a:r>
            <a:r>
              <a:rPr lang="en-US" dirty="0"/>
              <a:t> num1, </a:t>
            </a:r>
            <a:r>
              <a:rPr lang="en-US" dirty="0" err="1"/>
              <a:t>int</a:t>
            </a:r>
            <a:r>
              <a:rPr lang="en-US" dirty="0"/>
              <a:t> num2){ </a:t>
            </a:r>
          </a:p>
          <a:p>
            <a:r>
              <a:rPr lang="en-US" dirty="0"/>
              <a:t>		return </a:t>
            </a:r>
            <a:r>
              <a:rPr lang="en-US" dirty="0" err="1"/>
              <a:t>strategy.doOperation</a:t>
            </a:r>
            <a:r>
              <a:rPr lang="en-US" dirty="0"/>
              <a:t>(num1, num2); </a:t>
            </a:r>
          </a:p>
          <a:p>
            <a:r>
              <a:rPr lang="en-US" dirty="0"/>
              <a:t>	} </a:t>
            </a:r>
          </a:p>
          <a:p>
            <a:r>
              <a:rPr lang="en-US" dirty="0"/>
              <a:t>} </a:t>
            </a:r>
          </a:p>
        </p:txBody>
      </p:sp>
    </p:spTree>
    <p:extLst>
      <p:ext uri="{BB962C8B-B14F-4D97-AF65-F5344CB8AC3E}">
        <p14:creationId xmlns:p14="http://schemas.microsoft.com/office/powerpoint/2010/main" val="400029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95400"/>
            <a:ext cx="8762999" cy="3416320"/>
          </a:xfrm>
          <a:prstGeom prst="rect">
            <a:avLst/>
          </a:prstGeom>
          <a:noFill/>
        </p:spPr>
        <p:txBody>
          <a:bodyPr wrap="square" rtlCol="0">
            <a:spAutoFit/>
          </a:bodyPr>
          <a:lstStyle/>
          <a:p>
            <a:r>
              <a:rPr lang="en-US" dirty="0"/>
              <a:t>public class </a:t>
            </a:r>
            <a:r>
              <a:rPr lang="en-US" dirty="0" err="1"/>
              <a:t>ConsoleLogger</a:t>
            </a:r>
            <a:r>
              <a:rPr lang="en-US" dirty="0"/>
              <a:t> extends </a:t>
            </a:r>
            <a:r>
              <a:rPr lang="en-US" dirty="0" err="1"/>
              <a:t>AbstractLogger</a:t>
            </a:r>
            <a:r>
              <a:rPr lang="en-US" dirty="0"/>
              <a:t> { </a:t>
            </a:r>
          </a:p>
          <a:p>
            <a:endParaRPr lang="en-US" dirty="0"/>
          </a:p>
          <a:p>
            <a:r>
              <a:rPr lang="en-US" dirty="0"/>
              <a:t>	public </a:t>
            </a:r>
            <a:r>
              <a:rPr lang="en-US" dirty="0" err="1"/>
              <a:t>ConsoleLogger</a:t>
            </a:r>
            <a:r>
              <a:rPr lang="en-US" dirty="0"/>
              <a:t>(</a:t>
            </a:r>
            <a:r>
              <a:rPr lang="en-US" dirty="0" err="1"/>
              <a:t>int</a:t>
            </a:r>
            <a:r>
              <a:rPr lang="en-US" dirty="0"/>
              <a:t> level){ </a:t>
            </a:r>
          </a:p>
          <a:p>
            <a:r>
              <a:rPr lang="en-US" dirty="0"/>
              <a:t>		</a:t>
            </a:r>
            <a:r>
              <a:rPr lang="en-US" dirty="0" err="1"/>
              <a:t>this.level</a:t>
            </a:r>
            <a:r>
              <a:rPr lang="en-US" dirty="0"/>
              <a:t> = level; } </a:t>
            </a:r>
          </a:p>
          <a:p>
            <a:endParaRPr lang="en-US" dirty="0"/>
          </a:p>
          <a:p>
            <a:endParaRPr lang="en-US" dirty="0"/>
          </a:p>
          <a:p>
            <a:r>
              <a:rPr lang="en-US" dirty="0"/>
              <a:t>	@Override </a:t>
            </a:r>
          </a:p>
          <a:p>
            <a:r>
              <a:rPr lang="en-US" dirty="0"/>
              <a:t>	protected void write(String message) { </a:t>
            </a:r>
          </a:p>
          <a:p>
            <a:r>
              <a:rPr lang="en-US" dirty="0"/>
              <a:t>		</a:t>
            </a:r>
            <a:r>
              <a:rPr lang="en-US" dirty="0" err="1"/>
              <a:t>System.out.println</a:t>
            </a:r>
            <a:r>
              <a:rPr lang="en-US" dirty="0"/>
              <a:t>("Standard Console::Logger: " + message); </a:t>
            </a:r>
          </a:p>
          <a:p>
            <a:r>
              <a:rPr lang="en-US" dirty="0"/>
              <a:t>	}</a:t>
            </a:r>
          </a:p>
          <a:p>
            <a:r>
              <a:rPr lang="en-US" dirty="0"/>
              <a:t> </a:t>
            </a:r>
          </a:p>
          <a:p>
            <a:r>
              <a:rPr lang="en-US" dirty="0"/>
              <a:t>} </a:t>
            </a:r>
          </a:p>
        </p:txBody>
      </p:sp>
    </p:spTree>
    <p:extLst>
      <p:ext uri="{BB962C8B-B14F-4D97-AF65-F5344CB8AC3E}">
        <p14:creationId xmlns:p14="http://schemas.microsoft.com/office/powerpoint/2010/main" val="4267476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0"/>
            <a:ext cx="8534400" cy="3970318"/>
          </a:xfrm>
          <a:prstGeom prst="rect">
            <a:avLst/>
          </a:prstGeom>
          <a:noFill/>
        </p:spPr>
        <p:txBody>
          <a:bodyPr wrap="square" rtlCol="0">
            <a:spAutoFit/>
          </a:bodyPr>
          <a:lstStyle/>
          <a:p>
            <a:r>
              <a:rPr lang="en-US" dirty="0"/>
              <a:t>public class </a:t>
            </a:r>
            <a:r>
              <a:rPr lang="en-US" dirty="0" err="1"/>
              <a:t>StrategyPatternDemo</a:t>
            </a:r>
            <a:r>
              <a:rPr lang="en-US" dirty="0"/>
              <a:t> { </a:t>
            </a:r>
          </a:p>
          <a:p>
            <a:endParaRPr lang="en-US" dirty="0"/>
          </a:p>
          <a:p>
            <a:r>
              <a:rPr lang="en-US" dirty="0"/>
              <a:t>	public static void main(String[] </a:t>
            </a:r>
            <a:r>
              <a:rPr lang="en-US" dirty="0" err="1"/>
              <a:t>args</a:t>
            </a:r>
            <a:r>
              <a:rPr lang="en-US" dirty="0"/>
              <a:t>) { </a:t>
            </a:r>
          </a:p>
          <a:p>
            <a:endParaRPr lang="en-US" dirty="0"/>
          </a:p>
          <a:p>
            <a:r>
              <a:rPr lang="en-US" dirty="0"/>
              <a:t>		Context context = new Context(new </a:t>
            </a:r>
            <a:r>
              <a:rPr lang="en-US" dirty="0" err="1"/>
              <a:t>OperationAdd</a:t>
            </a:r>
            <a:r>
              <a:rPr lang="en-US" dirty="0"/>
              <a:t>()); </a:t>
            </a:r>
          </a:p>
          <a:p>
            <a:r>
              <a:rPr lang="en-US" dirty="0"/>
              <a:t>		</a:t>
            </a:r>
            <a:r>
              <a:rPr lang="en-US" dirty="0" err="1"/>
              <a:t>System.out.println</a:t>
            </a:r>
            <a:r>
              <a:rPr lang="en-US" dirty="0"/>
              <a:t>("10 + 5 = " + </a:t>
            </a:r>
            <a:r>
              <a:rPr lang="en-US" dirty="0" err="1"/>
              <a:t>context.executeStrategy</a:t>
            </a:r>
            <a:r>
              <a:rPr lang="en-US" dirty="0"/>
              <a:t>(10, 5)); </a:t>
            </a:r>
          </a:p>
          <a:p>
            <a:endParaRPr lang="en-US" dirty="0"/>
          </a:p>
          <a:p>
            <a:r>
              <a:rPr lang="en-US" dirty="0"/>
              <a:t>		context = new Context(new </a:t>
            </a:r>
            <a:r>
              <a:rPr lang="en-US" dirty="0" err="1"/>
              <a:t>OperationSubstract</a:t>
            </a:r>
            <a:r>
              <a:rPr lang="en-US" dirty="0"/>
              <a:t>()); </a:t>
            </a:r>
          </a:p>
          <a:p>
            <a:r>
              <a:rPr lang="en-US" dirty="0"/>
              <a:t>		</a:t>
            </a:r>
            <a:r>
              <a:rPr lang="en-US" dirty="0" err="1"/>
              <a:t>System.out.println</a:t>
            </a:r>
            <a:r>
              <a:rPr lang="en-US" dirty="0"/>
              <a:t>("10 - 5 = " + </a:t>
            </a:r>
            <a:r>
              <a:rPr lang="en-US" dirty="0" err="1"/>
              <a:t>context.executeStrategy</a:t>
            </a:r>
            <a:r>
              <a:rPr lang="en-US" dirty="0"/>
              <a:t>(10, 5)); </a:t>
            </a:r>
          </a:p>
          <a:p>
            <a:endParaRPr lang="en-US" dirty="0"/>
          </a:p>
          <a:p>
            <a:r>
              <a:rPr lang="en-US" dirty="0"/>
              <a:t>		context = new Context(new </a:t>
            </a:r>
            <a:r>
              <a:rPr lang="en-US" dirty="0" err="1"/>
              <a:t>OperationMultiply</a:t>
            </a:r>
            <a:r>
              <a:rPr lang="en-US" dirty="0"/>
              <a:t>()); </a:t>
            </a:r>
          </a:p>
          <a:p>
            <a:r>
              <a:rPr lang="en-US" dirty="0"/>
              <a:t>		</a:t>
            </a:r>
            <a:r>
              <a:rPr lang="en-US" dirty="0" err="1"/>
              <a:t>System.out.println</a:t>
            </a:r>
            <a:r>
              <a:rPr lang="en-US" dirty="0"/>
              <a:t>("10 * 5 = " + </a:t>
            </a:r>
            <a:r>
              <a:rPr lang="en-US" dirty="0" err="1"/>
              <a:t>context.executeStrategy</a:t>
            </a:r>
            <a:r>
              <a:rPr lang="en-US" dirty="0"/>
              <a:t>(10, 5)); </a:t>
            </a:r>
          </a:p>
          <a:p>
            <a:r>
              <a:rPr lang="en-US" dirty="0"/>
              <a:t>	} </a:t>
            </a:r>
          </a:p>
          <a:p>
            <a:r>
              <a:rPr lang="en-US" dirty="0"/>
              <a:t>} </a:t>
            </a:r>
          </a:p>
        </p:txBody>
      </p:sp>
    </p:spTree>
    <p:extLst>
      <p:ext uri="{BB962C8B-B14F-4D97-AF65-F5344CB8AC3E}">
        <p14:creationId xmlns:p14="http://schemas.microsoft.com/office/powerpoint/2010/main" val="1598366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752600"/>
            <a:ext cx="7620000" cy="1477328"/>
          </a:xfrm>
          <a:prstGeom prst="rect">
            <a:avLst/>
          </a:prstGeom>
          <a:noFill/>
        </p:spPr>
        <p:txBody>
          <a:bodyPr wrap="square" rtlCol="0">
            <a:spAutoFit/>
          </a:bodyPr>
          <a:lstStyle/>
          <a:p>
            <a:r>
              <a:rPr lang="en-US" dirty="0"/>
              <a:t>Output</a:t>
            </a:r>
          </a:p>
          <a:p>
            <a:endParaRPr lang="en-US" dirty="0"/>
          </a:p>
          <a:p>
            <a:r>
              <a:rPr lang="en-US" dirty="0"/>
              <a:t>10 + 5 = 15 </a:t>
            </a:r>
          </a:p>
          <a:p>
            <a:r>
              <a:rPr lang="en-US" dirty="0"/>
              <a:t>10 - 5 = 5 </a:t>
            </a:r>
          </a:p>
          <a:p>
            <a:r>
              <a:rPr lang="en-US" dirty="0"/>
              <a:t>10 * 5 = 50 </a:t>
            </a:r>
          </a:p>
        </p:txBody>
      </p:sp>
    </p:spTree>
    <p:extLst>
      <p:ext uri="{BB962C8B-B14F-4D97-AF65-F5344CB8AC3E}">
        <p14:creationId xmlns:p14="http://schemas.microsoft.com/office/powerpoint/2010/main" val="28519090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a:t>
            </a:r>
          </a:p>
          <a:p>
            <a:endParaRPr lang="en-US" dirty="0"/>
          </a:p>
          <a:p>
            <a:pPr lvl="1"/>
            <a:r>
              <a:rPr lang="en-US" dirty="0"/>
              <a:t>many related classes differ only in their behavior. Strategies provide a way to configure a class with one of many behaviors</a:t>
            </a:r>
          </a:p>
          <a:p>
            <a:pPr lvl="1"/>
            <a:endParaRPr lang="en-US" dirty="0"/>
          </a:p>
          <a:p>
            <a:pPr lvl="1"/>
            <a:r>
              <a:rPr lang="en-US" dirty="0"/>
              <a:t>An algorithm uses data that clients shouldn't know about. Use the Strategy pattern to avoid exposing complex, algorithm-specific data structures.</a:t>
            </a:r>
          </a:p>
        </p:txBody>
      </p:sp>
      <p:sp>
        <p:nvSpPr>
          <p:cNvPr id="4" name="Title 1"/>
          <p:cNvSpPr>
            <a:spLocks noGrp="1"/>
          </p:cNvSpPr>
          <p:nvPr>
            <p:ph type="title"/>
          </p:nvPr>
        </p:nvSpPr>
        <p:spPr/>
        <p:txBody>
          <a:bodyPr/>
          <a:lstStyle/>
          <a:p>
            <a:r>
              <a:rPr lang="en-US" dirty="0"/>
              <a:t>Strategy Design Pattern</a:t>
            </a:r>
          </a:p>
        </p:txBody>
      </p:sp>
    </p:spTree>
    <p:extLst>
      <p:ext uri="{BB962C8B-B14F-4D97-AF65-F5344CB8AC3E}">
        <p14:creationId xmlns:p14="http://schemas.microsoft.com/office/powerpoint/2010/main" val="21885279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Consequences</a:t>
            </a:r>
          </a:p>
          <a:p>
            <a:endParaRPr lang="en-US" dirty="0"/>
          </a:p>
          <a:p>
            <a:pPr lvl="1"/>
            <a:r>
              <a:rPr lang="en-US" dirty="0"/>
              <a:t>Strategies eliminate conditional statements</a:t>
            </a:r>
          </a:p>
          <a:p>
            <a:endParaRPr lang="en-US" dirty="0"/>
          </a:p>
          <a:p>
            <a:pPr lvl="1"/>
            <a:r>
              <a:rPr lang="en-US" dirty="0"/>
              <a:t>A choice of implementations. Strategies can provide different implementations of the same behavior</a:t>
            </a:r>
          </a:p>
          <a:p>
            <a:endParaRPr lang="en-US" dirty="0"/>
          </a:p>
          <a:p>
            <a:pPr lvl="1"/>
            <a:r>
              <a:rPr lang="en-US" dirty="0"/>
              <a:t>Clients must be aware of different Strategies. The pattern has a potential drawback in that a client must understand how Strategies differ before it can select the appropriate one</a:t>
            </a:r>
          </a:p>
        </p:txBody>
      </p:sp>
      <p:sp>
        <p:nvSpPr>
          <p:cNvPr id="4" name="Title 1"/>
          <p:cNvSpPr>
            <a:spLocks noGrp="1"/>
          </p:cNvSpPr>
          <p:nvPr>
            <p:ph type="title"/>
          </p:nvPr>
        </p:nvSpPr>
        <p:spPr/>
        <p:txBody>
          <a:bodyPr/>
          <a:lstStyle/>
          <a:p>
            <a:r>
              <a:rPr lang="en-US" dirty="0"/>
              <a:t>Strategy Design Pattern</a:t>
            </a:r>
          </a:p>
        </p:txBody>
      </p:sp>
    </p:spTree>
    <p:extLst>
      <p:ext uri="{BB962C8B-B14F-4D97-AF65-F5344CB8AC3E}">
        <p14:creationId xmlns:p14="http://schemas.microsoft.com/office/powerpoint/2010/main" val="2233609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Template Method lets subclasses redefine certain steps of an algorithm without changing the algorithm's structure</a:t>
            </a:r>
          </a:p>
          <a:p>
            <a:pPr lvl="1"/>
            <a:endParaRPr lang="en-US" dirty="0"/>
          </a:p>
          <a:p>
            <a:pPr lvl="1"/>
            <a:r>
              <a:rPr lang="en-US" dirty="0"/>
              <a:t>An abstract class defines template(s) to execute its methods. Its subclasses can override the method implementation. </a:t>
            </a:r>
          </a:p>
        </p:txBody>
      </p:sp>
    </p:spTree>
    <p:extLst>
      <p:ext uri="{BB962C8B-B14F-4D97-AF65-F5344CB8AC3E}">
        <p14:creationId xmlns:p14="http://schemas.microsoft.com/office/powerpoint/2010/main" val="1850511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Design Pattern</a:t>
            </a:r>
          </a:p>
        </p:txBody>
      </p:sp>
      <p:sp>
        <p:nvSpPr>
          <p:cNvPr id="3" name="Content Placeholder 2"/>
          <p:cNvSpPr>
            <a:spLocks noGrp="1"/>
          </p:cNvSpPr>
          <p:nvPr>
            <p:ph idx="1"/>
          </p:nvPr>
        </p:nvSpPr>
        <p:spPr/>
        <p:txBody>
          <a:bodyPr/>
          <a:lstStyle/>
          <a:p>
            <a:r>
              <a:rPr lang="en-US" dirty="0"/>
              <a:t>Structure</a:t>
            </a:r>
          </a:p>
          <a:p>
            <a:endParaRPr lang="en-US" dirty="0"/>
          </a:p>
        </p:txBody>
      </p:sp>
      <p:pic>
        <p:nvPicPr>
          <p:cNvPr id="4" name="Picture 3"/>
          <p:cNvPicPr>
            <a:picLocks noChangeAspect="1"/>
          </p:cNvPicPr>
          <p:nvPr/>
        </p:nvPicPr>
        <p:blipFill>
          <a:blip r:embed="rId2"/>
          <a:stretch>
            <a:fillRect/>
          </a:stretch>
        </p:blipFill>
        <p:spPr>
          <a:xfrm>
            <a:off x="1295400" y="2286000"/>
            <a:ext cx="6096000" cy="3543300"/>
          </a:xfrm>
          <a:prstGeom prst="rect">
            <a:avLst/>
          </a:prstGeom>
        </p:spPr>
      </p:pic>
    </p:spTree>
    <p:extLst>
      <p:ext uri="{BB962C8B-B14F-4D97-AF65-F5344CB8AC3E}">
        <p14:creationId xmlns:p14="http://schemas.microsoft.com/office/powerpoint/2010/main" val="4478412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Design Pattern</a:t>
            </a:r>
          </a:p>
        </p:txBody>
      </p:sp>
      <p:sp>
        <p:nvSpPr>
          <p:cNvPr id="3" name="Content Placeholder 2"/>
          <p:cNvSpPr>
            <a:spLocks noGrp="1"/>
          </p:cNvSpPr>
          <p:nvPr>
            <p:ph idx="1"/>
          </p:nvPr>
        </p:nvSpPr>
        <p:spPr/>
        <p:txBody>
          <a:bodyPr/>
          <a:lstStyle/>
          <a:p>
            <a:r>
              <a:rPr lang="en-US" dirty="0"/>
              <a:t>Example</a:t>
            </a:r>
          </a:p>
          <a:p>
            <a:endParaRPr lang="en-US" dirty="0"/>
          </a:p>
        </p:txBody>
      </p:sp>
      <p:pic>
        <p:nvPicPr>
          <p:cNvPr id="5" name="Picture 4"/>
          <p:cNvPicPr>
            <a:picLocks noChangeAspect="1"/>
          </p:cNvPicPr>
          <p:nvPr/>
        </p:nvPicPr>
        <p:blipFill>
          <a:blip r:embed="rId2"/>
          <a:stretch>
            <a:fillRect/>
          </a:stretch>
        </p:blipFill>
        <p:spPr>
          <a:xfrm>
            <a:off x="990600" y="2286000"/>
            <a:ext cx="7112000" cy="4191000"/>
          </a:xfrm>
          <a:prstGeom prst="rect">
            <a:avLst/>
          </a:prstGeom>
        </p:spPr>
      </p:pic>
    </p:spTree>
    <p:extLst>
      <p:ext uri="{BB962C8B-B14F-4D97-AF65-F5344CB8AC3E}">
        <p14:creationId xmlns:p14="http://schemas.microsoft.com/office/powerpoint/2010/main" val="5973513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8534400" cy="3693319"/>
          </a:xfrm>
          <a:prstGeom prst="rect">
            <a:avLst/>
          </a:prstGeom>
          <a:noFill/>
        </p:spPr>
        <p:txBody>
          <a:bodyPr wrap="square" rtlCol="0">
            <a:spAutoFit/>
          </a:bodyPr>
          <a:lstStyle/>
          <a:p>
            <a:r>
              <a:rPr lang="en-US" dirty="0"/>
              <a:t>public abstract class Game { </a:t>
            </a:r>
          </a:p>
          <a:p>
            <a:endParaRPr lang="en-US" dirty="0"/>
          </a:p>
          <a:p>
            <a:r>
              <a:rPr lang="en-US" dirty="0"/>
              <a:t>	abstract void initialize(); </a:t>
            </a:r>
          </a:p>
          <a:p>
            <a:r>
              <a:rPr lang="en-US" dirty="0"/>
              <a:t>	abstract void </a:t>
            </a:r>
            <a:r>
              <a:rPr lang="en-US" dirty="0" err="1"/>
              <a:t>startPlay</a:t>
            </a:r>
            <a:r>
              <a:rPr lang="en-US" dirty="0"/>
              <a:t>(); </a:t>
            </a:r>
          </a:p>
          <a:p>
            <a:r>
              <a:rPr lang="en-US" dirty="0"/>
              <a:t>	abstract void </a:t>
            </a:r>
            <a:r>
              <a:rPr lang="en-US" dirty="0" err="1"/>
              <a:t>endPlay</a:t>
            </a:r>
            <a:r>
              <a:rPr lang="en-US" dirty="0"/>
              <a:t>();</a:t>
            </a:r>
          </a:p>
          <a:p>
            <a:r>
              <a:rPr lang="en-US" dirty="0"/>
              <a:t> </a:t>
            </a:r>
          </a:p>
          <a:p>
            <a:endParaRPr lang="en-US" dirty="0"/>
          </a:p>
          <a:p>
            <a:r>
              <a:rPr lang="en-US" dirty="0"/>
              <a:t>	public </a:t>
            </a:r>
            <a:r>
              <a:rPr lang="en-US" b="1" dirty="0"/>
              <a:t>final</a:t>
            </a:r>
            <a:r>
              <a:rPr lang="en-US" dirty="0"/>
              <a:t> void play(){ </a:t>
            </a:r>
          </a:p>
          <a:p>
            <a:r>
              <a:rPr lang="en-US" dirty="0"/>
              <a:t>		initialize(); </a:t>
            </a:r>
          </a:p>
          <a:p>
            <a:r>
              <a:rPr lang="en-US" dirty="0"/>
              <a:t>		</a:t>
            </a:r>
            <a:r>
              <a:rPr lang="en-US" dirty="0" err="1"/>
              <a:t>startPlay</a:t>
            </a:r>
            <a:r>
              <a:rPr lang="en-US" dirty="0"/>
              <a:t>(); </a:t>
            </a:r>
          </a:p>
          <a:p>
            <a:r>
              <a:rPr lang="en-US" dirty="0"/>
              <a:t>		</a:t>
            </a:r>
            <a:r>
              <a:rPr lang="en-US" dirty="0" err="1"/>
              <a:t>endPlay</a:t>
            </a:r>
            <a:r>
              <a:rPr lang="en-US" dirty="0"/>
              <a:t>(); </a:t>
            </a:r>
          </a:p>
          <a:p>
            <a:r>
              <a:rPr lang="en-US" dirty="0"/>
              <a:t>	} </a:t>
            </a:r>
          </a:p>
          <a:p>
            <a:r>
              <a:rPr lang="en-US" dirty="0"/>
              <a:t>} </a:t>
            </a:r>
          </a:p>
        </p:txBody>
      </p:sp>
      <p:sp>
        <p:nvSpPr>
          <p:cNvPr id="5" name="TextBox 4"/>
          <p:cNvSpPr txBox="1"/>
          <p:nvPr/>
        </p:nvSpPr>
        <p:spPr>
          <a:xfrm>
            <a:off x="3810000" y="2895600"/>
            <a:ext cx="1561871" cy="307777"/>
          </a:xfrm>
          <a:prstGeom prst="rect">
            <a:avLst/>
          </a:prstGeom>
          <a:noFill/>
        </p:spPr>
        <p:txBody>
          <a:bodyPr wrap="none" rtlCol="0">
            <a:spAutoFit/>
          </a:bodyPr>
          <a:lstStyle/>
          <a:p>
            <a:r>
              <a:rPr lang="en-US" sz="1400" dirty="0">
                <a:solidFill>
                  <a:srgbClr val="3366FF"/>
                </a:solidFill>
              </a:rPr>
              <a:t>Template method </a:t>
            </a:r>
          </a:p>
        </p:txBody>
      </p:sp>
      <p:sp>
        <p:nvSpPr>
          <p:cNvPr id="6" name="TextBox 5"/>
          <p:cNvSpPr txBox="1"/>
          <p:nvPr/>
        </p:nvSpPr>
        <p:spPr>
          <a:xfrm>
            <a:off x="609600" y="2514600"/>
            <a:ext cx="5434526" cy="307777"/>
          </a:xfrm>
          <a:prstGeom prst="rect">
            <a:avLst/>
          </a:prstGeom>
          <a:noFill/>
        </p:spPr>
        <p:txBody>
          <a:bodyPr wrap="none" rtlCol="0">
            <a:spAutoFit/>
          </a:bodyPr>
          <a:lstStyle/>
          <a:p>
            <a:r>
              <a:rPr lang="en-US" sz="1400" dirty="0">
                <a:solidFill>
                  <a:srgbClr val="3366FF"/>
                </a:solidFill>
              </a:rPr>
              <a:t>Template method should be final to not be changed by subclasses</a:t>
            </a:r>
          </a:p>
        </p:txBody>
      </p:sp>
    </p:spTree>
    <p:extLst>
      <p:ext uri="{BB962C8B-B14F-4D97-AF65-F5344CB8AC3E}">
        <p14:creationId xmlns:p14="http://schemas.microsoft.com/office/powerpoint/2010/main" val="35356349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7315200" cy="5355313"/>
          </a:xfrm>
          <a:prstGeom prst="rect">
            <a:avLst/>
          </a:prstGeom>
          <a:noFill/>
        </p:spPr>
        <p:txBody>
          <a:bodyPr wrap="square" rtlCol="0">
            <a:spAutoFit/>
          </a:bodyPr>
          <a:lstStyle/>
          <a:p>
            <a:r>
              <a:rPr lang="en-US" dirty="0"/>
              <a:t>public class Cricket extends Game { </a:t>
            </a:r>
          </a:p>
          <a:p>
            <a:r>
              <a:rPr lang="en-US" dirty="0"/>
              <a:t>	</a:t>
            </a:r>
          </a:p>
          <a:p>
            <a:r>
              <a:rPr lang="en-US" dirty="0"/>
              <a:t>	@Override </a:t>
            </a:r>
          </a:p>
          <a:p>
            <a:r>
              <a:rPr lang="en-US" dirty="0"/>
              <a:t>	void </a:t>
            </a:r>
            <a:r>
              <a:rPr lang="en-US" dirty="0" err="1"/>
              <a:t>endPlay</a:t>
            </a:r>
            <a:r>
              <a:rPr lang="en-US" dirty="0"/>
              <a:t>() { </a:t>
            </a:r>
          </a:p>
          <a:p>
            <a:r>
              <a:rPr lang="en-US" dirty="0"/>
              <a:t>		</a:t>
            </a:r>
            <a:r>
              <a:rPr lang="en-US" dirty="0" err="1"/>
              <a:t>System.out.println</a:t>
            </a:r>
            <a:r>
              <a:rPr lang="en-US" dirty="0"/>
              <a:t>("Cricket Game Finished!"); </a:t>
            </a:r>
          </a:p>
          <a:p>
            <a:r>
              <a:rPr lang="en-US" dirty="0"/>
              <a:t>	} </a:t>
            </a:r>
          </a:p>
          <a:p>
            <a:endParaRPr lang="en-US" dirty="0"/>
          </a:p>
          <a:p>
            <a:r>
              <a:rPr lang="en-US" dirty="0"/>
              <a:t>	@Override </a:t>
            </a:r>
          </a:p>
          <a:p>
            <a:r>
              <a:rPr lang="en-US" dirty="0"/>
              <a:t>	void initialize() { </a:t>
            </a:r>
          </a:p>
          <a:p>
            <a:r>
              <a:rPr lang="en-US" dirty="0"/>
              <a:t>		</a:t>
            </a:r>
            <a:r>
              <a:rPr lang="en-US" dirty="0" err="1"/>
              <a:t>System.out.println</a:t>
            </a:r>
            <a:r>
              <a:rPr lang="en-US" dirty="0"/>
              <a:t>("Cricket Game Initialized! Start 		playing."); </a:t>
            </a:r>
          </a:p>
          <a:p>
            <a:r>
              <a:rPr lang="en-US" dirty="0"/>
              <a:t>	} </a:t>
            </a:r>
          </a:p>
          <a:p>
            <a:endParaRPr lang="en-US" dirty="0"/>
          </a:p>
          <a:p>
            <a:r>
              <a:rPr lang="en-US" dirty="0"/>
              <a:t>	@Override </a:t>
            </a:r>
          </a:p>
          <a:p>
            <a:r>
              <a:rPr lang="en-US" dirty="0"/>
              <a:t>	void </a:t>
            </a:r>
            <a:r>
              <a:rPr lang="en-US" dirty="0" err="1"/>
              <a:t>startPlay</a:t>
            </a:r>
            <a:r>
              <a:rPr lang="en-US" dirty="0"/>
              <a:t>() { </a:t>
            </a:r>
          </a:p>
          <a:p>
            <a:r>
              <a:rPr lang="en-US" dirty="0"/>
              <a:t>		</a:t>
            </a:r>
            <a:r>
              <a:rPr lang="en-US" dirty="0" err="1"/>
              <a:t>System.out.println</a:t>
            </a:r>
            <a:r>
              <a:rPr lang="en-US" dirty="0"/>
              <a:t>("Cricket Game Started. Enjoy the 		game!"); </a:t>
            </a:r>
          </a:p>
          <a:p>
            <a:r>
              <a:rPr lang="en-US" dirty="0"/>
              <a:t>	} </a:t>
            </a:r>
          </a:p>
          <a:p>
            <a:r>
              <a:rPr lang="en-US" dirty="0"/>
              <a:t>} </a:t>
            </a:r>
          </a:p>
        </p:txBody>
      </p:sp>
    </p:spTree>
    <p:extLst>
      <p:ext uri="{BB962C8B-B14F-4D97-AF65-F5344CB8AC3E}">
        <p14:creationId xmlns:p14="http://schemas.microsoft.com/office/powerpoint/2010/main" val="21609415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7315200" cy="5355313"/>
          </a:xfrm>
          <a:prstGeom prst="rect">
            <a:avLst/>
          </a:prstGeom>
          <a:noFill/>
        </p:spPr>
        <p:txBody>
          <a:bodyPr wrap="square" rtlCol="0">
            <a:spAutoFit/>
          </a:bodyPr>
          <a:lstStyle/>
          <a:p>
            <a:r>
              <a:rPr lang="en-US" dirty="0"/>
              <a:t>public class Football extends Game { </a:t>
            </a:r>
          </a:p>
          <a:p>
            <a:endParaRPr lang="en-US" dirty="0"/>
          </a:p>
          <a:p>
            <a:r>
              <a:rPr lang="en-US" dirty="0"/>
              <a:t>	@Override </a:t>
            </a:r>
          </a:p>
          <a:p>
            <a:r>
              <a:rPr lang="en-US" dirty="0"/>
              <a:t>	void </a:t>
            </a:r>
            <a:r>
              <a:rPr lang="en-US" dirty="0" err="1"/>
              <a:t>endPlay</a:t>
            </a:r>
            <a:r>
              <a:rPr lang="en-US" dirty="0"/>
              <a:t>() { </a:t>
            </a:r>
          </a:p>
          <a:p>
            <a:r>
              <a:rPr lang="en-US" dirty="0"/>
              <a:t>		</a:t>
            </a:r>
            <a:r>
              <a:rPr lang="en-US" dirty="0" err="1"/>
              <a:t>System.out.println</a:t>
            </a:r>
            <a:r>
              <a:rPr lang="en-US" dirty="0"/>
              <a:t>("Football Game Finished!"); </a:t>
            </a:r>
          </a:p>
          <a:p>
            <a:r>
              <a:rPr lang="en-US" dirty="0"/>
              <a:t>	} </a:t>
            </a:r>
          </a:p>
          <a:p>
            <a:endParaRPr lang="en-US" dirty="0"/>
          </a:p>
          <a:p>
            <a:r>
              <a:rPr lang="en-US" dirty="0"/>
              <a:t>	@Override </a:t>
            </a:r>
          </a:p>
          <a:p>
            <a:r>
              <a:rPr lang="en-US" dirty="0"/>
              <a:t>	void initialize() { </a:t>
            </a:r>
          </a:p>
          <a:p>
            <a:r>
              <a:rPr lang="en-US" dirty="0"/>
              <a:t>		</a:t>
            </a:r>
            <a:r>
              <a:rPr lang="en-US" dirty="0" err="1"/>
              <a:t>System.out.println</a:t>
            </a:r>
            <a:r>
              <a:rPr lang="en-US" dirty="0"/>
              <a:t>("Football Game Initialized! Start 		playing."); </a:t>
            </a:r>
          </a:p>
          <a:p>
            <a:r>
              <a:rPr lang="en-US" dirty="0"/>
              <a:t>	} </a:t>
            </a:r>
          </a:p>
          <a:p>
            <a:endParaRPr lang="en-US" dirty="0"/>
          </a:p>
          <a:p>
            <a:r>
              <a:rPr lang="en-US" dirty="0"/>
              <a:t>	@Override </a:t>
            </a:r>
          </a:p>
          <a:p>
            <a:r>
              <a:rPr lang="en-US" dirty="0"/>
              <a:t>	void </a:t>
            </a:r>
            <a:r>
              <a:rPr lang="en-US" dirty="0" err="1"/>
              <a:t>startPlay</a:t>
            </a:r>
            <a:r>
              <a:rPr lang="en-US" dirty="0"/>
              <a:t>() { </a:t>
            </a:r>
          </a:p>
          <a:p>
            <a:r>
              <a:rPr lang="en-US" dirty="0"/>
              <a:t>		</a:t>
            </a:r>
            <a:r>
              <a:rPr lang="en-US" dirty="0" err="1"/>
              <a:t>System.out.println</a:t>
            </a:r>
            <a:r>
              <a:rPr lang="en-US" dirty="0"/>
              <a:t>("Football Game Started. Enjoy 		the game!"); </a:t>
            </a:r>
          </a:p>
          <a:p>
            <a:r>
              <a:rPr lang="en-US" dirty="0"/>
              <a:t>	} </a:t>
            </a:r>
          </a:p>
          <a:p>
            <a:r>
              <a:rPr lang="en-US" dirty="0"/>
              <a:t>} </a:t>
            </a:r>
          </a:p>
        </p:txBody>
      </p:sp>
    </p:spTree>
    <p:extLst>
      <p:ext uri="{BB962C8B-B14F-4D97-AF65-F5344CB8AC3E}">
        <p14:creationId xmlns:p14="http://schemas.microsoft.com/office/powerpoint/2010/main" val="1669171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A0B8FD9B40B4598125A83DDBA4364" ma:contentTypeVersion="2" ma:contentTypeDescription="Create a new document." ma:contentTypeScope="" ma:versionID="d7e85c0515911a05d8e2bf9342498ca9">
  <xsd:schema xmlns:xsd="http://www.w3.org/2001/XMLSchema" xmlns:xs="http://www.w3.org/2001/XMLSchema" xmlns:p="http://schemas.microsoft.com/office/2006/metadata/properties" xmlns:ns2="bcfc0aad-2a85-4154-a3cd-0eddd427fed0" targetNamespace="http://schemas.microsoft.com/office/2006/metadata/properties" ma:root="true" ma:fieldsID="1846b7ce75903ef70a58c63c3180aa99" ns2:_="">
    <xsd:import namespace="bcfc0aad-2a85-4154-a3cd-0eddd427fed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c0aad-2a85-4154-a3cd-0eddd427f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8DE2A-1866-4ADB-A4E1-2186DBDA65CE}">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bcfc0aad-2a85-4154-a3cd-0eddd427fed0"/>
    <ds:schemaRef ds:uri="http://purl.org/dc/dcmitype/"/>
  </ds:schemaRefs>
</ds:datastoreItem>
</file>

<file path=customXml/itemProps2.xml><?xml version="1.0" encoding="utf-8"?>
<ds:datastoreItem xmlns:ds="http://schemas.openxmlformats.org/officeDocument/2006/customXml" ds:itemID="{A8C1BEE6-1685-471B-8E9A-96BABA23D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c0aad-2a85-4154-a3cd-0eddd427f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3C2675-065F-4B0B-81EA-0C4F33E22B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Clarity.thmx</Template>
  <TotalTime>14244</TotalTime>
  <Words>6145</Words>
  <Application>Microsoft Macintosh PowerPoint</Application>
  <PresentationFormat>On-screen Show (4:3)</PresentationFormat>
  <Paragraphs>1212</Paragraphs>
  <Slides>119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119</vt:i4>
      </vt:variant>
    </vt:vector>
  </HeadingPairs>
  <TitlesOfParts>
    <vt:vector size="121" baseType="lpstr">
      <vt:lpstr>Arial</vt:lpstr>
      <vt:lpstr>Clarity</vt:lpstr>
      <vt:lpstr>Behavioral Design Patterns</vt:lpstr>
      <vt:lpstr>Behavioral Design Patterns</vt:lpstr>
      <vt:lpstr>Behavioral Design Patterns</vt:lpstr>
      <vt:lpstr>Chain Of Responsibility Design Pattern</vt:lpstr>
      <vt:lpstr>Chain Of Responsibility Design Pattern</vt:lpstr>
      <vt:lpstr>Chain Of Responsibility Design Pattern</vt:lpstr>
      <vt:lpstr>Chain Of Responsibility Design Pattern</vt:lpstr>
      <vt:lpstr>PowerPoint Presentation</vt:lpstr>
      <vt:lpstr>PowerPoint Presentation</vt:lpstr>
      <vt:lpstr>PowerPoint Presentation</vt:lpstr>
      <vt:lpstr>PowerPoint Presentation</vt:lpstr>
      <vt:lpstr>PowerPoint Presentation</vt:lpstr>
      <vt:lpstr>PowerPoint Presentation</vt:lpstr>
      <vt:lpstr>Chain Of Responsibility Design Pattern</vt:lpstr>
      <vt:lpstr>Chain Of Responsibility Design Pattern</vt:lpstr>
      <vt:lpstr>Command Design Pattern</vt:lpstr>
      <vt:lpstr>Command Design Pattern</vt:lpstr>
      <vt:lpstr>Command Design Pattern</vt:lpstr>
      <vt:lpstr>PowerPoint Presentation</vt:lpstr>
      <vt:lpstr>PowerPoint Presentation</vt:lpstr>
      <vt:lpstr>PowerPoint Presentation</vt:lpstr>
      <vt:lpstr>PowerPoint Presentation</vt:lpstr>
      <vt:lpstr>PowerPoint Presentation</vt:lpstr>
      <vt:lpstr>PowerPoint Presentation</vt:lpstr>
      <vt:lpstr>Command Design Pattern</vt:lpstr>
      <vt:lpstr>PowerPoint Presentation</vt:lpstr>
      <vt:lpstr>PowerPoint Presentation</vt:lpstr>
      <vt:lpstr>PowerPoint Presentation</vt:lpstr>
      <vt:lpstr>PowerPoint Presentation</vt:lpstr>
      <vt:lpstr>PowerPoint Presentation</vt:lpstr>
      <vt:lpstr>Iterator Design Pattern</vt:lpstr>
      <vt:lpstr>Iterator Design Pattern</vt:lpstr>
      <vt:lpstr>Iterator Design Pattern</vt:lpstr>
      <vt:lpstr>Iterator Design Pattern</vt:lpstr>
      <vt:lpstr>PowerPoint Presentation</vt:lpstr>
      <vt:lpstr>PowerPoint Presentation</vt:lpstr>
      <vt:lpstr>PowerPoint Presentation</vt:lpstr>
      <vt:lpstr>PowerPoint Presentation</vt:lpstr>
      <vt:lpstr>PowerPoint Presentation</vt:lpstr>
      <vt:lpstr>Iterator Design Pattern</vt:lpstr>
      <vt:lpstr>Mediator Design Pattern</vt:lpstr>
      <vt:lpstr>Mediator Design Pattern</vt:lpstr>
      <vt:lpstr>Mediator Design Pattern</vt:lpstr>
      <vt:lpstr>PowerPoint Presentation</vt:lpstr>
      <vt:lpstr>PowerPoint Presentation</vt:lpstr>
      <vt:lpstr>PowerPoint Presentation</vt:lpstr>
      <vt:lpstr>PowerPoint Presentation</vt:lpstr>
      <vt:lpstr>PowerPoint Presentation</vt:lpstr>
      <vt:lpstr>Mediator Design Pattern</vt:lpstr>
      <vt:lpstr>Mediator Design Pattern</vt:lpstr>
      <vt:lpstr>Memento Design pattern </vt:lpstr>
      <vt:lpstr>Memento Design pattern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Memento Design pattern </vt:lpstr>
      <vt:lpstr>Memento Design pattern </vt:lpstr>
      <vt:lpstr>Observer Design Pattern</vt:lpstr>
      <vt:lpstr>Observer Design Pattern</vt:lpstr>
      <vt:lpstr>Observer Design Pattern</vt:lpstr>
      <vt:lpstr>Observer Design Pattern</vt:lpstr>
      <vt:lpstr>PowerPoint Presentation</vt:lpstr>
      <vt:lpstr>PowerPoint Presentation</vt:lpstr>
      <vt:lpstr>PowerPoint Presentation</vt:lpstr>
      <vt:lpstr>PowerPoint Presentation</vt:lpstr>
      <vt:lpstr>PowerPoint Presentation</vt:lpstr>
      <vt:lpstr>PowerPoint Presentation</vt:lpstr>
      <vt:lpstr>Observer Design Pattern</vt:lpstr>
      <vt:lpstr>Observer Design Pattern</vt:lpstr>
      <vt:lpstr>State Design Pattern</vt:lpstr>
      <vt:lpstr>State Design Pattern</vt:lpstr>
      <vt:lpstr>State Design Pattern</vt:lpstr>
      <vt:lpstr>PowerPoint Presentation</vt:lpstr>
      <vt:lpstr>PowerPoint Presentation</vt:lpstr>
      <vt:lpstr>PowerPoint Presentation</vt:lpstr>
      <vt:lpstr>PowerPoint Presentation</vt:lpstr>
      <vt:lpstr>PowerPoint Presentation</vt:lpstr>
      <vt:lpstr>State Design Pattern</vt:lpstr>
      <vt:lpstr>Strategy Design Pattern</vt:lpstr>
      <vt:lpstr>Strategy Design Pattern</vt:lpstr>
      <vt:lpstr>Strategy Design Pattern</vt:lpstr>
      <vt:lpstr>PowerPoint Presentation</vt:lpstr>
      <vt:lpstr>PowerPoint Presentation</vt:lpstr>
      <vt:lpstr>PowerPoint Presentation</vt:lpstr>
      <vt:lpstr>PowerPoint Presentation</vt:lpstr>
      <vt:lpstr>PowerPoint Presentation</vt:lpstr>
      <vt:lpstr>Strategy Design Pattern</vt:lpstr>
      <vt:lpstr>Strategy Design Pattern</vt:lpstr>
      <vt:lpstr>Template Design Pattern</vt:lpstr>
      <vt:lpstr>Template Design Pattern</vt:lpstr>
      <vt:lpstr>Template Design Pattern</vt:lpstr>
      <vt:lpstr>PowerPoint Presentation</vt:lpstr>
      <vt:lpstr>PowerPoint Presentation</vt:lpstr>
      <vt:lpstr>PowerPoint Presentation</vt:lpstr>
      <vt:lpstr>PowerPoint Presentation</vt:lpstr>
      <vt:lpstr>Template Design Pattern</vt:lpstr>
      <vt:lpstr>Visitor Design Pattern</vt:lpstr>
      <vt:lpstr>Visitor Design Pattern</vt:lpstr>
      <vt:lpstr>Visitor Design Pattern</vt:lpstr>
      <vt:lpstr>PowerPoint Presentation</vt:lpstr>
      <vt:lpstr>PowerPoint Presentation</vt:lpstr>
      <vt:lpstr>PowerPoint Presentation</vt:lpstr>
      <vt:lpstr>PowerPoint Presentation</vt:lpstr>
      <vt:lpstr>PowerPoint Presentation</vt:lpstr>
      <vt:lpstr>PowerPoint Presentation</vt:lpstr>
      <vt:lpstr>Visitor Design Pattern</vt:lpstr>
      <vt:lpstr>Interpreter Design Pattern</vt:lpstr>
      <vt:lpstr>Interpreter Design Pattern</vt:lpstr>
      <vt:lpstr>Interpreter Design Pattern</vt:lpstr>
      <vt:lpstr>PowerPoint Presentation</vt:lpstr>
      <vt:lpstr>PowerPoint Presentation</vt:lpstr>
      <vt:lpstr>PowerPoint Presentation</vt:lpstr>
      <vt:lpstr>PowerPoint Presentation</vt:lpstr>
      <vt:lpstr>PowerPoint Presentation</vt:lpstr>
    </vt:vector>
  </TitlesOfParts>
  <Company>Lehigh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patterns</dc:title>
  <dc:creator>M ghazi</dc:creator>
  <cp:lastModifiedBy>KHALID AHMED M ALHARBI</cp:lastModifiedBy>
  <cp:revision>1043</cp:revision>
  <dcterms:created xsi:type="dcterms:W3CDTF">2004-04-23T02:44:33Z</dcterms:created>
  <dcterms:modified xsi:type="dcterms:W3CDTF">2022-11-16T05:01:06Z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0x01010063AA0B8FD9B40B4598125A83DDBA4364</vt:lpwstr>
  </property>
</Properties>
</file>