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62"/>
  </p:notesMasterIdLst>
  <p:sldIdLst>
    <p:sldId id="256" r:id="rId5"/>
    <p:sldId id="324" r:id="rId6"/>
    <p:sldId id="339" r:id="rId7"/>
    <p:sldId id="336" r:id="rId8"/>
    <p:sldId id="337" r:id="rId9"/>
    <p:sldId id="325" r:id="rId10"/>
    <p:sldId id="260" r:id="rId11"/>
    <p:sldId id="288" r:id="rId12"/>
    <p:sldId id="326" r:id="rId13"/>
    <p:sldId id="370" r:id="rId14"/>
    <p:sldId id="327" r:id="rId15"/>
    <p:sldId id="340" r:id="rId16"/>
    <p:sldId id="328" r:id="rId17"/>
    <p:sldId id="341" r:id="rId18"/>
    <p:sldId id="344" r:id="rId19"/>
    <p:sldId id="357" r:id="rId20"/>
    <p:sldId id="343" r:id="rId21"/>
    <p:sldId id="329" r:id="rId22"/>
    <p:sldId id="333" r:id="rId23"/>
    <p:sldId id="332" r:id="rId24"/>
    <p:sldId id="335" r:id="rId25"/>
    <p:sldId id="331" r:id="rId26"/>
    <p:sldId id="354" r:id="rId27"/>
    <p:sldId id="346" r:id="rId28"/>
    <p:sldId id="347" r:id="rId29"/>
    <p:sldId id="360" r:id="rId30"/>
    <p:sldId id="334" r:id="rId31"/>
    <p:sldId id="345" r:id="rId32"/>
    <p:sldId id="349" r:id="rId33"/>
    <p:sldId id="353" r:id="rId34"/>
    <p:sldId id="355" r:id="rId35"/>
    <p:sldId id="359" r:id="rId36"/>
    <p:sldId id="358" r:id="rId37"/>
    <p:sldId id="356" r:id="rId38"/>
    <p:sldId id="351" r:id="rId39"/>
    <p:sldId id="363" r:id="rId40"/>
    <p:sldId id="361" r:id="rId41"/>
    <p:sldId id="364" r:id="rId42"/>
    <p:sldId id="371" r:id="rId43"/>
    <p:sldId id="369" r:id="rId44"/>
    <p:sldId id="374" r:id="rId45"/>
    <p:sldId id="366" r:id="rId46"/>
    <p:sldId id="372" r:id="rId47"/>
    <p:sldId id="373" r:id="rId48"/>
    <p:sldId id="368" r:id="rId49"/>
    <p:sldId id="375" r:id="rId50"/>
    <p:sldId id="365" r:id="rId51"/>
    <p:sldId id="292" r:id="rId52"/>
    <p:sldId id="376" r:id="rId53"/>
    <p:sldId id="378" r:id="rId54"/>
    <p:sldId id="377" r:id="rId55"/>
    <p:sldId id="380" r:id="rId56"/>
    <p:sldId id="381" r:id="rId57"/>
    <p:sldId id="382" r:id="rId58"/>
    <p:sldId id="379" r:id="rId59"/>
    <p:sldId id="383" r:id="rId60"/>
    <p:sldId id="384" r:id="rId6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A383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703"/>
    <p:restoredTop sz="86400"/>
  </p:normalViewPr>
  <p:slideViewPr>
    <p:cSldViewPr snapToGrid="0" snapToObjects="1">
      <p:cViewPr varScale="1">
        <p:scale>
          <a:sx n="92" d="100"/>
          <a:sy n="92" d="100"/>
        </p:scale>
        <p:origin x="224" y="18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63" Type="http://schemas.openxmlformats.org/officeDocument/2006/relationships/presProps" Target="pres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tableStyles" Target="tableStyles.xml"/><Relationship Id="rId5" Type="http://schemas.openxmlformats.org/officeDocument/2006/relationships/slide" Target="slides/slide1.xml"/><Relationship Id="rId61" Type="http://schemas.openxmlformats.org/officeDocument/2006/relationships/slide" Target="slides/slide57.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viewProps" Target="viewProps.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7C7EC0A-6220-D54A-B082-78DF55AC6E25}" type="datetimeFigureOut">
              <a:rPr lang="en-US" smtClean="0"/>
              <a:t>3/20/22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FCF7E4D-9714-D74B-90AD-133380B5887E}" type="slidenum">
              <a:rPr lang="en-US" smtClean="0"/>
              <a:t>‹#›</a:t>
            </a:fld>
            <a:endParaRPr lang="en-US"/>
          </a:p>
        </p:txBody>
      </p:sp>
    </p:spTree>
    <p:extLst>
      <p:ext uri="{BB962C8B-B14F-4D97-AF65-F5344CB8AC3E}">
        <p14:creationId xmlns:p14="http://schemas.microsoft.com/office/powerpoint/2010/main" val="27999395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FCF7E4D-9714-D74B-90AD-133380B5887E}" type="slidenum">
              <a:rPr lang="en-US" smtClean="0"/>
              <a:t>9</a:t>
            </a:fld>
            <a:endParaRPr lang="en-US"/>
          </a:p>
        </p:txBody>
      </p:sp>
    </p:spTree>
    <p:extLst>
      <p:ext uri="{BB962C8B-B14F-4D97-AF65-F5344CB8AC3E}">
        <p14:creationId xmlns:p14="http://schemas.microsoft.com/office/powerpoint/2010/main" val="42780740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BFDB8C-8C3D-E548-8CDD-4397B2D82D0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5244C28-34C0-774F-8352-6B8ED79259E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36969D9-1F29-FF41-8215-D3895ADCDA23}"/>
              </a:ext>
            </a:extLst>
          </p:cNvPr>
          <p:cNvSpPr>
            <a:spLocks noGrp="1"/>
          </p:cNvSpPr>
          <p:nvPr>
            <p:ph type="dt" sz="half" idx="10"/>
          </p:nvPr>
        </p:nvSpPr>
        <p:spPr/>
        <p:txBody>
          <a:bodyPr/>
          <a:lstStyle/>
          <a:p>
            <a:fld id="{4D6FDB5C-9BD2-DF45-AE5F-E8E54F2A78B0}" type="datetime1">
              <a:rPr lang="en-US" smtClean="0"/>
              <a:t>3/20/22</a:t>
            </a:fld>
            <a:endParaRPr lang="en-US"/>
          </a:p>
        </p:txBody>
      </p:sp>
      <p:sp>
        <p:nvSpPr>
          <p:cNvPr id="5" name="Footer Placeholder 4">
            <a:extLst>
              <a:ext uri="{FF2B5EF4-FFF2-40B4-BE49-F238E27FC236}">
                <a16:creationId xmlns:a16="http://schemas.microsoft.com/office/drawing/2014/main" id="{793C4649-8618-814B-8926-A5AFF3301424}"/>
              </a:ext>
            </a:extLst>
          </p:cNvPr>
          <p:cNvSpPr>
            <a:spLocks noGrp="1"/>
          </p:cNvSpPr>
          <p:nvPr>
            <p:ph type="ftr" sz="quarter" idx="11"/>
          </p:nvPr>
        </p:nvSpPr>
        <p:spPr/>
        <p:txBody>
          <a:bodyPr/>
          <a:lstStyle/>
          <a:p>
            <a:r>
              <a:rPr lang="en-US"/>
              <a:t>Khalid Alharbi, Ph.D.</a:t>
            </a:r>
          </a:p>
        </p:txBody>
      </p:sp>
      <p:sp>
        <p:nvSpPr>
          <p:cNvPr id="6" name="Slide Number Placeholder 5">
            <a:extLst>
              <a:ext uri="{FF2B5EF4-FFF2-40B4-BE49-F238E27FC236}">
                <a16:creationId xmlns:a16="http://schemas.microsoft.com/office/drawing/2014/main" id="{F5E837C4-AEF2-0E48-882E-E203498521F5}"/>
              </a:ext>
            </a:extLst>
          </p:cNvPr>
          <p:cNvSpPr>
            <a:spLocks noGrp="1"/>
          </p:cNvSpPr>
          <p:nvPr>
            <p:ph type="sldNum" sz="quarter" idx="12"/>
          </p:nvPr>
        </p:nvSpPr>
        <p:spPr/>
        <p:txBody>
          <a:bodyPr/>
          <a:lstStyle/>
          <a:p>
            <a:fld id="{52A04CD7-CDB6-3944-A2CC-692A1787DEEC}" type="slidenum">
              <a:rPr lang="en-US" smtClean="0"/>
              <a:t>‹#›</a:t>
            </a:fld>
            <a:endParaRPr lang="en-US"/>
          </a:p>
        </p:txBody>
      </p:sp>
    </p:spTree>
    <p:extLst>
      <p:ext uri="{BB962C8B-B14F-4D97-AF65-F5344CB8AC3E}">
        <p14:creationId xmlns:p14="http://schemas.microsoft.com/office/powerpoint/2010/main" val="6347666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B79A2F-DDD3-314B-9BA1-20753712298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E390641-2AC8-434E-BDA1-4D4A7E84B69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EC764C2-8CA6-5447-A01C-88E65226C6B2}"/>
              </a:ext>
            </a:extLst>
          </p:cNvPr>
          <p:cNvSpPr>
            <a:spLocks noGrp="1"/>
          </p:cNvSpPr>
          <p:nvPr>
            <p:ph type="dt" sz="half" idx="10"/>
          </p:nvPr>
        </p:nvSpPr>
        <p:spPr/>
        <p:txBody>
          <a:bodyPr/>
          <a:lstStyle/>
          <a:p>
            <a:fld id="{5C011263-96DC-0C41-98C3-3F82720496D3}" type="datetime1">
              <a:rPr lang="en-US" smtClean="0"/>
              <a:t>3/20/22</a:t>
            </a:fld>
            <a:endParaRPr lang="en-US"/>
          </a:p>
        </p:txBody>
      </p:sp>
      <p:sp>
        <p:nvSpPr>
          <p:cNvPr id="5" name="Footer Placeholder 4">
            <a:extLst>
              <a:ext uri="{FF2B5EF4-FFF2-40B4-BE49-F238E27FC236}">
                <a16:creationId xmlns:a16="http://schemas.microsoft.com/office/drawing/2014/main" id="{2EB8B50E-46C1-B445-BDA0-BD2AEDE20359}"/>
              </a:ext>
            </a:extLst>
          </p:cNvPr>
          <p:cNvSpPr>
            <a:spLocks noGrp="1"/>
          </p:cNvSpPr>
          <p:nvPr>
            <p:ph type="ftr" sz="quarter" idx="11"/>
          </p:nvPr>
        </p:nvSpPr>
        <p:spPr/>
        <p:txBody>
          <a:bodyPr/>
          <a:lstStyle/>
          <a:p>
            <a:r>
              <a:rPr lang="en-US"/>
              <a:t>Khalid Alharbi, Ph.D.</a:t>
            </a:r>
          </a:p>
        </p:txBody>
      </p:sp>
      <p:sp>
        <p:nvSpPr>
          <p:cNvPr id="6" name="Slide Number Placeholder 5">
            <a:extLst>
              <a:ext uri="{FF2B5EF4-FFF2-40B4-BE49-F238E27FC236}">
                <a16:creationId xmlns:a16="http://schemas.microsoft.com/office/drawing/2014/main" id="{2DDE50E7-BAE5-4148-8AA7-3184CBB4A007}"/>
              </a:ext>
            </a:extLst>
          </p:cNvPr>
          <p:cNvSpPr>
            <a:spLocks noGrp="1"/>
          </p:cNvSpPr>
          <p:nvPr>
            <p:ph type="sldNum" sz="quarter" idx="12"/>
          </p:nvPr>
        </p:nvSpPr>
        <p:spPr/>
        <p:txBody>
          <a:bodyPr/>
          <a:lstStyle/>
          <a:p>
            <a:fld id="{52A04CD7-CDB6-3944-A2CC-692A1787DEEC}" type="slidenum">
              <a:rPr lang="en-US" smtClean="0"/>
              <a:t>‹#›</a:t>
            </a:fld>
            <a:endParaRPr lang="en-US"/>
          </a:p>
        </p:txBody>
      </p:sp>
    </p:spTree>
    <p:extLst>
      <p:ext uri="{BB962C8B-B14F-4D97-AF65-F5344CB8AC3E}">
        <p14:creationId xmlns:p14="http://schemas.microsoft.com/office/powerpoint/2010/main" val="9300569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F221A99-0FB9-D14F-B7AF-C69100870E5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1732D84-5468-2C4F-8D38-90BEF9A90F5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C8C8601-804E-3943-AA74-F84D85EFA4A7}"/>
              </a:ext>
            </a:extLst>
          </p:cNvPr>
          <p:cNvSpPr>
            <a:spLocks noGrp="1"/>
          </p:cNvSpPr>
          <p:nvPr>
            <p:ph type="dt" sz="half" idx="10"/>
          </p:nvPr>
        </p:nvSpPr>
        <p:spPr/>
        <p:txBody>
          <a:bodyPr/>
          <a:lstStyle/>
          <a:p>
            <a:fld id="{E57D75C1-1D02-DD48-AAC0-9FF6A18ED75A}" type="datetime1">
              <a:rPr lang="en-US" smtClean="0"/>
              <a:t>3/20/22</a:t>
            </a:fld>
            <a:endParaRPr lang="en-US"/>
          </a:p>
        </p:txBody>
      </p:sp>
      <p:sp>
        <p:nvSpPr>
          <p:cNvPr id="5" name="Footer Placeholder 4">
            <a:extLst>
              <a:ext uri="{FF2B5EF4-FFF2-40B4-BE49-F238E27FC236}">
                <a16:creationId xmlns:a16="http://schemas.microsoft.com/office/drawing/2014/main" id="{55629C5E-5AB2-3844-9786-7D95CCA7D196}"/>
              </a:ext>
            </a:extLst>
          </p:cNvPr>
          <p:cNvSpPr>
            <a:spLocks noGrp="1"/>
          </p:cNvSpPr>
          <p:nvPr>
            <p:ph type="ftr" sz="quarter" idx="11"/>
          </p:nvPr>
        </p:nvSpPr>
        <p:spPr/>
        <p:txBody>
          <a:bodyPr/>
          <a:lstStyle/>
          <a:p>
            <a:r>
              <a:rPr lang="en-US"/>
              <a:t>Khalid Alharbi, Ph.D.</a:t>
            </a:r>
          </a:p>
        </p:txBody>
      </p:sp>
      <p:sp>
        <p:nvSpPr>
          <p:cNvPr id="6" name="Slide Number Placeholder 5">
            <a:extLst>
              <a:ext uri="{FF2B5EF4-FFF2-40B4-BE49-F238E27FC236}">
                <a16:creationId xmlns:a16="http://schemas.microsoft.com/office/drawing/2014/main" id="{1CA1F09B-0D9D-124B-A224-58EC77047E6E}"/>
              </a:ext>
            </a:extLst>
          </p:cNvPr>
          <p:cNvSpPr>
            <a:spLocks noGrp="1"/>
          </p:cNvSpPr>
          <p:nvPr>
            <p:ph type="sldNum" sz="quarter" idx="12"/>
          </p:nvPr>
        </p:nvSpPr>
        <p:spPr/>
        <p:txBody>
          <a:bodyPr/>
          <a:lstStyle/>
          <a:p>
            <a:fld id="{52A04CD7-CDB6-3944-A2CC-692A1787DEEC}" type="slidenum">
              <a:rPr lang="en-US" smtClean="0"/>
              <a:t>‹#›</a:t>
            </a:fld>
            <a:endParaRPr lang="en-US"/>
          </a:p>
        </p:txBody>
      </p:sp>
    </p:spTree>
    <p:extLst>
      <p:ext uri="{BB962C8B-B14F-4D97-AF65-F5344CB8AC3E}">
        <p14:creationId xmlns:p14="http://schemas.microsoft.com/office/powerpoint/2010/main" val="10343295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D86F16-1C69-084F-B267-7A84EA6851B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A8DC6DF-F1AF-EB4A-B747-F5A0B107272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AC9BC11-0523-4A46-96E3-F2B07188FCC4}"/>
              </a:ext>
            </a:extLst>
          </p:cNvPr>
          <p:cNvSpPr>
            <a:spLocks noGrp="1"/>
          </p:cNvSpPr>
          <p:nvPr>
            <p:ph type="dt" sz="half" idx="10"/>
          </p:nvPr>
        </p:nvSpPr>
        <p:spPr/>
        <p:txBody>
          <a:bodyPr/>
          <a:lstStyle/>
          <a:p>
            <a:fld id="{DF95E72E-D873-9640-A819-36371CE6B1D5}" type="datetime1">
              <a:rPr lang="en-US" smtClean="0"/>
              <a:t>3/20/22</a:t>
            </a:fld>
            <a:endParaRPr lang="en-US"/>
          </a:p>
        </p:txBody>
      </p:sp>
      <p:sp>
        <p:nvSpPr>
          <p:cNvPr id="5" name="Footer Placeholder 4">
            <a:extLst>
              <a:ext uri="{FF2B5EF4-FFF2-40B4-BE49-F238E27FC236}">
                <a16:creationId xmlns:a16="http://schemas.microsoft.com/office/drawing/2014/main" id="{068E8573-6E66-894B-8B6F-1FFC866CAA5B}"/>
              </a:ext>
            </a:extLst>
          </p:cNvPr>
          <p:cNvSpPr>
            <a:spLocks noGrp="1"/>
          </p:cNvSpPr>
          <p:nvPr>
            <p:ph type="ftr" sz="quarter" idx="11"/>
          </p:nvPr>
        </p:nvSpPr>
        <p:spPr/>
        <p:txBody>
          <a:bodyPr/>
          <a:lstStyle/>
          <a:p>
            <a:r>
              <a:rPr lang="en-US"/>
              <a:t>Khalid Alharbi, Ph.D.</a:t>
            </a:r>
          </a:p>
        </p:txBody>
      </p:sp>
      <p:sp>
        <p:nvSpPr>
          <p:cNvPr id="6" name="Slide Number Placeholder 5">
            <a:extLst>
              <a:ext uri="{FF2B5EF4-FFF2-40B4-BE49-F238E27FC236}">
                <a16:creationId xmlns:a16="http://schemas.microsoft.com/office/drawing/2014/main" id="{FA62BE98-B0BA-D24D-B02E-D46B5DB160B2}"/>
              </a:ext>
            </a:extLst>
          </p:cNvPr>
          <p:cNvSpPr>
            <a:spLocks noGrp="1"/>
          </p:cNvSpPr>
          <p:nvPr>
            <p:ph type="sldNum" sz="quarter" idx="12"/>
          </p:nvPr>
        </p:nvSpPr>
        <p:spPr/>
        <p:txBody>
          <a:bodyPr/>
          <a:lstStyle/>
          <a:p>
            <a:fld id="{52A04CD7-CDB6-3944-A2CC-692A1787DEEC}" type="slidenum">
              <a:rPr lang="en-US" smtClean="0"/>
              <a:t>‹#›</a:t>
            </a:fld>
            <a:endParaRPr lang="en-US"/>
          </a:p>
        </p:txBody>
      </p:sp>
    </p:spTree>
    <p:extLst>
      <p:ext uri="{BB962C8B-B14F-4D97-AF65-F5344CB8AC3E}">
        <p14:creationId xmlns:p14="http://schemas.microsoft.com/office/powerpoint/2010/main" val="4126739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ACF7F1-D1C4-204C-97B1-75B8F0F69B6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7A8D33F-3A15-5244-B5BE-4909AA6D26F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9223A85-5098-594D-B413-9AB4F898230E}"/>
              </a:ext>
            </a:extLst>
          </p:cNvPr>
          <p:cNvSpPr>
            <a:spLocks noGrp="1"/>
          </p:cNvSpPr>
          <p:nvPr>
            <p:ph type="dt" sz="half" idx="10"/>
          </p:nvPr>
        </p:nvSpPr>
        <p:spPr/>
        <p:txBody>
          <a:bodyPr/>
          <a:lstStyle/>
          <a:p>
            <a:fld id="{923499B8-0AC6-574C-8E57-238E21196A28}" type="datetime1">
              <a:rPr lang="en-US" smtClean="0"/>
              <a:t>3/20/22</a:t>
            </a:fld>
            <a:endParaRPr lang="en-US"/>
          </a:p>
        </p:txBody>
      </p:sp>
      <p:sp>
        <p:nvSpPr>
          <p:cNvPr id="5" name="Footer Placeholder 4">
            <a:extLst>
              <a:ext uri="{FF2B5EF4-FFF2-40B4-BE49-F238E27FC236}">
                <a16:creationId xmlns:a16="http://schemas.microsoft.com/office/drawing/2014/main" id="{A74F9828-2A94-864E-80F0-C5DB62B8ECF4}"/>
              </a:ext>
            </a:extLst>
          </p:cNvPr>
          <p:cNvSpPr>
            <a:spLocks noGrp="1"/>
          </p:cNvSpPr>
          <p:nvPr>
            <p:ph type="ftr" sz="quarter" idx="11"/>
          </p:nvPr>
        </p:nvSpPr>
        <p:spPr/>
        <p:txBody>
          <a:bodyPr/>
          <a:lstStyle/>
          <a:p>
            <a:r>
              <a:rPr lang="en-US"/>
              <a:t>Khalid Alharbi, Ph.D.</a:t>
            </a:r>
          </a:p>
        </p:txBody>
      </p:sp>
      <p:sp>
        <p:nvSpPr>
          <p:cNvPr id="6" name="Slide Number Placeholder 5">
            <a:extLst>
              <a:ext uri="{FF2B5EF4-FFF2-40B4-BE49-F238E27FC236}">
                <a16:creationId xmlns:a16="http://schemas.microsoft.com/office/drawing/2014/main" id="{3637A292-691A-F04B-B348-E99700BD262A}"/>
              </a:ext>
            </a:extLst>
          </p:cNvPr>
          <p:cNvSpPr>
            <a:spLocks noGrp="1"/>
          </p:cNvSpPr>
          <p:nvPr>
            <p:ph type="sldNum" sz="quarter" idx="12"/>
          </p:nvPr>
        </p:nvSpPr>
        <p:spPr/>
        <p:txBody>
          <a:bodyPr/>
          <a:lstStyle/>
          <a:p>
            <a:fld id="{52A04CD7-CDB6-3944-A2CC-692A1787DEEC}" type="slidenum">
              <a:rPr lang="en-US" smtClean="0"/>
              <a:t>‹#›</a:t>
            </a:fld>
            <a:endParaRPr lang="en-US"/>
          </a:p>
        </p:txBody>
      </p:sp>
    </p:spTree>
    <p:extLst>
      <p:ext uri="{BB962C8B-B14F-4D97-AF65-F5344CB8AC3E}">
        <p14:creationId xmlns:p14="http://schemas.microsoft.com/office/powerpoint/2010/main" val="32345621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181952-79EC-CB49-9F5E-3F873708833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58C8CBA-8C2C-CA4F-B9EA-BB4401ECD23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1524C4D-C3B9-8F48-AA09-E7E41E66B98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8ED160F-239A-6748-9413-7D21B0DE860A}"/>
              </a:ext>
            </a:extLst>
          </p:cNvPr>
          <p:cNvSpPr>
            <a:spLocks noGrp="1"/>
          </p:cNvSpPr>
          <p:nvPr>
            <p:ph type="dt" sz="half" idx="10"/>
          </p:nvPr>
        </p:nvSpPr>
        <p:spPr/>
        <p:txBody>
          <a:bodyPr/>
          <a:lstStyle/>
          <a:p>
            <a:fld id="{92662181-5548-0340-9099-41F3D4843B4E}" type="datetime1">
              <a:rPr lang="en-US" smtClean="0"/>
              <a:t>3/20/22</a:t>
            </a:fld>
            <a:endParaRPr lang="en-US"/>
          </a:p>
        </p:txBody>
      </p:sp>
      <p:sp>
        <p:nvSpPr>
          <p:cNvPr id="6" name="Footer Placeholder 5">
            <a:extLst>
              <a:ext uri="{FF2B5EF4-FFF2-40B4-BE49-F238E27FC236}">
                <a16:creationId xmlns:a16="http://schemas.microsoft.com/office/drawing/2014/main" id="{A008B558-3153-3847-A36F-D90A83FF66A3}"/>
              </a:ext>
            </a:extLst>
          </p:cNvPr>
          <p:cNvSpPr>
            <a:spLocks noGrp="1"/>
          </p:cNvSpPr>
          <p:nvPr>
            <p:ph type="ftr" sz="quarter" idx="11"/>
          </p:nvPr>
        </p:nvSpPr>
        <p:spPr/>
        <p:txBody>
          <a:bodyPr/>
          <a:lstStyle/>
          <a:p>
            <a:r>
              <a:rPr lang="en-US"/>
              <a:t>Khalid Alharbi, Ph.D.</a:t>
            </a:r>
          </a:p>
        </p:txBody>
      </p:sp>
      <p:sp>
        <p:nvSpPr>
          <p:cNvPr id="7" name="Slide Number Placeholder 6">
            <a:extLst>
              <a:ext uri="{FF2B5EF4-FFF2-40B4-BE49-F238E27FC236}">
                <a16:creationId xmlns:a16="http://schemas.microsoft.com/office/drawing/2014/main" id="{436CF102-BC94-5442-B30C-350838B77843}"/>
              </a:ext>
            </a:extLst>
          </p:cNvPr>
          <p:cNvSpPr>
            <a:spLocks noGrp="1"/>
          </p:cNvSpPr>
          <p:nvPr>
            <p:ph type="sldNum" sz="quarter" idx="12"/>
          </p:nvPr>
        </p:nvSpPr>
        <p:spPr/>
        <p:txBody>
          <a:bodyPr/>
          <a:lstStyle/>
          <a:p>
            <a:fld id="{52A04CD7-CDB6-3944-A2CC-692A1787DEEC}" type="slidenum">
              <a:rPr lang="en-US" smtClean="0"/>
              <a:t>‹#›</a:t>
            </a:fld>
            <a:endParaRPr lang="en-US"/>
          </a:p>
        </p:txBody>
      </p:sp>
    </p:spTree>
    <p:extLst>
      <p:ext uri="{BB962C8B-B14F-4D97-AF65-F5344CB8AC3E}">
        <p14:creationId xmlns:p14="http://schemas.microsoft.com/office/powerpoint/2010/main" val="37868427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E30AE9-9FE1-3847-8F1E-8818EF15FD5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6393228-A9D7-7E44-B7C9-E9A7444AA37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ADAD833-1831-4241-8CA5-0498CB9AAC4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CB93992-148D-704F-BDBA-C57F51150EB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26C5BA7-AB9F-864C-B3DF-A8D8EF130CD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C531113-821C-0340-A44B-D7A95633A392}"/>
              </a:ext>
            </a:extLst>
          </p:cNvPr>
          <p:cNvSpPr>
            <a:spLocks noGrp="1"/>
          </p:cNvSpPr>
          <p:nvPr>
            <p:ph type="dt" sz="half" idx="10"/>
          </p:nvPr>
        </p:nvSpPr>
        <p:spPr/>
        <p:txBody>
          <a:bodyPr/>
          <a:lstStyle/>
          <a:p>
            <a:fld id="{A99F8050-0747-A341-93E4-CA3C3C6E13B9}" type="datetime1">
              <a:rPr lang="en-US" smtClean="0"/>
              <a:t>3/20/22</a:t>
            </a:fld>
            <a:endParaRPr lang="en-US"/>
          </a:p>
        </p:txBody>
      </p:sp>
      <p:sp>
        <p:nvSpPr>
          <p:cNvPr id="8" name="Footer Placeholder 7">
            <a:extLst>
              <a:ext uri="{FF2B5EF4-FFF2-40B4-BE49-F238E27FC236}">
                <a16:creationId xmlns:a16="http://schemas.microsoft.com/office/drawing/2014/main" id="{AC929620-E1EF-2C48-9737-28B731F79019}"/>
              </a:ext>
            </a:extLst>
          </p:cNvPr>
          <p:cNvSpPr>
            <a:spLocks noGrp="1"/>
          </p:cNvSpPr>
          <p:nvPr>
            <p:ph type="ftr" sz="quarter" idx="11"/>
          </p:nvPr>
        </p:nvSpPr>
        <p:spPr/>
        <p:txBody>
          <a:bodyPr/>
          <a:lstStyle/>
          <a:p>
            <a:r>
              <a:rPr lang="en-US"/>
              <a:t>Khalid Alharbi, Ph.D.</a:t>
            </a:r>
          </a:p>
        </p:txBody>
      </p:sp>
      <p:sp>
        <p:nvSpPr>
          <p:cNvPr id="9" name="Slide Number Placeholder 8">
            <a:extLst>
              <a:ext uri="{FF2B5EF4-FFF2-40B4-BE49-F238E27FC236}">
                <a16:creationId xmlns:a16="http://schemas.microsoft.com/office/drawing/2014/main" id="{E22F0409-3672-1640-8E5D-658B309EB97B}"/>
              </a:ext>
            </a:extLst>
          </p:cNvPr>
          <p:cNvSpPr>
            <a:spLocks noGrp="1"/>
          </p:cNvSpPr>
          <p:nvPr>
            <p:ph type="sldNum" sz="quarter" idx="12"/>
          </p:nvPr>
        </p:nvSpPr>
        <p:spPr/>
        <p:txBody>
          <a:bodyPr/>
          <a:lstStyle/>
          <a:p>
            <a:fld id="{52A04CD7-CDB6-3944-A2CC-692A1787DEEC}" type="slidenum">
              <a:rPr lang="en-US" smtClean="0"/>
              <a:t>‹#›</a:t>
            </a:fld>
            <a:endParaRPr lang="en-US"/>
          </a:p>
        </p:txBody>
      </p:sp>
    </p:spTree>
    <p:extLst>
      <p:ext uri="{BB962C8B-B14F-4D97-AF65-F5344CB8AC3E}">
        <p14:creationId xmlns:p14="http://schemas.microsoft.com/office/powerpoint/2010/main" val="25024194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35D0AE-AFEE-2C45-BB9D-7CACBD1539C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1F4A0F0-58A2-DD4B-89F8-1A069BE74039}"/>
              </a:ext>
            </a:extLst>
          </p:cNvPr>
          <p:cNvSpPr>
            <a:spLocks noGrp="1"/>
          </p:cNvSpPr>
          <p:nvPr>
            <p:ph type="dt" sz="half" idx="10"/>
          </p:nvPr>
        </p:nvSpPr>
        <p:spPr/>
        <p:txBody>
          <a:bodyPr/>
          <a:lstStyle/>
          <a:p>
            <a:fld id="{A8823BA2-E8CB-B045-A68B-B9F3F24E31B9}" type="datetime1">
              <a:rPr lang="en-US" smtClean="0"/>
              <a:t>3/20/22</a:t>
            </a:fld>
            <a:endParaRPr lang="en-US"/>
          </a:p>
        </p:txBody>
      </p:sp>
      <p:sp>
        <p:nvSpPr>
          <p:cNvPr id="4" name="Footer Placeholder 3">
            <a:extLst>
              <a:ext uri="{FF2B5EF4-FFF2-40B4-BE49-F238E27FC236}">
                <a16:creationId xmlns:a16="http://schemas.microsoft.com/office/drawing/2014/main" id="{6DA6E0BD-C327-FD4D-8A45-8A978A103ECE}"/>
              </a:ext>
            </a:extLst>
          </p:cNvPr>
          <p:cNvSpPr>
            <a:spLocks noGrp="1"/>
          </p:cNvSpPr>
          <p:nvPr>
            <p:ph type="ftr" sz="quarter" idx="11"/>
          </p:nvPr>
        </p:nvSpPr>
        <p:spPr/>
        <p:txBody>
          <a:bodyPr/>
          <a:lstStyle/>
          <a:p>
            <a:r>
              <a:rPr lang="en-US"/>
              <a:t>Khalid Alharbi, Ph.D.</a:t>
            </a:r>
          </a:p>
        </p:txBody>
      </p:sp>
      <p:sp>
        <p:nvSpPr>
          <p:cNvPr id="5" name="Slide Number Placeholder 4">
            <a:extLst>
              <a:ext uri="{FF2B5EF4-FFF2-40B4-BE49-F238E27FC236}">
                <a16:creationId xmlns:a16="http://schemas.microsoft.com/office/drawing/2014/main" id="{825005CB-19C4-F042-A691-DB72C7A19AAE}"/>
              </a:ext>
            </a:extLst>
          </p:cNvPr>
          <p:cNvSpPr>
            <a:spLocks noGrp="1"/>
          </p:cNvSpPr>
          <p:nvPr>
            <p:ph type="sldNum" sz="quarter" idx="12"/>
          </p:nvPr>
        </p:nvSpPr>
        <p:spPr/>
        <p:txBody>
          <a:bodyPr/>
          <a:lstStyle/>
          <a:p>
            <a:fld id="{52A04CD7-CDB6-3944-A2CC-692A1787DEEC}" type="slidenum">
              <a:rPr lang="en-US" smtClean="0"/>
              <a:t>‹#›</a:t>
            </a:fld>
            <a:endParaRPr lang="en-US"/>
          </a:p>
        </p:txBody>
      </p:sp>
    </p:spTree>
    <p:extLst>
      <p:ext uri="{BB962C8B-B14F-4D97-AF65-F5344CB8AC3E}">
        <p14:creationId xmlns:p14="http://schemas.microsoft.com/office/powerpoint/2010/main" val="14331563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4472477-3634-3D48-A20F-AE57DE36E48A}"/>
              </a:ext>
            </a:extLst>
          </p:cNvPr>
          <p:cNvSpPr>
            <a:spLocks noGrp="1"/>
          </p:cNvSpPr>
          <p:nvPr>
            <p:ph type="dt" sz="half" idx="10"/>
          </p:nvPr>
        </p:nvSpPr>
        <p:spPr/>
        <p:txBody>
          <a:bodyPr/>
          <a:lstStyle/>
          <a:p>
            <a:fld id="{95C7BD13-EE12-564E-9E2A-E7375F238313}" type="datetime1">
              <a:rPr lang="en-US" smtClean="0"/>
              <a:t>3/20/22</a:t>
            </a:fld>
            <a:endParaRPr lang="en-US"/>
          </a:p>
        </p:txBody>
      </p:sp>
      <p:sp>
        <p:nvSpPr>
          <p:cNvPr id="3" name="Footer Placeholder 2">
            <a:extLst>
              <a:ext uri="{FF2B5EF4-FFF2-40B4-BE49-F238E27FC236}">
                <a16:creationId xmlns:a16="http://schemas.microsoft.com/office/drawing/2014/main" id="{096471AA-EA1A-CC4A-B752-277755DAE731}"/>
              </a:ext>
            </a:extLst>
          </p:cNvPr>
          <p:cNvSpPr>
            <a:spLocks noGrp="1"/>
          </p:cNvSpPr>
          <p:nvPr>
            <p:ph type="ftr" sz="quarter" idx="11"/>
          </p:nvPr>
        </p:nvSpPr>
        <p:spPr/>
        <p:txBody>
          <a:bodyPr/>
          <a:lstStyle/>
          <a:p>
            <a:r>
              <a:rPr lang="en-US"/>
              <a:t>Khalid Alharbi, Ph.D.</a:t>
            </a:r>
          </a:p>
        </p:txBody>
      </p:sp>
      <p:sp>
        <p:nvSpPr>
          <p:cNvPr id="4" name="Slide Number Placeholder 3">
            <a:extLst>
              <a:ext uri="{FF2B5EF4-FFF2-40B4-BE49-F238E27FC236}">
                <a16:creationId xmlns:a16="http://schemas.microsoft.com/office/drawing/2014/main" id="{06FC9291-78D8-244F-A1DF-A9AF2012CA2D}"/>
              </a:ext>
            </a:extLst>
          </p:cNvPr>
          <p:cNvSpPr>
            <a:spLocks noGrp="1"/>
          </p:cNvSpPr>
          <p:nvPr>
            <p:ph type="sldNum" sz="quarter" idx="12"/>
          </p:nvPr>
        </p:nvSpPr>
        <p:spPr/>
        <p:txBody>
          <a:bodyPr/>
          <a:lstStyle/>
          <a:p>
            <a:fld id="{52A04CD7-CDB6-3944-A2CC-692A1787DEEC}" type="slidenum">
              <a:rPr lang="en-US" smtClean="0"/>
              <a:t>‹#›</a:t>
            </a:fld>
            <a:endParaRPr lang="en-US"/>
          </a:p>
        </p:txBody>
      </p:sp>
    </p:spTree>
    <p:extLst>
      <p:ext uri="{BB962C8B-B14F-4D97-AF65-F5344CB8AC3E}">
        <p14:creationId xmlns:p14="http://schemas.microsoft.com/office/powerpoint/2010/main" val="31243789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304D72-F1ED-A946-B621-B61A7DF5771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4F023D8-BDA9-F04A-A850-7ED78C3C6CD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3DDC3CC-9919-AD4E-8FD0-0E78788A257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E4E501E-B15B-0C44-8711-0108959256EA}"/>
              </a:ext>
            </a:extLst>
          </p:cNvPr>
          <p:cNvSpPr>
            <a:spLocks noGrp="1"/>
          </p:cNvSpPr>
          <p:nvPr>
            <p:ph type="dt" sz="half" idx="10"/>
          </p:nvPr>
        </p:nvSpPr>
        <p:spPr/>
        <p:txBody>
          <a:bodyPr/>
          <a:lstStyle/>
          <a:p>
            <a:fld id="{1CD005D4-8857-5641-AD7B-BFDD354B5CB4}" type="datetime1">
              <a:rPr lang="en-US" smtClean="0"/>
              <a:t>3/20/22</a:t>
            </a:fld>
            <a:endParaRPr lang="en-US"/>
          </a:p>
        </p:txBody>
      </p:sp>
      <p:sp>
        <p:nvSpPr>
          <p:cNvPr id="6" name="Footer Placeholder 5">
            <a:extLst>
              <a:ext uri="{FF2B5EF4-FFF2-40B4-BE49-F238E27FC236}">
                <a16:creationId xmlns:a16="http://schemas.microsoft.com/office/drawing/2014/main" id="{671773E7-ECFE-524D-A955-6BAF2B9DE715}"/>
              </a:ext>
            </a:extLst>
          </p:cNvPr>
          <p:cNvSpPr>
            <a:spLocks noGrp="1"/>
          </p:cNvSpPr>
          <p:nvPr>
            <p:ph type="ftr" sz="quarter" idx="11"/>
          </p:nvPr>
        </p:nvSpPr>
        <p:spPr/>
        <p:txBody>
          <a:bodyPr/>
          <a:lstStyle/>
          <a:p>
            <a:r>
              <a:rPr lang="en-US"/>
              <a:t>Khalid Alharbi, Ph.D.</a:t>
            </a:r>
          </a:p>
        </p:txBody>
      </p:sp>
      <p:sp>
        <p:nvSpPr>
          <p:cNvPr id="7" name="Slide Number Placeholder 6">
            <a:extLst>
              <a:ext uri="{FF2B5EF4-FFF2-40B4-BE49-F238E27FC236}">
                <a16:creationId xmlns:a16="http://schemas.microsoft.com/office/drawing/2014/main" id="{41A4D35D-6520-804E-A3BD-28C133A703D2}"/>
              </a:ext>
            </a:extLst>
          </p:cNvPr>
          <p:cNvSpPr>
            <a:spLocks noGrp="1"/>
          </p:cNvSpPr>
          <p:nvPr>
            <p:ph type="sldNum" sz="quarter" idx="12"/>
          </p:nvPr>
        </p:nvSpPr>
        <p:spPr/>
        <p:txBody>
          <a:bodyPr/>
          <a:lstStyle/>
          <a:p>
            <a:fld id="{52A04CD7-CDB6-3944-A2CC-692A1787DEEC}" type="slidenum">
              <a:rPr lang="en-US" smtClean="0"/>
              <a:t>‹#›</a:t>
            </a:fld>
            <a:endParaRPr lang="en-US"/>
          </a:p>
        </p:txBody>
      </p:sp>
    </p:spTree>
    <p:extLst>
      <p:ext uri="{BB962C8B-B14F-4D97-AF65-F5344CB8AC3E}">
        <p14:creationId xmlns:p14="http://schemas.microsoft.com/office/powerpoint/2010/main" val="16388887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56681-050E-AC43-83C2-F0A3D17314F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6C830BD-572F-264A-9ABB-9119442D954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D156AB2-F4A5-054E-9110-49AC49FE43E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7A7E0A6-A38A-5D4F-8473-B5F9CC637EB3}"/>
              </a:ext>
            </a:extLst>
          </p:cNvPr>
          <p:cNvSpPr>
            <a:spLocks noGrp="1"/>
          </p:cNvSpPr>
          <p:nvPr>
            <p:ph type="dt" sz="half" idx="10"/>
          </p:nvPr>
        </p:nvSpPr>
        <p:spPr/>
        <p:txBody>
          <a:bodyPr/>
          <a:lstStyle/>
          <a:p>
            <a:fld id="{968CCB74-29E0-AE4C-B0D5-CCF0669D1971}" type="datetime1">
              <a:rPr lang="en-US" smtClean="0"/>
              <a:t>3/20/22</a:t>
            </a:fld>
            <a:endParaRPr lang="en-US"/>
          </a:p>
        </p:txBody>
      </p:sp>
      <p:sp>
        <p:nvSpPr>
          <p:cNvPr id="6" name="Footer Placeholder 5">
            <a:extLst>
              <a:ext uri="{FF2B5EF4-FFF2-40B4-BE49-F238E27FC236}">
                <a16:creationId xmlns:a16="http://schemas.microsoft.com/office/drawing/2014/main" id="{0765E7ED-AB8C-7D43-BF25-B30A09639080}"/>
              </a:ext>
            </a:extLst>
          </p:cNvPr>
          <p:cNvSpPr>
            <a:spLocks noGrp="1"/>
          </p:cNvSpPr>
          <p:nvPr>
            <p:ph type="ftr" sz="quarter" idx="11"/>
          </p:nvPr>
        </p:nvSpPr>
        <p:spPr/>
        <p:txBody>
          <a:bodyPr/>
          <a:lstStyle/>
          <a:p>
            <a:r>
              <a:rPr lang="en-US"/>
              <a:t>Khalid Alharbi, Ph.D.</a:t>
            </a:r>
          </a:p>
        </p:txBody>
      </p:sp>
      <p:sp>
        <p:nvSpPr>
          <p:cNvPr id="7" name="Slide Number Placeholder 6">
            <a:extLst>
              <a:ext uri="{FF2B5EF4-FFF2-40B4-BE49-F238E27FC236}">
                <a16:creationId xmlns:a16="http://schemas.microsoft.com/office/drawing/2014/main" id="{C5C41D83-7C88-5540-9292-D4AA64771F7C}"/>
              </a:ext>
            </a:extLst>
          </p:cNvPr>
          <p:cNvSpPr>
            <a:spLocks noGrp="1"/>
          </p:cNvSpPr>
          <p:nvPr>
            <p:ph type="sldNum" sz="quarter" idx="12"/>
          </p:nvPr>
        </p:nvSpPr>
        <p:spPr/>
        <p:txBody>
          <a:bodyPr/>
          <a:lstStyle/>
          <a:p>
            <a:fld id="{52A04CD7-CDB6-3944-A2CC-692A1787DEEC}" type="slidenum">
              <a:rPr lang="en-US" smtClean="0"/>
              <a:t>‹#›</a:t>
            </a:fld>
            <a:endParaRPr lang="en-US"/>
          </a:p>
        </p:txBody>
      </p:sp>
    </p:spTree>
    <p:extLst>
      <p:ext uri="{BB962C8B-B14F-4D97-AF65-F5344CB8AC3E}">
        <p14:creationId xmlns:p14="http://schemas.microsoft.com/office/powerpoint/2010/main" val="9980713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F18A8DA-5F24-4346-A87C-16F8790A10B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F7A8E8B-FA21-624F-97FF-52C72FB2F5A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678F23-21E1-2241-B2D6-17D7CED6E22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D89697-018E-E649-8CE9-147E94408CD2}" type="datetime1">
              <a:rPr lang="en-US" smtClean="0"/>
              <a:t>3/20/22</a:t>
            </a:fld>
            <a:endParaRPr lang="en-US"/>
          </a:p>
        </p:txBody>
      </p:sp>
      <p:sp>
        <p:nvSpPr>
          <p:cNvPr id="5" name="Footer Placeholder 4">
            <a:extLst>
              <a:ext uri="{FF2B5EF4-FFF2-40B4-BE49-F238E27FC236}">
                <a16:creationId xmlns:a16="http://schemas.microsoft.com/office/drawing/2014/main" id="{12639F9E-D9F0-F741-89FE-DB8AA17B195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Khalid Alharbi, Ph.D.</a:t>
            </a:r>
          </a:p>
        </p:txBody>
      </p:sp>
      <p:sp>
        <p:nvSpPr>
          <p:cNvPr id="6" name="Slide Number Placeholder 5">
            <a:extLst>
              <a:ext uri="{FF2B5EF4-FFF2-40B4-BE49-F238E27FC236}">
                <a16:creationId xmlns:a16="http://schemas.microsoft.com/office/drawing/2014/main" id="{6BC9E384-BF53-8241-998A-4DF2F5B520B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2A04CD7-CDB6-3944-A2CC-692A1787DEEC}" type="slidenum">
              <a:rPr lang="en-US" smtClean="0"/>
              <a:t>‹#›</a:t>
            </a:fld>
            <a:endParaRPr lang="en-US"/>
          </a:p>
        </p:txBody>
      </p:sp>
    </p:spTree>
    <p:extLst>
      <p:ext uri="{BB962C8B-B14F-4D97-AF65-F5344CB8AC3E}">
        <p14:creationId xmlns:p14="http://schemas.microsoft.com/office/powerpoint/2010/main" val="21362418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8BE8BC-F2EB-DE4E-A779-1591DFFBDFCF}"/>
              </a:ext>
            </a:extLst>
          </p:cNvPr>
          <p:cNvSpPr>
            <a:spLocks noGrp="1"/>
          </p:cNvSpPr>
          <p:nvPr>
            <p:ph type="ctrTitle"/>
          </p:nvPr>
        </p:nvSpPr>
        <p:spPr/>
        <p:txBody>
          <a:bodyPr/>
          <a:lstStyle/>
          <a:p>
            <a:r>
              <a:rPr lang="en-US" dirty="0"/>
              <a:t>CPIT-252</a:t>
            </a:r>
            <a:br>
              <a:rPr lang="en-US" dirty="0"/>
            </a:br>
            <a:r>
              <a:rPr lang="en-US" dirty="0"/>
              <a:t>Software Design Patterns</a:t>
            </a:r>
          </a:p>
        </p:txBody>
      </p:sp>
      <p:sp>
        <p:nvSpPr>
          <p:cNvPr id="3" name="Subtitle 2">
            <a:extLst>
              <a:ext uri="{FF2B5EF4-FFF2-40B4-BE49-F238E27FC236}">
                <a16:creationId xmlns:a16="http://schemas.microsoft.com/office/drawing/2014/main" id="{ED4887C0-33CF-6548-8BEE-C5FAA036A293}"/>
              </a:ext>
            </a:extLst>
          </p:cNvPr>
          <p:cNvSpPr>
            <a:spLocks noGrp="1"/>
          </p:cNvSpPr>
          <p:nvPr>
            <p:ph type="subTitle" idx="1"/>
          </p:nvPr>
        </p:nvSpPr>
        <p:spPr/>
        <p:txBody>
          <a:bodyPr>
            <a:normAutofit/>
          </a:bodyPr>
          <a:lstStyle/>
          <a:p>
            <a:r>
              <a:rPr lang="en-US" sz="4500" dirty="0"/>
              <a:t>Java Collections and Generics</a:t>
            </a:r>
            <a:endParaRPr lang="en-US" sz="2300" dirty="0"/>
          </a:p>
        </p:txBody>
      </p:sp>
      <p:sp>
        <p:nvSpPr>
          <p:cNvPr id="4" name="Footer Placeholder 3">
            <a:extLst>
              <a:ext uri="{FF2B5EF4-FFF2-40B4-BE49-F238E27FC236}">
                <a16:creationId xmlns:a16="http://schemas.microsoft.com/office/drawing/2014/main" id="{7AC62958-42DF-F247-98D0-3B6CC142037A}"/>
              </a:ext>
            </a:extLst>
          </p:cNvPr>
          <p:cNvSpPr>
            <a:spLocks noGrp="1"/>
          </p:cNvSpPr>
          <p:nvPr>
            <p:ph type="ftr" sz="quarter" idx="11"/>
          </p:nvPr>
        </p:nvSpPr>
        <p:spPr/>
        <p:txBody>
          <a:bodyPr/>
          <a:lstStyle/>
          <a:p>
            <a:r>
              <a:rPr lang="en-US"/>
              <a:t>Khalid Alharbi, Ph.D.</a:t>
            </a:r>
          </a:p>
        </p:txBody>
      </p:sp>
      <p:sp>
        <p:nvSpPr>
          <p:cNvPr id="5" name="TextBox 4">
            <a:extLst>
              <a:ext uri="{FF2B5EF4-FFF2-40B4-BE49-F238E27FC236}">
                <a16:creationId xmlns:a16="http://schemas.microsoft.com/office/drawing/2014/main" id="{FF015974-7A84-944D-868F-EE22D10EF3F0}"/>
              </a:ext>
            </a:extLst>
          </p:cNvPr>
          <p:cNvSpPr txBox="1"/>
          <p:nvPr/>
        </p:nvSpPr>
        <p:spPr>
          <a:xfrm>
            <a:off x="734290" y="6208257"/>
            <a:ext cx="2937163" cy="307777"/>
          </a:xfrm>
          <a:prstGeom prst="rect">
            <a:avLst/>
          </a:prstGeom>
          <a:noFill/>
        </p:spPr>
        <p:txBody>
          <a:bodyPr wrap="square" rtlCol="0">
            <a:spAutoFit/>
          </a:bodyPr>
          <a:lstStyle/>
          <a:p>
            <a:r>
              <a:rPr lang="en-US" sz="1400" dirty="0">
                <a:solidFill>
                  <a:schemeClr val="bg2">
                    <a:lumMod val="50000"/>
                  </a:schemeClr>
                </a:solidFill>
              </a:rPr>
              <a:t>Last updated: 20/03/2022</a:t>
            </a:r>
          </a:p>
        </p:txBody>
      </p:sp>
    </p:spTree>
    <p:extLst>
      <p:ext uri="{BB962C8B-B14F-4D97-AF65-F5344CB8AC3E}">
        <p14:creationId xmlns:p14="http://schemas.microsoft.com/office/powerpoint/2010/main" val="31262643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E3A36A-66DB-9840-A7DF-B00289E90BBF}"/>
              </a:ext>
            </a:extLst>
          </p:cNvPr>
          <p:cNvSpPr>
            <a:spLocks noGrp="1"/>
          </p:cNvSpPr>
          <p:nvPr>
            <p:ph type="title"/>
          </p:nvPr>
        </p:nvSpPr>
        <p:spPr/>
        <p:txBody>
          <a:bodyPr/>
          <a:lstStyle/>
          <a:p>
            <a:r>
              <a:rPr lang="en-US" dirty="0"/>
              <a:t>Part 1: </a:t>
            </a:r>
            <a:r>
              <a:rPr lang="en-US" dirty="0">
                <a:latin typeface="Courier New" panose="02070309020205020404" pitchFamily="49" charset="0"/>
                <a:cs typeface="Courier New" panose="02070309020205020404" pitchFamily="49" charset="0"/>
              </a:rPr>
              <a:t>java.util.Collection</a:t>
            </a:r>
            <a:r>
              <a:rPr lang="en-US" dirty="0"/>
              <a:t> interface</a:t>
            </a:r>
          </a:p>
        </p:txBody>
      </p:sp>
      <p:sp>
        <p:nvSpPr>
          <p:cNvPr id="3" name="Text Placeholder 2">
            <a:extLst>
              <a:ext uri="{FF2B5EF4-FFF2-40B4-BE49-F238E27FC236}">
                <a16:creationId xmlns:a16="http://schemas.microsoft.com/office/drawing/2014/main" id="{B2BDB02F-CC34-B748-BC84-5B04AABB0C21}"/>
              </a:ext>
            </a:extLst>
          </p:cNvPr>
          <p:cNvSpPr>
            <a:spLocks noGrp="1"/>
          </p:cNvSpPr>
          <p:nvPr>
            <p:ph type="body" idx="1"/>
          </p:nvPr>
        </p:nvSpPr>
        <p:spPr/>
        <p:txBody>
          <a:bodyPr/>
          <a:lstStyle/>
          <a:p>
            <a:r>
              <a:rPr lang="en-US" dirty="0"/>
              <a:t>The Collection interface is used </a:t>
            </a:r>
            <a:r>
              <a:rPr lang="en-US" dirty="0">
                <a:latin typeface="Calibri" panose="020F0502020204030204" pitchFamily="34" charset="0"/>
                <a:cs typeface="Calibri" panose="020F0502020204030204" pitchFamily="34" charset="0"/>
              </a:rPr>
              <a:t>for </a:t>
            </a:r>
            <a:r>
              <a:rPr lang="en-US" dirty="0"/>
              <a:t>containers that hold elements.</a:t>
            </a:r>
          </a:p>
        </p:txBody>
      </p:sp>
      <p:sp>
        <p:nvSpPr>
          <p:cNvPr id="4" name="Footer Placeholder 3">
            <a:extLst>
              <a:ext uri="{FF2B5EF4-FFF2-40B4-BE49-F238E27FC236}">
                <a16:creationId xmlns:a16="http://schemas.microsoft.com/office/drawing/2014/main" id="{6C2F530C-21C8-5940-BB73-2504DC1BE360}"/>
              </a:ext>
            </a:extLst>
          </p:cNvPr>
          <p:cNvSpPr>
            <a:spLocks noGrp="1"/>
          </p:cNvSpPr>
          <p:nvPr>
            <p:ph type="ftr" sz="quarter" idx="11"/>
          </p:nvPr>
        </p:nvSpPr>
        <p:spPr/>
        <p:txBody>
          <a:bodyPr/>
          <a:lstStyle/>
          <a:p>
            <a:r>
              <a:rPr lang="en-US"/>
              <a:t>Khalid Alharbi, Ph.D.</a:t>
            </a:r>
          </a:p>
        </p:txBody>
      </p:sp>
    </p:spTree>
    <p:extLst>
      <p:ext uri="{BB962C8B-B14F-4D97-AF65-F5344CB8AC3E}">
        <p14:creationId xmlns:p14="http://schemas.microsoft.com/office/powerpoint/2010/main" val="13112021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3F2E6C-BD4D-524D-8E27-ADEB9AB9F6AC}"/>
              </a:ext>
            </a:extLst>
          </p:cNvPr>
          <p:cNvSpPr>
            <a:spLocks noGrp="1"/>
          </p:cNvSpPr>
          <p:nvPr>
            <p:ph type="title"/>
          </p:nvPr>
        </p:nvSpPr>
        <p:spPr/>
        <p:txBody>
          <a:bodyPr/>
          <a:lstStyle/>
          <a:p>
            <a:r>
              <a:rPr lang="en-US" dirty="0"/>
              <a:t>The Collection interface</a:t>
            </a:r>
            <a:r>
              <a:rPr lang="en-US" baseline="30000" dirty="0"/>
              <a:t>*</a:t>
            </a:r>
            <a:r>
              <a:rPr lang="en-US" dirty="0"/>
              <a:t> (I)</a:t>
            </a:r>
          </a:p>
        </p:txBody>
      </p:sp>
      <p:sp>
        <p:nvSpPr>
          <p:cNvPr id="4" name="Footer Placeholder 3">
            <a:extLst>
              <a:ext uri="{FF2B5EF4-FFF2-40B4-BE49-F238E27FC236}">
                <a16:creationId xmlns:a16="http://schemas.microsoft.com/office/drawing/2014/main" id="{B710A0DB-04A5-0C4F-B17B-2FF7AB8370AD}"/>
              </a:ext>
            </a:extLst>
          </p:cNvPr>
          <p:cNvSpPr>
            <a:spLocks noGrp="1"/>
          </p:cNvSpPr>
          <p:nvPr>
            <p:ph type="ftr" sz="quarter" idx="11"/>
          </p:nvPr>
        </p:nvSpPr>
        <p:spPr/>
        <p:txBody>
          <a:bodyPr/>
          <a:lstStyle/>
          <a:p>
            <a:r>
              <a:rPr lang="en-US"/>
              <a:t>Khalid Alharbi, Ph.D.</a:t>
            </a:r>
          </a:p>
        </p:txBody>
      </p:sp>
      <p:pic>
        <p:nvPicPr>
          <p:cNvPr id="12" name="Content Placeholder 11" descr="Graphical user interface, application, Teams&#10;&#10;Description automatically generated">
            <a:extLst>
              <a:ext uri="{FF2B5EF4-FFF2-40B4-BE49-F238E27FC236}">
                <a16:creationId xmlns:a16="http://schemas.microsoft.com/office/drawing/2014/main" id="{68D25509-D1D4-0344-AD4D-4ABE2E429D3C}"/>
              </a:ext>
            </a:extLst>
          </p:cNvPr>
          <p:cNvPicPr>
            <a:picLocks noGrp="1" noChangeAspect="1"/>
          </p:cNvPicPr>
          <p:nvPr>
            <p:ph idx="1"/>
          </p:nvPr>
        </p:nvPicPr>
        <p:blipFill>
          <a:blip r:embed="rId2"/>
          <a:stretch>
            <a:fillRect/>
          </a:stretch>
        </p:blipFill>
        <p:spPr>
          <a:xfrm>
            <a:off x="217081" y="1462088"/>
            <a:ext cx="11646875" cy="4665662"/>
          </a:xfrm>
        </p:spPr>
      </p:pic>
      <p:sp>
        <p:nvSpPr>
          <p:cNvPr id="13" name="TextBox 12">
            <a:extLst>
              <a:ext uri="{FF2B5EF4-FFF2-40B4-BE49-F238E27FC236}">
                <a16:creationId xmlns:a16="http://schemas.microsoft.com/office/drawing/2014/main" id="{E67B668C-B0D1-C24E-A1CB-D071F7180FD3}"/>
              </a:ext>
            </a:extLst>
          </p:cNvPr>
          <p:cNvSpPr txBox="1"/>
          <p:nvPr/>
        </p:nvSpPr>
        <p:spPr>
          <a:xfrm>
            <a:off x="328044" y="1462088"/>
            <a:ext cx="4785360" cy="276999"/>
          </a:xfrm>
          <a:prstGeom prst="rect">
            <a:avLst/>
          </a:prstGeom>
          <a:noFill/>
        </p:spPr>
        <p:txBody>
          <a:bodyPr wrap="square" rtlCol="0">
            <a:spAutoFit/>
          </a:bodyPr>
          <a:lstStyle/>
          <a:p>
            <a:r>
              <a:rPr lang="en-US" sz="1200" dirty="0"/>
              <a:t>* Not the complete list of classes and interfaces.</a:t>
            </a:r>
          </a:p>
        </p:txBody>
      </p:sp>
    </p:spTree>
    <p:extLst>
      <p:ext uri="{BB962C8B-B14F-4D97-AF65-F5344CB8AC3E}">
        <p14:creationId xmlns:p14="http://schemas.microsoft.com/office/powerpoint/2010/main" val="38964479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2EEF09-15BB-9243-B068-F16DEA561574}"/>
              </a:ext>
            </a:extLst>
          </p:cNvPr>
          <p:cNvSpPr>
            <a:spLocks noGrp="1"/>
          </p:cNvSpPr>
          <p:nvPr>
            <p:ph type="title"/>
          </p:nvPr>
        </p:nvSpPr>
        <p:spPr/>
        <p:txBody>
          <a:bodyPr/>
          <a:lstStyle/>
          <a:p>
            <a:r>
              <a:rPr lang="en-US" dirty="0"/>
              <a:t>The Collection interface (II)</a:t>
            </a:r>
          </a:p>
        </p:txBody>
      </p:sp>
      <p:sp>
        <p:nvSpPr>
          <p:cNvPr id="3" name="Content Placeholder 2">
            <a:extLst>
              <a:ext uri="{FF2B5EF4-FFF2-40B4-BE49-F238E27FC236}">
                <a16:creationId xmlns:a16="http://schemas.microsoft.com/office/drawing/2014/main" id="{09281921-2679-1F40-A889-3DC2C1861768}"/>
              </a:ext>
            </a:extLst>
          </p:cNvPr>
          <p:cNvSpPr>
            <a:spLocks noGrp="1"/>
          </p:cNvSpPr>
          <p:nvPr>
            <p:ph idx="1"/>
          </p:nvPr>
        </p:nvSpPr>
        <p:spPr/>
        <p:txBody>
          <a:bodyPr/>
          <a:lstStyle/>
          <a:p>
            <a:r>
              <a:rPr lang="en-US" dirty="0"/>
              <a:t>The Java collection framework uses three main interfaces: Set, List, and Queue.</a:t>
            </a:r>
          </a:p>
          <a:p>
            <a:r>
              <a:rPr lang="en-US" dirty="0"/>
              <a:t>Each interface is implemented by concrete classes in multiple ways:</a:t>
            </a:r>
            <a:br>
              <a:rPr lang="en-US" dirty="0"/>
            </a:br>
            <a:endParaRPr lang="en-US" dirty="0"/>
          </a:p>
          <a:p>
            <a:r>
              <a:rPr lang="en-US" dirty="0">
                <a:latin typeface="Courier" pitchFamily="2" charset="0"/>
              </a:rPr>
              <a:t>HashSet</a:t>
            </a:r>
            <a:r>
              <a:rPr lang="en-US" dirty="0"/>
              <a:t>, </a:t>
            </a:r>
            <a:r>
              <a:rPr lang="en-US" dirty="0">
                <a:latin typeface="Courier" pitchFamily="2" charset="0"/>
              </a:rPr>
              <a:t>TreeSet</a:t>
            </a:r>
            <a:r>
              <a:rPr lang="en-US" dirty="0"/>
              <a:t> and </a:t>
            </a:r>
            <a:r>
              <a:rPr lang="en-US" dirty="0">
                <a:latin typeface="Courier" pitchFamily="2" charset="0"/>
              </a:rPr>
              <a:t>LinkedHashSet</a:t>
            </a:r>
            <a:r>
              <a:rPr lang="en-US" dirty="0"/>
              <a:t>      implement    </a:t>
            </a:r>
            <a:r>
              <a:rPr lang="en-US" dirty="0">
                <a:latin typeface="Courier" pitchFamily="2" charset="0"/>
              </a:rPr>
              <a:t>Set</a:t>
            </a:r>
          </a:p>
          <a:p>
            <a:r>
              <a:rPr lang="en-US" dirty="0">
                <a:latin typeface="Courier" pitchFamily="2" charset="0"/>
              </a:rPr>
              <a:t>ArrayList</a:t>
            </a:r>
            <a:r>
              <a:rPr lang="en-US" dirty="0"/>
              <a:t> and </a:t>
            </a:r>
            <a:r>
              <a:rPr lang="en-US" dirty="0">
                <a:latin typeface="Courier" pitchFamily="2" charset="0"/>
              </a:rPr>
              <a:t>LinkedList</a:t>
            </a:r>
            <a:r>
              <a:rPr lang="en-US" dirty="0"/>
              <a:t>                             implement    </a:t>
            </a:r>
            <a:r>
              <a:rPr lang="en-US" dirty="0">
                <a:latin typeface="Courier" pitchFamily="2" charset="0"/>
              </a:rPr>
              <a:t>List</a:t>
            </a:r>
          </a:p>
          <a:p>
            <a:r>
              <a:rPr lang="en-US" dirty="0">
                <a:latin typeface="Courier" pitchFamily="2" charset="0"/>
              </a:rPr>
              <a:t>LinkedList</a:t>
            </a:r>
            <a:r>
              <a:rPr lang="en-US" dirty="0"/>
              <a:t> , </a:t>
            </a:r>
            <a:r>
              <a:rPr lang="en-US" dirty="0">
                <a:latin typeface="Courier" pitchFamily="2" charset="0"/>
              </a:rPr>
              <a:t>ArrayDeque</a:t>
            </a:r>
            <a:r>
              <a:rPr lang="en-US" dirty="0"/>
              <a:t>                                implement    </a:t>
            </a:r>
            <a:r>
              <a:rPr lang="en-US" dirty="0">
                <a:latin typeface="Courier" pitchFamily="2" charset="0"/>
              </a:rPr>
              <a:t>Queue</a:t>
            </a:r>
          </a:p>
          <a:p>
            <a:endParaRPr lang="en-US" dirty="0"/>
          </a:p>
        </p:txBody>
      </p:sp>
      <p:sp>
        <p:nvSpPr>
          <p:cNvPr id="4" name="Footer Placeholder 3">
            <a:extLst>
              <a:ext uri="{FF2B5EF4-FFF2-40B4-BE49-F238E27FC236}">
                <a16:creationId xmlns:a16="http://schemas.microsoft.com/office/drawing/2014/main" id="{51D46333-0102-7E4B-B786-D24F2378D1B3}"/>
              </a:ext>
            </a:extLst>
          </p:cNvPr>
          <p:cNvSpPr>
            <a:spLocks noGrp="1"/>
          </p:cNvSpPr>
          <p:nvPr>
            <p:ph type="ftr" sz="quarter" idx="11"/>
          </p:nvPr>
        </p:nvSpPr>
        <p:spPr/>
        <p:txBody>
          <a:bodyPr/>
          <a:lstStyle/>
          <a:p>
            <a:r>
              <a:rPr lang="en-US"/>
              <a:t>Khalid Alharbi, Ph.D.</a:t>
            </a:r>
          </a:p>
        </p:txBody>
      </p:sp>
    </p:spTree>
    <p:extLst>
      <p:ext uri="{BB962C8B-B14F-4D97-AF65-F5344CB8AC3E}">
        <p14:creationId xmlns:p14="http://schemas.microsoft.com/office/powerpoint/2010/main" val="6722897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C37A8D-0D93-AD49-AF6B-FC0F8DF48690}"/>
              </a:ext>
            </a:extLst>
          </p:cNvPr>
          <p:cNvSpPr>
            <a:spLocks noGrp="1"/>
          </p:cNvSpPr>
          <p:nvPr>
            <p:ph type="title"/>
          </p:nvPr>
        </p:nvSpPr>
        <p:spPr/>
        <p:txBody>
          <a:bodyPr/>
          <a:lstStyle/>
          <a:p>
            <a:r>
              <a:rPr lang="en-US" dirty="0"/>
              <a:t>The Collection interface (III)</a:t>
            </a:r>
          </a:p>
        </p:txBody>
      </p:sp>
      <p:sp>
        <p:nvSpPr>
          <p:cNvPr id="3" name="Content Placeholder 2">
            <a:extLst>
              <a:ext uri="{FF2B5EF4-FFF2-40B4-BE49-F238E27FC236}">
                <a16:creationId xmlns:a16="http://schemas.microsoft.com/office/drawing/2014/main" id="{E9EEF379-C4F2-1E47-80FF-BB5928E06DB6}"/>
              </a:ext>
            </a:extLst>
          </p:cNvPr>
          <p:cNvSpPr>
            <a:spLocks noGrp="1"/>
          </p:cNvSpPr>
          <p:nvPr>
            <p:ph idx="1"/>
          </p:nvPr>
        </p:nvSpPr>
        <p:spPr/>
        <p:txBody>
          <a:bodyPr>
            <a:normAutofit fontScale="92500" lnSpcReduction="20000"/>
          </a:bodyPr>
          <a:lstStyle/>
          <a:p>
            <a:r>
              <a:rPr lang="en-US" dirty="0"/>
              <a:t>It defines common operations to all collections and describes what it does but not how it does it. Examples:</a:t>
            </a:r>
          </a:p>
          <a:p>
            <a:r>
              <a:rPr lang="en-US" dirty="0"/>
              <a:t>Add an element to the collection: </a:t>
            </a:r>
          </a:p>
          <a:p>
            <a:pPr lvl="1"/>
            <a:r>
              <a:rPr lang="en-US" dirty="0">
                <a:highlight>
                  <a:srgbClr val="C0C0C0"/>
                </a:highlight>
                <a:latin typeface="Courier New" panose="02070309020205020404" pitchFamily="49" charset="0"/>
                <a:cs typeface="Courier New" panose="02070309020205020404" pitchFamily="49" charset="0"/>
              </a:rPr>
              <a:t>public boolean add(element)</a:t>
            </a:r>
          </a:p>
          <a:p>
            <a:r>
              <a:rPr lang="en-US" dirty="0"/>
              <a:t>Remove an element from a collection: </a:t>
            </a:r>
          </a:p>
          <a:p>
            <a:pPr lvl="1"/>
            <a:r>
              <a:rPr lang="en-US" dirty="0">
                <a:highlight>
                  <a:srgbClr val="C0C0C0"/>
                </a:highlight>
                <a:latin typeface="Courier New" panose="02070309020205020404" pitchFamily="49" charset="0"/>
                <a:cs typeface="Courier New" panose="02070309020205020404" pitchFamily="49" charset="0"/>
              </a:rPr>
              <a:t>public boolean remove(element)</a:t>
            </a:r>
          </a:p>
          <a:p>
            <a:r>
              <a:rPr lang="en-US" dirty="0"/>
              <a:t>Check if an element is in the collection: </a:t>
            </a:r>
          </a:p>
          <a:p>
            <a:pPr lvl="1"/>
            <a:r>
              <a:rPr lang="en-US" dirty="0">
                <a:highlight>
                  <a:srgbClr val="C0C0C0"/>
                </a:highlight>
                <a:latin typeface="Courier New" panose="02070309020205020404" pitchFamily="49" charset="0"/>
                <a:cs typeface="Courier New" panose="02070309020205020404" pitchFamily="49" charset="0"/>
              </a:rPr>
              <a:t>public boolean contains(element)</a:t>
            </a:r>
          </a:p>
          <a:p>
            <a:r>
              <a:rPr lang="en-US" dirty="0">
                <a:solidFill>
                  <a:prstClr val="black"/>
                </a:solidFill>
              </a:rPr>
              <a:t>Iterate or loop through all elements using an </a:t>
            </a:r>
            <a:r>
              <a:rPr lang="en-US" i="1" dirty="0">
                <a:solidFill>
                  <a:prstClr val="black"/>
                </a:solidFill>
              </a:rPr>
              <a:t>Iterator</a:t>
            </a:r>
            <a:r>
              <a:rPr lang="en-US" dirty="0">
                <a:solidFill>
                  <a:prstClr val="black"/>
                </a:solidFill>
              </a:rPr>
              <a:t> object</a:t>
            </a:r>
          </a:p>
          <a:p>
            <a:pPr lvl="1"/>
            <a:r>
              <a:rPr lang="en-US" dirty="0">
                <a:solidFill>
                  <a:prstClr val="black"/>
                </a:solidFill>
                <a:highlight>
                  <a:srgbClr val="C0C0C0"/>
                </a:highlight>
                <a:latin typeface="Courier New" panose="02070309020205020404" pitchFamily="49" charset="0"/>
                <a:cs typeface="Courier New" panose="02070309020205020404" pitchFamily="49" charset="0"/>
              </a:rPr>
              <a:t>public Iterator iterator()</a:t>
            </a:r>
          </a:p>
          <a:p>
            <a:r>
              <a:rPr lang="en-US" dirty="0"/>
              <a:t>Get the size of the collection:  </a:t>
            </a:r>
          </a:p>
          <a:p>
            <a:pPr lvl="1"/>
            <a:r>
              <a:rPr lang="en-US" dirty="0">
                <a:highlight>
                  <a:srgbClr val="C0C0C0"/>
                </a:highlight>
                <a:latin typeface="Courier New" panose="02070309020205020404" pitchFamily="49" charset="0"/>
                <a:cs typeface="Courier New" panose="02070309020205020404" pitchFamily="49" charset="0"/>
              </a:rPr>
              <a:t>public int size()</a:t>
            </a:r>
          </a:p>
        </p:txBody>
      </p:sp>
      <p:sp>
        <p:nvSpPr>
          <p:cNvPr id="4" name="Footer Placeholder 3">
            <a:extLst>
              <a:ext uri="{FF2B5EF4-FFF2-40B4-BE49-F238E27FC236}">
                <a16:creationId xmlns:a16="http://schemas.microsoft.com/office/drawing/2014/main" id="{54A15E6E-862F-BC48-96F2-E5CAFE31F653}"/>
              </a:ext>
            </a:extLst>
          </p:cNvPr>
          <p:cNvSpPr>
            <a:spLocks noGrp="1"/>
          </p:cNvSpPr>
          <p:nvPr>
            <p:ph type="ftr" sz="quarter" idx="11"/>
          </p:nvPr>
        </p:nvSpPr>
        <p:spPr/>
        <p:txBody>
          <a:bodyPr/>
          <a:lstStyle/>
          <a:p>
            <a:r>
              <a:rPr lang="en-US"/>
              <a:t>Khalid Alharbi, Ph.D.</a:t>
            </a:r>
          </a:p>
        </p:txBody>
      </p:sp>
    </p:spTree>
    <p:extLst>
      <p:ext uri="{BB962C8B-B14F-4D97-AF65-F5344CB8AC3E}">
        <p14:creationId xmlns:p14="http://schemas.microsoft.com/office/powerpoint/2010/main" val="4481710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EFC0A2-8F1A-A84F-9DD0-2F5E28EFFFD8}"/>
              </a:ext>
            </a:extLst>
          </p:cNvPr>
          <p:cNvSpPr>
            <a:spLocks noGrp="1"/>
          </p:cNvSpPr>
          <p:nvPr>
            <p:ph type="title"/>
          </p:nvPr>
        </p:nvSpPr>
        <p:spPr/>
        <p:txBody>
          <a:bodyPr/>
          <a:lstStyle/>
          <a:p>
            <a:r>
              <a:rPr lang="en-US" dirty="0"/>
              <a:t>Constructing a Collection (I)</a:t>
            </a:r>
          </a:p>
        </p:txBody>
      </p:sp>
      <p:sp>
        <p:nvSpPr>
          <p:cNvPr id="3" name="Content Placeholder 2">
            <a:extLst>
              <a:ext uri="{FF2B5EF4-FFF2-40B4-BE49-F238E27FC236}">
                <a16:creationId xmlns:a16="http://schemas.microsoft.com/office/drawing/2014/main" id="{0720C5E2-90C4-FE46-9A1A-D8A876C19B4B}"/>
              </a:ext>
            </a:extLst>
          </p:cNvPr>
          <p:cNvSpPr>
            <a:spLocks noGrp="1"/>
          </p:cNvSpPr>
          <p:nvPr>
            <p:ph idx="1"/>
          </p:nvPr>
        </p:nvSpPr>
        <p:spPr/>
        <p:txBody>
          <a:bodyPr/>
          <a:lstStyle/>
          <a:p>
            <a:pPr marL="0" indent="0" algn="ctr">
              <a:buNone/>
            </a:pPr>
            <a:r>
              <a:rPr lang="en-US" b="1" dirty="0">
                <a:latin typeface="Courier" pitchFamily="2" charset="0"/>
              </a:rPr>
              <a:t>Interface</a:t>
            </a:r>
            <a:r>
              <a:rPr lang="en-US" dirty="0">
                <a:latin typeface="Courier" pitchFamily="2" charset="0"/>
              </a:rPr>
              <a:t>&lt;</a:t>
            </a:r>
            <a:r>
              <a:rPr lang="en-US" b="1" dirty="0">
                <a:latin typeface="Courier" pitchFamily="2" charset="0"/>
              </a:rPr>
              <a:t>Type</a:t>
            </a:r>
            <a:r>
              <a:rPr lang="en-US" dirty="0">
                <a:latin typeface="Courier" pitchFamily="2" charset="0"/>
              </a:rPr>
              <a:t>&gt; name = new </a:t>
            </a:r>
            <a:r>
              <a:rPr lang="en-US" b="1" dirty="0">
                <a:latin typeface="Courier" pitchFamily="2" charset="0"/>
              </a:rPr>
              <a:t>Class</a:t>
            </a:r>
            <a:r>
              <a:rPr lang="en-US" dirty="0">
                <a:latin typeface="Courier" pitchFamily="2" charset="0"/>
              </a:rPr>
              <a:t>&lt;</a:t>
            </a:r>
            <a:r>
              <a:rPr lang="en-US" b="1" dirty="0">
                <a:latin typeface="Courier" pitchFamily="2" charset="0"/>
              </a:rPr>
              <a:t>Type</a:t>
            </a:r>
            <a:r>
              <a:rPr lang="en-US" dirty="0">
                <a:latin typeface="Courier" pitchFamily="2" charset="0"/>
              </a:rPr>
              <a:t>&gt;();</a:t>
            </a:r>
          </a:p>
          <a:p>
            <a:r>
              <a:rPr lang="en-US" dirty="0"/>
              <a:t>The type of the collection’s elements is specified between &lt; and &gt;.</a:t>
            </a:r>
          </a:p>
          <a:p>
            <a:r>
              <a:rPr lang="en-US" dirty="0"/>
              <a:t>The type must be a class type (e.g., Integer, String, etc.) and can’t be a primitive data type (e.g. int, boolean, etc.)</a:t>
            </a:r>
          </a:p>
          <a:p>
            <a:r>
              <a:rPr lang="en-US" dirty="0"/>
              <a:t>This is called a </a:t>
            </a:r>
            <a:r>
              <a:rPr lang="en-US" b="1" dirty="0"/>
              <a:t>Generic</a:t>
            </a:r>
            <a:r>
              <a:rPr lang="en-US" dirty="0"/>
              <a:t> class, which allows a collection to store elements of different types. Examples:</a:t>
            </a:r>
          </a:p>
          <a:p>
            <a:pPr marL="0" indent="0">
              <a:buNone/>
            </a:pPr>
            <a:endParaRPr lang="en-US" dirty="0"/>
          </a:p>
        </p:txBody>
      </p:sp>
      <p:sp>
        <p:nvSpPr>
          <p:cNvPr id="4" name="Footer Placeholder 3">
            <a:extLst>
              <a:ext uri="{FF2B5EF4-FFF2-40B4-BE49-F238E27FC236}">
                <a16:creationId xmlns:a16="http://schemas.microsoft.com/office/drawing/2014/main" id="{454034C9-E2AB-1F4B-A920-CB966D8564FA}"/>
              </a:ext>
            </a:extLst>
          </p:cNvPr>
          <p:cNvSpPr>
            <a:spLocks noGrp="1"/>
          </p:cNvSpPr>
          <p:nvPr>
            <p:ph type="ftr" sz="quarter" idx="11"/>
          </p:nvPr>
        </p:nvSpPr>
        <p:spPr/>
        <p:txBody>
          <a:bodyPr/>
          <a:lstStyle/>
          <a:p>
            <a:r>
              <a:rPr lang="en-US"/>
              <a:t>Khalid Alharbi, Ph.D.</a:t>
            </a:r>
          </a:p>
        </p:txBody>
      </p:sp>
      <p:sp>
        <p:nvSpPr>
          <p:cNvPr id="5" name="TextBox 4">
            <a:extLst>
              <a:ext uri="{FF2B5EF4-FFF2-40B4-BE49-F238E27FC236}">
                <a16:creationId xmlns:a16="http://schemas.microsoft.com/office/drawing/2014/main" id="{19BE53D0-7A7A-B94B-9FE6-C8762EBB10DD}"/>
              </a:ext>
            </a:extLst>
          </p:cNvPr>
          <p:cNvSpPr txBox="1"/>
          <p:nvPr/>
        </p:nvSpPr>
        <p:spPr>
          <a:xfrm>
            <a:off x="1060450" y="4607153"/>
            <a:ext cx="10071100" cy="1749197"/>
          </a:xfrm>
          <a:prstGeom prst="rect">
            <a:avLst/>
          </a:prstGeom>
          <a:solidFill>
            <a:srgbClr val="3A3839"/>
          </a:solidFill>
        </p:spPr>
        <p:txBody>
          <a:bodyPr wrap="square" rtlCol="0">
            <a:spAutoFit/>
          </a:bodyPr>
          <a:lstStyle/>
          <a:p>
            <a:pPr>
              <a:lnSpc>
                <a:spcPts val="2475"/>
              </a:lnSpc>
            </a:pPr>
            <a:r>
              <a:rPr lang="en-US" sz="2200" dirty="0">
                <a:solidFill>
                  <a:srgbClr val="4EC9B0"/>
                </a:solidFill>
                <a:latin typeface="Menlo" panose="020B0609030804020204" pitchFamily="49" charset="0"/>
                <a:ea typeface="Times New Roman" panose="02020603050405020304" pitchFamily="18" charset="0"/>
                <a:cs typeface="Arial" panose="020B0604020202020204" pitchFamily="34" charset="0"/>
              </a:rPr>
              <a:t>  Set</a:t>
            </a:r>
            <a:r>
              <a:rPr lang="en-US" sz="2200" dirty="0">
                <a:solidFill>
                  <a:srgbClr val="D4D4D4"/>
                </a:solidFill>
                <a:latin typeface="Menlo" panose="020B0609030804020204" pitchFamily="49" charset="0"/>
                <a:ea typeface="Times New Roman" panose="02020603050405020304" pitchFamily="18" charset="0"/>
                <a:cs typeface="Arial" panose="020B0604020202020204" pitchFamily="34" charset="0"/>
              </a:rPr>
              <a:t>&lt;</a:t>
            </a:r>
            <a:r>
              <a:rPr lang="en-US" sz="2200" dirty="0">
                <a:solidFill>
                  <a:srgbClr val="4EC9B0"/>
                </a:solidFill>
                <a:latin typeface="Menlo" panose="020B0609030804020204" pitchFamily="49" charset="0"/>
                <a:ea typeface="Times New Roman" panose="02020603050405020304" pitchFamily="18" charset="0"/>
                <a:cs typeface="Arial" panose="020B0604020202020204" pitchFamily="34" charset="0"/>
              </a:rPr>
              <a:t>String</a:t>
            </a:r>
            <a:r>
              <a:rPr lang="en-US" sz="2200" dirty="0">
                <a:solidFill>
                  <a:srgbClr val="D4D4D4"/>
                </a:solidFill>
                <a:latin typeface="Menlo" panose="020B0609030804020204" pitchFamily="49" charset="0"/>
                <a:ea typeface="Times New Roman" panose="02020603050405020304" pitchFamily="18" charset="0"/>
                <a:cs typeface="Arial" panose="020B0604020202020204" pitchFamily="34" charset="0"/>
              </a:rPr>
              <a:t>&gt; </a:t>
            </a:r>
            <a:r>
              <a:rPr lang="en-US" sz="2200" dirty="0">
                <a:solidFill>
                  <a:srgbClr val="9CDCFE"/>
                </a:solidFill>
                <a:latin typeface="Menlo" panose="020B0609030804020204" pitchFamily="49" charset="0"/>
                <a:ea typeface="Times New Roman" panose="02020603050405020304" pitchFamily="18" charset="0"/>
                <a:cs typeface="Arial" panose="020B0604020202020204" pitchFamily="34" charset="0"/>
              </a:rPr>
              <a:t>mySet</a:t>
            </a:r>
            <a:r>
              <a:rPr lang="en-US" sz="2200" dirty="0">
                <a:solidFill>
                  <a:srgbClr val="D4D4D4"/>
                </a:solidFill>
                <a:latin typeface="Menlo" panose="020B0609030804020204" pitchFamily="49" charset="0"/>
                <a:ea typeface="Times New Roman" panose="02020603050405020304" pitchFamily="18" charset="0"/>
                <a:cs typeface="Arial" panose="020B0604020202020204" pitchFamily="34" charset="0"/>
              </a:rPr>
              <a:t> = </a:t>
            </a:r>
            <a:r>
              <a:rPr lang="en-US" sz="2200" dirty="0">
                <a:solidFill>
                  <a:srgbClr val="C586C0"/>
                </a:solidFill>
                <a:latin typeface="Menlo" panose="020B0609030804020204" pitchFamily="49" charset="0"/>
                <a:ea typeface="Times New Roman" panose="02020603050405020304" pitchFamily="18" charset="0"/>
                <a:cs typeface="Arial" panose="020B0604020202020204" pitchFamily="34" charset="0"/>
              </a:rPr>
              <a:t>new</a:t>
            </a:r>
            <a:r>
              <a:rPr lang="en-US" sz="2200"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sz="2200" dirty="0">
                <a:solidFill>
                  <a:srgbClr val="DCDCAA"/>
                </a:solidFill>
                <a:latin typeface="Menlo" panose="020B0609030804020204" pitchFamily="49" charset="0"/>
                <a:ea typeface="Times New Roman" panose="02020603050405020304" pitchFamily="18" charset="0"/>
                <a:cs typeface="Arial" panose="020B0604020202020204" pitchFamily="34" charset="0"/>
              </a:rPr>
              <a:t>HashSet</a:t>
            </a:r>
            <a:r>
              <a:rPr lang="en-US" sz="2200" dirty="0">
                <a:solidFill>
                  <a:srgbClr val="D4D4D4"/>
                </a:solidFill>
                <a:latin typeface="Menlo" panose="020B0609030804020204" pitchFamily="49" charset="0"/>
                <a:ea typeface="Times New Roman" panose="02020603050405020304" pitchFamily="18" charset="0"/>
                <a:cs typeface="Arial" panose="020B0604020202020204" pitchFamily="34" charset="0"/>
              </a:rPr>
              <a:t>&lt;</a:t>
            </a:r>
            <a:r>
              <a:rPr lang="en-US" sz="2200" dirty="0">
                <a:solidFill>
                  <a:srgbClr val="4EC9B0"/>
                </a:solidFill>
                <a:latin typeface="Menlo" panose="020B0609030804020204" pitchFamily="49" charset="0"/>
                <a:ea typeface="Times New Roman" panose="02020603050405020304" pitchFamily="18" charset="0"/>
                <a:cs typeface="Arial" panose="020B0604020202020204" pitchFamily="34" charset="0"/>
              </a:rPr>
              <a:t>String</a:t>
            </a:r>
            <a:r>
              <a:rPr lang="en-US" sz="2200" dirty="0">
                <a:solidFill>
                  <a:srgbClr val="D4D4D4"/>
                </a:solidFill>
                <a:latin typeface="Menlo" panose="020B0609030804020204" pitchFamily="49" charset="0"/>
                <a:ea typeface="Times New Roman" panose="02020603050405020304" pitchFamily="18" charset="0"/>
                <a:cs typeface="Arial" panose="020B0604020202020204" pitchFamily="34" charset="0"/>
              </a:rPr>
              <a:t>&gt;();</a:t>
            </a:r>
            <a:br>
              <a:rPr lang="en-US" sz="2200" dirty="0">
                <a:solidFill>
                  <a:srgbClr val="D4D4D4"/>
                </a:solidFill>
                <a:latin typeface="Menlo" panose="020B0609030804020204" pitchFamily="49" charset="0"/>
                <a:ea typeface="Times New Roman" panose="02020603050405020304" pitchFamily="18" charset="0"/>
                <a:cs typeface="Arial" panose="020B0604020202020204" pitchFamily="34" charset="0"/>
              </a:rPr>
            </a:br>
            <a:endParaRPr lang="en-US" sz="2200" dirty="0">
              <a:solidFill>
                <a:srgbClr val="D4D4D4"/>
              </a:solidFill>
              <a:latin typeface="Menlo" panose="020B0609030804020204" pitchFamily="49" charset="0"/>
              <a:ea typeface="Times New Roman" panose="02020603050405020304" pitchFamily="18" charset="0"/>
              <a:cs typeface="Arial" panose="020B0604020202020204" pitchFamily="34" charset="0"/>
            </a:endParaRPr>
          </a:p>
          <a:p>
            <a:r>
              <a:rPr lang="en-US" sz="2200" dirty="0">
                <a:solidFill>
                  <a:srgbClr val="4EC9B0"/>
                </a:solidFill>
                <a:latin typeface="Menlo" panose="020B0609030804020204" pitchFamily="49" charset="0"/>
              </a:rPr>
              <a:t>  List</a:t>
            </a:r>
            <a:r>
              <a:rPr lang="en-US" sz="2200" dirty="0">
                <a:solidFill>
                  <a:srgbClr val="D4D4D4"/>
                </a:solidFill>
                <a:latin typeface="Menlo" panose="020B0609030804020204" pitchFamily="49" charset="0"/>
              </a:rPr>
              <a:t>&lt;</a:t>
            </a:r>
            <a:r>
              <a:rPr lang="en-US" sz="2200" dirty="0">
                <a:solidFill>
                  <a:srgbClr val="4EC9B0"/>
                </a:solidFill>
                <a:latin typeface="Menlo" panose="020B0609030804020204" pitchFamily="49" charset="0"/>
              </a:rPr>
              <a:t>Integer</a:t>
            </a:r>
            <a:r>
              <a:rPr lang="en-US" sz="2200" dirty="0">
                <a:solidFill>
                  <a:srgbClr val="D4D4D4"/>
                </a:solidFill>
                <a:latin typeface="Menlo" panose="020B0609030804020204" pitchFamily="49" charset="0"/>
              </a:rPr>
              <a:t>&gt; </a:t>
            </a:r>
            <a:r>
              <a:rPr lang="en-US" sz="2200" dirty="0">
                <a:solidFill>
                  <a:srgbClr val="9CDCFE"/>
                </a:solidFill>
                <a:latin typeface="Menlo" panose="020B0609030804020204" pitchFamily="49" charset="0"/>
              </a:rPr>
              <a:t>myList</a:t>
            </a:r>
            <a:r>
              <a:rPr lang="en-US" sz="2200" dirty="0">
                <a:solidFill>
                  <a:srgbClr val="D4D4D4"/>
                </a:solidFill>
                <a:latin typeface="Menlo" panose="020B0609030804020204" pitchFamily="49" charset="0"/>
              </a:rPr>
              <a:t> = </a:t>
            </a:r>
            <a:r>
              <a:rPr lang="en-US" sz="2200" dirty="0">
                <a:solidFill>
                  <a:srgbClr val="C586C0"/>
                </a:solidFill>
                <a:latin typeface="Menlo" panose="020B0609030804020204" pitchFamily="49" charset="0"/>
              </a:rPr>
              <a:t>new</a:t>
            </a:r>
            <a:r>
              <a:rPr lang="en-US" sz="2200" dirty="0">
                <a:solidFill>
                  <a:srgbClr val="D4D4D4"/>
                </a:solidFill>
                <a:latin typeface="Menlo" panose="020B0609030804020204" pitchFamily="49" charset="0"/>
              </a:rPr>
              <a:t> </a:t>
            </a:r>
            <a:r>
              <a:rPr lang="en-US" sz="2200" dirty="0">
                <a:solidFill>
                  <a:srgbClr val="DCDCAA"/>
                </a:solidFill>
                <a:latin typeface="Menlo" panose="020B0609030804020204" pitchFamily="49" charset="0"/>
              </a:rPr>
              <a:t>ArrayList</a:t>
            </a:r>
            <a:r>
              <a:rPr lang="en-US" sz="2200" dirty="0">
                <a:solidFill>
                  <a:srgbClr val="D4D4D4"/>
                </a:solidFill>
                <a:latin typeface="Menlo" panose="020B0609030804020204" pitchFamily="49" charset="0"/>
              </a:rPr>
              <a:t>&lt;</a:t>
            </a:r>
            <a:r>
              <a:rPr lang="en-US" sz="2200" dirty="0">
                <a:solidFill>
                  <a:srgbClr val="4EC9B0"/>
                </a:solidFill>
                <a:latin typeface="Menlo" panose="020B0609030804020204" pitchFamily="49" charset="0"/>
              </a:rPr>
              <a:t>Integer</a:t>
            </a:r>
            <a:r>
              <a:rPr lang="en-US" sz="2200" dirty="0">
                <a:solidFill>
                  <a:srgbClr val="D4D4D4"/>
                </a:solidFill>
                <a:latin typeface="Menlo" panose="020B0609030804020204" pitchFamily="49" charset="0"/>
              </a:rPr>
              <a:t>&gt;();</a:t>
            </a:r>
            <a:br>
              <a:rPr lang="en-US" sz="2200" dirty="0">
                <a:solidFill>
                  <a:srgbClr val="D4D4D4"/>
                </a:solidFill>
                <a:latin typeface="Menlo" panose="020B0609030804020204" pitchFamily="49" charset="0"/>
              </a:rPr>
            </a:br>
            <a:endParaRPr lang="en-US" sz="2200" dirty="0">
              <a:solidFill>
                <a:srgbClr val="D4D4D4"/>
              </a:solidFill>
              <a:latin typeface="Menlo" panose="020B0609030804020204" pitchFamily="49" charset="0"/>
            </a:endParaRPr>
          </a:p>
          <a:p>
            <a:r>
              <a:rPr lang="en-US" sz="2200" dirty="0">
                <a:solidFill>
                  <a:srgbClr val="4EC9B0"/>
                </a:solidFill>
                <a:latin typeface="Menlo" panose="020B0609030804020204" pitchFamily="49" charset="0"/>
              </a:rPr>
              <a:t>  Queue</a:t>
            </a:r>
            <a:r>
              <a:rPr lang="en-US" sz="2200" dirty="0">
                <a:solidFill>
                  <a:srgbClr val="D4D4D4"/>
                </a:solidFill>
                <a:latin typeface="Menlo" panose="020B0609030804020204" pitchFamily="49" charset="0"/>
              </a:rPr>
              <a:t>&lt;</a:t>
            </a:r>
            <a:r>
              <a:rPr lang="en-US" sz="2200" dirty="0">
                <a:solidFill>
                  <a:srgbClr val="4EC9B0"/>
                </a:solidFill>
                <a:latin typeface="Menlo" panose="020B0609030804020204" pitchFamily="49" charset="0"/>
              </a:rPr>
              <a:t>Student</a:t>
            </a:r>
            <a:r>
              <a:rPr lang="en-US" sz="2200" dirty="0">
                <a:solidFill>
                  <a:srgbClr val="D4D4D4"/>
                </a:solidFill>
                <a:latin typeface="Menlo" panose="020B0609030804020204" pitchFamily="49" charset="0"/>
              </a:rPr>
              <a:t>&gt; </a:t>
            </a:r>
            <a:r>
              <a:rPr lang="en-US" sz="2200" dirty="0">
                <a:solidFill>
                  <a:srgbClr val="9CDCFE"/>
                </a:solidFill>
                <a:latin typeface="Menlo" panose="020B0609030804020204" pitchFamily="49" charset="0"/>
              </a:rPr>
              <a:t>myQueue</a:t>
            </a:r>
            <a:r>
              <a:rPr lang="en-US" sz="2200" dirty="0">
                <a:solidFill>
                  <a:srgbClr val="D4D4D4"/>
                </a:solidFill>
                <a:latin typeface="Menlo" panose="020B0609030804020204" pitchFamily="49" charset="0"/>
              </a:rPr>
              <a:t> = </a:t>
            </a:r>
            <a:r>
              <a:rPr lang="en-US" sz="2200" dirty="0">
                <a:solidFill>
                  <a:srgbClr val="C586C0"/>
                </a:solidFill>
                <a:latin typeface="Menlo" panose="020B0609030804020204" pitchFamily="49" charset="0"/>
              </a:rPr>
              <a:t>new</a:t>
            </a:r>
            <a:r>
              <a:rPr lang="en-US" sz="2200" dirty="0">
                <a:solidFill>
                  <a:srgbClr val="D4D4D4"/>
                </a:solidFill>
                <a:latin typeface="Menlo" panose="020B0609030804020204" pitchFamily="49" charset="0"/>
              </a:rPr>
              <a:t> </a:t>
            </a:r>
            <a:r>
              <a:rPr lang="en-US" sz="2200" dirty="0">
                <a:solidFill>
                  <a:srgbClr val="DCDCAA"/>
                </a:solidFill>
                <a:latin typeface="Menlo" panose="020B0609030804020204" pitchFamily="49" charset="0"/>
              </a:rPr>
              <a:t>LinkedList</a:t>
            </a:r>
            <a:r>
              <a:rPr lang="en-US" sz="2200" dirty="0">
                <a:solidFill>
                  <a:srgbClr val="D4D4D4"/>
                </a:solidFill>
                <a:latin typeface="Menlo" panose="020B0609030804020204" pitchFamily="49" charset="0"/>
              </a:rPr>
              <a:t>&lt;</a:t>
            </a:r>
            <a:r>
              <a:rPr lang="en-US" sz="2200" dirty="0">
                <a:solidFill>
                  <a:srgbClr val="4EC9B0"/>
                </a:solidFill>
                <a:latin typeface="Menlo" panose="020B0609030804020204" pitchFamily="49" charset="0"/>
              </a:rPr>
              <a:t>Student</a:t>
            </a:r>
            <a:r>
              <a:rPr lang="en-US" sz="2200" dirty="0">
                <a:solidFill>
                  <a:srgbClr val="D4D4D4"/>
                </a:solidFill>
                <a:latin typeface="Menlo" panose="020B0609030804020204" pitchFamily="49" charset="0"/>
              </a:rPr>
              <a:t>&gt;();</a:t>
            </a:r>
          </a:p>
        </p:txBody>
      </p:sp>
    </p:spTree>
    <p:extLst>
      <p:ext uri="{BB962C8B-B14F-4D97-AF65-F5344CB8AC3E}">
        <p14:creationId xmlns:p14="http://schemas.microsoft.com/office/powerpoint/2010/main" val="18135314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EFC0A2-8F1A-A84F-9DD0-2F5E28EFFFD8}"/>
              </a:ext>
            </a:extLst>
          </p:cNvPr>
          <p:cNvSpPr>
            <a:spLocks noGrp="1"/>
          </p:cNvSpPr>
          <p:nvPr>
            <p:ph type="title"/>
          </p:nvPr>
        </p:nvSpPr>
        <p:spPr/>
        <p:txBody>
          <a:bodyPr/>
          <a:lstStyle/>
          <a:p>
            <a:r>
              <a:rPr lang="en-US" dirty="0"/>
              <a:t>Constructing a Collection (II)</a:t>
            </a:r>
          </a:p>
        </p:txBody>
      </p:sp>
      <p:sp>
        <p:nvSpPr>
          <p:cNvPr id="3" name="Content Placeholder 2">
            <a:extLst>
              <a:ext uri="{FF2B5EF4-FFF2-40B4-BE49-F238E27FC236}">
                <a16:creationId xmlns:a16="http://schemas.microsoft.com/office/drawing/2014/main" id="{0720C5E2-90C4-FE46-9A1A-D8A876C19B4B}"/>
              </a:ext>
            </a:extLst>
          </p:cNvPr>
          <p:cNvSpPr>
            <a:spLocks noGrp="1"/>
          </p:cNvSpPr>
          <p:nvPr>
            <p:ph idx="1"/>
          </p:nvPr>
        </p:nvSpPr>
        <p:spPr/>
        <p:txBody>
          <a:bodyPr/>
          <a:lstStyle/>
          <a:p>
            <a:r>
              <a:rPr lang="en-US" dirty="0"/>
              <a:t>The Java Collections framework makes heavy use of interfaces to describe abstract data types:</a:t>
            </a:r>
          </a:p>
          <a:p>
            <a:pPr lvl="1"/>
            <a:r>
              <a:rPr lang="en-US" dirty="0">
                <a:latin typeface="Courier" pitchFamily="2" charset="0"/>
              </a:rPr>
              <a:t>Set</a:t>
            </a:r>
            <a:r>
              <a:rPr lang="en-US" dirty="0"/>
              <a:t>, </a:t>
            </a:r>
            <a:r>
              <a:rPr lang="en-US" dirty="0">
                <a:latin typeface="Courier" pitchFamily="2" charset="0"/>
              </a:rPr>
              <a:t>List</a:t>
            </a:r>
            <a:r>
              <a:rPr lang="en-US" dirty="0"/>
              <a:t>, </a:t>
            </a:r>
            <a:r>
              <a:rPr lang="en-US" dirty="0">
                <a:latin typeface="Courier" pitchFamily="2" charset="0"/>
              </a:rPr>
              <a:t>Queue</a:t>
            </a:r>
            <a:r>
              <a:rPr lang="en-US" dirty="0"/>
              <a:t>, </a:t>
            </a:r>
            <a:r>
              <a:rPr lang="en-US" dirty="0">
                <a:latin typeface="Courier" pitchFamily="2" charset="0"/>
              </a:rPr>
              <a:t>Deque</a:t>
            </a:r>
            <a:r>
              <a:rPr lang="en-US" dirty="0"/>
              <a:t> and </a:t>
            </a:r>
            <a:r>
              <a:rPr lang="en-US" dirty="0">
                <a:latin typeface="Courier" pitchFamily="2" charset="0"/>
              </a:rPr>
              <a:t>Map</a:t>
            </a:r>
          </a:p>
          <a:p>
            <a:r>
              <a:rPr lang="en-US" dirty="0"/>
              <a:t>We declare variables using interface types with elements of object data types.</a:t>
            </a:r>
          </a:p>
          <a:p>
            <a:pPr lvl="1"/>
            <a:r>
              <a:rPr lang="en-US" dirty="0"/>
              <a:t>Why interfaces? Because we can use a different implementation later without requiring significant changes to existing code. This means that we can add, change and remove elements in the same way.</a:t>
            </a:r>
          </a:p>
        </p:txBody>
      </p:sp>
      <p:sp>
        <p:nvSpPr>
          <p:cNvPr id="4" name="Footer Placeholder 3">
            <a:extLst>
              <a:ext uri="{FF2B5EF4-FFF2-40B4-BE49-F238E27FC236}">
                <a16:creationId xmlns:a16="http://schemas.microsoft.com/office/drawing/2014/main" id="{454034C9-E2AB-1F4B-A920-CB966D8564FA}"/>
              </a:ext>
            </a:extLst>
          </p:cNvPr>
          <p:cNvSpPr>
            <a:spLocks noGrp="1"/>
          </p:cNvSpPr>
          <p:nvPr>
            <p:ph type="ftr" sz="quarter" idx="11"/>
          </p:nvPr>
        </p:nvSpPr>
        <p:spPr/>
        <p:txBody>
          <a:bodyPr/>
          <a:lstStyle/>
          <a:p>
            <a:r>
              <a:rPr lang="en-US"/>
              <a:t>Khalid Alharbi, Ph.D.</a:t>
            </a:r>
          </a:p>
        </p:txBody>
      </p:sp>
      <p:sp>
        <p:nvSpPr>
          <p:cNvPr id="5" name="TextBox 4">
            <a:extLst>
              <a:ext uri="{FF2B5EF4-FFF2-40B4-BE49-F238E27FC236}">
                <a16:creationId xmlns:a16="http://schemas.microsoft.com/office/drawing/2014/main" id="{19BE53D0-7A7A-B94B-9FE6-C8762EBB10DD}"/>
              </a:ext>
            </a:extLst>
          </p:cNvPr>
          <p:cNvSpPr txBox="1"/>
          <p:nvPr/>
        </p:nvSpPr>
        <p:spPr>
          <a:xfrm>
            <a:off x="1060450" y="5178653"/>
            <a:ext cx="10071100" cy="1072088"/>
          </a:xfrm>
          <a:prstGeom prst="rect">
            <a:avLst/>
          </a:prstGeom>
          <a:solidFill>
            <a:srgbClr val="3A3839"/>
          </a:solidFill>
        </p:spPr>
        <p:txBody>
          <a:bodyPr wrap="square" rtlCol="0">
            <a:spAutoFit/>
          </a:bodyPr>
          <a:lstStyle/>
          <a:p>
            <a:pPr>
              <a:lnSpc>
                <a:spcPts val="2475"/>
              </a:lnSpc>
            </a:pPr>
            <a:r>
              <a:rPr lang="en-US" sz="2200" dirty="0">
                <a:solidFill>
                  <a:srgbClr val="4EC9B0"/>
                </a:solidFill>
                <a:latin typeface="Menlo" panose="020B0609030804020204" pitchFamily="49" charset="0"/>
                <a:ea typeface="Times New Roman" panose="02020603050405020304" pitchFamily="18" charset="0"/>
                <a:cs typeface="Arial" panose="020B0604020202020204" pitchFamily="34" charset="0"/>
              </a:rPr>
              <a:t>  </a:t>
            </a:r>
            <a:r>
              <a:rPr lang="en-US" sz="2200" dirty="0">
                <a:solidFill>
                  <a:srgbClr val="4EC9B0"/>
                </a:solidFill>
                <a:latin typeface="Menlo" panose="020B0609030804020204" pitchFamily="49" charset="0"/>
              </a:rPr>
              <a:t>List</a:t>
            </a:r>
            <a:r>
              <a:rPr lang="en-US" sz="2200" dirty="0">
                <a:solidFill>
                  <a:srgbClr val="D4D4D4"/>
                </a:solidFill>
                <a:latin typeface="Menlo" panose="020B0609030804020204" pitchFamily="49" charset="0"/>
              </a:rPr>
              <a:t>&lt;</a:t>
            </a:r>
            <a:r>
              <a:rPr lang="en-US" sz="2200" dirty="0">
                <a:solidFill>
                  <a:srgbClr val="4EC9B0"/>
                </a:solidFill>
                <a:latin typeface="Menlo" panose="020B0609030804020204" pitchFamily="49" charset="0"/>
              </a:rPr>
              <a:t>Integer</a:t>
            </a:r>
            <a:r>
              <a:rPr lang="en-US" sz="2200" dirty="0">
                <a:solidFill>
                  <a:srgbClr val="D4D4D4"/>
                </a:solidFill>
                <a:latin typeface="Menlo" panose="020B0609030804020204" pitchFamily="49" charset="0"/>
              </a:rPr>
              <a:t>&gt; </a:t>
            </a:r>
            <a:r>
              <a:rPr lang="en-US" sz="2200" dirty="0">
                <a:solidFill>
                  <a:srgbClr val="9CDCFE"/>
                </a:solidFill>
                <a:latin typeface="Menlo" panose="020B0609030804020204" pitchFamily="49" charset="0"/>
              </a:rPr>
              <a:t>myList</a:t>
            </a:r>
            <a:r>
              <a:rPr lang="en-US" sz="2200" dirty="0">
                <a:solidFill>
                  <a:srgbClr val="D4D4D4"/>
                </a:solidFill>
                <a:latin typeface="Menlo" panose="020B0609030804020204" pitchFamily="49" charset="0"/>
              </a:rPr>
              <a:t> = </a:t>
            </a:r>
            <a:r>
              <a:rPr lang="en-US" sz="2200" dirty="0">
                <a:solidFill>
                  <a:srgbClr val="C586C0"/>
                </a:solidFill>
                <a:latin typeface="Menlo" panose="020B0609030804020204" pitchFamily="49" charset="0"/>
              </a:rPr>
              <a:t>new</a:t>
            </a:r>
            <a:r>
              <a:rPr lang="en-US" sz="2200" dirty="0">
                <a:solidFill>
                  <a:srgbClr val="D4D4D4"/>
                </a:solidFill>
                <a:latin typeface="Menlo" panose="020B0609030804020204" pitchFamily="49" charset="0"/>
              </a:rPr>
              <a:t> </a:t>
            </a:r>
            <a:r>
              <a:rPr lang="en-US" sz="2200" dirty="0">
                <a:solidFill>
                  <a:srgbClr val="DCDCAA"/>
                </a:solidFill>
                <a:latin typeface="Menlo" panose="020B0609030804020204" pitchFamily="49" charset="0"/>
              </a:rPr>
              <a:t>ArrayList</a:t>
            </a:r>
            <a:r>
              <a:rPr lang="en-US" sz="2200" dirty="0">
                <a:solidFill>
                  <a:srgbClr val="D4D4D4"/>
                </a:solidFill>
                <a:latin typeface="Menlo" panose="020B0609030804020204" pitchFamily="49" charset="0"/>
              </a:rPr>
              <a:t>&lt;</a:t>
            </a:r>
            <a:r>
              <a:rPr lang="en-US" sz="2200" dirty="0">
                <a:solidFill>
                  <a:srgbClr val="4EC9B0"/>
                </a:solidFill>
                <a:latin typeface="Menlo" panose="020B0609030804020204" pitchFamily="49" charset="0"/>
              </a:rPr>
              <a:t>Integer</a:t>
            </a:r>
            <a:r>
              <a:rPr lang="en-US" sz="2200" dirty="0">
                <a:solidFill>
                  <a:srgbClr val="D4D4D4"/>
                </a:solidFill>
                <a:latin typeface="Menlo" panose="020B0609030804020204" pitchFamily="49" charset="0"/>
              </a:rPr>
              <a:t>&gt;();</a:t>
            </a:r>
            <a:br>
              <a:rPr lang="en-US" sz="2200" dirty="0">
                <a:solidFill>
                  <a:srgbClr val="D4D4D4"/>
                </a:solidFill>
                <a:latin typeface="Menlo" panose="020B0609030804020204" pitchFamily="49" charset="0"/>
              </a:rPr>
            </a:br>
            <a:endParaRPr lang="en-US" sz="2200" dirty="0">
              <a:solidFill>
                <a:srgbClr val="D4D4D4"/>
              </a:solidFill>
              <a:latin typeface="Menlo" panose="020B0609030804020204" pitchFamily="49" charset="0"/>
            </a:endParaRPr>
          </a:p>
          <a:p>
            <a:r>
              <a:rPr lang="en-US" sz="2200" dirty="0">
                <a:solidFill>
                  <a:srgbClr val="9CDCFE"/>
                </a:solidFill>
                <a:latin typeface="Menlo" panose="020B0609030804020204" pitchFamily="49" charset="0"/>
              </a:rPr>
              <a:t>  myList</a:t>
            </a:r>
            <a:r>
              <a:rPr lang="en-US" sz="2200" dirty="0">
                <a:solidFill>
                  <a:srgbClr val="D4D4D4"/>
                </a:solidFill>
                <a:latin typeface="Menlo" panose="020B0609030804020204" pitchFamily="49" charset="0"/>
              </a:rPr>
              <a:t> = </a:t>
            </a:r>
            <a:r>
              <a:rPr lang="en-US" sz="2200" dirty="0">
                <a:solidFill>
                  <a:srgbClr val="C586C0"/>
                </a:solidFill>
                <a:latin typeface="Menlo" panose="020B0609030804020204" pitchFamily="49" charset="0"/>
              </a:rPr>
              <a:t>new</a:t>
            </a:r>
            <a:r>
              <a:rPr lang="en-US" sz="2200" dirty="0">
                <a:solidFill>
                  <a:srgbClr val="D4D4D4"/>
                </a:solidFill>
                <a:latin typeface="Menlo" panose="020B0609030804020204" pitchFamily="49" charset="0"/>
              </a:rPr>
              <a:t> </a:t>
            </a:r>
            <a:r>
              <a:rPr lang="en-US" sz="2200" dirty="0">
                <a:solidFill>
                  <a:srgbClr val="DCDCAA"/>
                </a:solidFill>
                <a:latin typeface="Menlo" panose="020B0609030804020204" pitchFamily="49" charset="0"/>
              </a:rPr>
              <a:t>LinkedList</a:t>
            </a:r>
            <a:r>
              <a:rPr lang="en-US" sz="2200" dirty="0">
                <a:solidFill>
                  <a:srgbClr val="D4D4D4"/>
                </a:solidFill>
                <a:latin typeface="Menlo" panose="020B0609030804020204" pitchFamily="49" charset="0"/>
              </a:rPr>
              <a:t>&lt;</a:t>
            </a:r>
            <a:r>
              <a:rPr lang="en-US" sz="2200" dirty="0">
                <a:solidFill>
                  <a:srgbClr val="4EC9B0"/>
                </a:solidFill>
                <a:latin typeface="Menlo" panose="020B0609030804020204" pitchFamily="49" charset="0"/>
              </a:rPr>
              <a:t>Integer</a:t>
            </a:r>
            <a:r>
              <a:rPr lang="en-US" sz="2200" dirty="0">
                <a:solidFill>
                  <a:srgbClr val="D4D4D4"/>
                </a:solidFill>
                <a:latin typeface="Menlo" panose="020B0609030804020204" pitchFamily="49" charset="0"/>
              </a:rPr>
              <a:t>&gt;();</a:t>
            </a:r>
          </a:p>
        </p:txBody>
      </p:sp>
    </p:spTree>
    <p:extLst>
      <p:ext uri="{BB962C8B-B14F-4D97-AF65-F5344CB8AC3E}">
        <p14:creationId xmlns:p14="http://schemas.microsoft.com/office/powerpoint/2010/main" val="39489419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69399-64E4-BB4E-9591-46AB2037F32D}"/>
              </a:ext>
            </a:extLst>
          </p:cNvPr>
          <p:cNvSpPr>
            <a:spLocks noGrp="1"/>
          </p:cNvSpPr>
          <p:nvPr>
            <p:ph type="title"/>
          </p:nvPr>
        </p:nvSpPr>
        <p:spPr/>
        <p:txBody>
          <a:bodyPr/>
          <a:lstStyle/>
          <a:p>
            <a:r>
              <a:rPr lang="en-US" dirty="0"/>
              <a:t>Autoboxing and Unboxing</a:t>
            </a:r>
          </a:p>
        </p:txBody>
      </p:sp>
      <p:sp>
        <p:nvSpPr>
          <p:cNvPr id="3" name="Content Placeholder 2">
            <a:extLst>
              <a:ext uri="{FF2B5EF4-FFF2-40B4-BE49-F238E27FC236}">
                <a16:creationId xmlns:a16="http://schemas.microsoft.com/office/drawing/2014/main" id="{74B25EED-5536-674B-AFA0-91B8868A3C24}"/>
              </a:ext>
            </a:extLst>
          </p:cNvPr>
          <p:cNvSpPr>
            <a:spLocks noGrp="1"/>
          </p:cNvSpPr>
          <p:nvPr>
            <p:ph idx="1"/>
          </p:nvPr>
        </p:nvSpPr>
        <p:spPr/>
        <p:txBody>
          <a:bodyPr/>
          <a:lstStyle/>
          <a:p>
            <a:r>
              <a:rPr lang="en-US" dirty="0"/>
              <a:t>Unlike arrays, collections can not store primitives directly and only store objects.</a:t>
            </a:r>
          </a:p>
          <a:p>
            <a:pPr lvl="1"/>
            <a:r>
              <a:rPr lang="en-US" dirty="0"/>
              <a:t>The Java compiler will convert primitives into their corresponding objects through auto-boxing and back to primitives through unboxing.</a:t>
            </a:r>
          </a:p>
          <a:p>
            <a:pPr lvl="1"/>
            <a:endParaRPr lang="en-US" dirty="0"/>
          </a:p>
          <a:p>
            <a:pPr lvl="1"/>
            <a:endParaRPr lang="en-US" dirty="0"/>
          </a:p>
          <a:p>
            <a:endParaRPr lang="en-US" dirty="0"/>
          </a:p>
        </p:txBody>
      </p:sp>
      <p:sp>
        <p:nvSpPr>
          <p:cNvPr id="4" name="Footer Placeholder 3">
            <a:extLst>
              <a:ext uri="{FF2B5EF4-FFF2-40B4-BE49-F238E27FC236}">
                <a16:creationId xmlns:a16="http://schemas.microsoft.com/office/drawing/2014/main" id="{B149C40D-0CB5-C642-86B2-3B75F6B494ED}"/>
              </a:ext>
            </a:extLst>
          </p:cNvPr>
          <p:cNvSpPr>
            <a:spLocks noGrp="1"/>
          </p:cNvSpPr>
          <p:nvPr>
            <p:ph type="ftr" sz="quarter" idx="11"/>
          </p:nvPr>
        </p:nvSpPr>
        <p:spPr/>
        <p:txBody>
          <a:bodyPr/>
          <a:lstStyle/>
          <a:p>
            <a:r>
              <a:rPr lang="en-US"/>
              <a:t>Khalid Alharbi, Ph.D.</a:t>
            </a:r>
          </a:p>
        </p:txBody>
      </p:sp>
      <p:sp>
        <p:nvSpPr>
          <p:cNvPr id="5" name="TextBox 4">
            <a:extLst>
              <a:ext uri="{FF2B5EF4-FFF2-40B4-BE49-F238E27FC236}">
                <a16:creationId xmlns:a16="http://schemas.microsoft.com/office/drawing/2014/main" id="{6A8D3E0F-64BC-F84C-877B-709DAE211916}"/>
              </a:ext>
            </a:extLst>
          </p:cNvPr>
          <p:cNvSpPr txBox="1"/>
          <p:nvPr/>
        </p:nvSpPr>
        <p:spPr>
          <a:xfrm>
            <a:off x="981075" y="3666314"/>
            <a:ext cx="10229850" cy="1983107"/>
          </a:xfrm>
          <a:prstGeom prst="rect">
            <a:avLst/>
          </a:prstGeom>
          <a:solidFill>
            <a:srgbClr val="3A3839"/>
          </a:solidFill>
        </p:spPr>
        <p:txBody>
          <a:bodyPr wrap="square" rtlCol="0">
            <a:spAutoFit/>
          </a:bodyPr>
          <a:lstStyle/>
          <a:p>
            <a:pPr>
              <a:lnSpc>
                <a:spcPts val="2475"/>
              </a:lnSpc>
            </a:pPr>
            <a:r>
              <a:rPr lang="en-US" dirty="0">
                <a:solidFill>
                  <a:srgbClr val="4EC9B0"/>
                </a:solidFill>
                <a:latin typeface="Menlo" panose="020B0609030804020204" pitchFamily="49" charset="0"/>
                <a:ea typeface="Times New Roman" panose="02020603050405020304" pitchFamily="18" charset="0"/>
                <a:cs typeface="Arial" panose="020B0604020202020204" pitchFamily="34" charset="0"/>
              </a:rPr>
              <a:t>List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&lt;</a:t>
            </a:r>
            <a:r>
              <a:rPr lang="en-US" dirty="0">
                <a:solidFill>
                  <a:srgbClr val="4EC9B0"/>
                </a:solidFill>
                <a:latin typeface="Menlo" panose="020B0609030804020204" pitchFamily="49" charset="0"/>
                <a:ea typeface="Times New Roman" panose="02020603050405020304" pitchFamily="18" charset="0"/>
                <a:cs typeface="Arial" panose="020B0604020202020204" pitchFamily="34" charset="0"/>
              </a:rPr>
              <a:t>Integer</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&gt; </a:t>
            </a:r>
            <a:r>
              <a:rPr lang="en-US" dirty="0">
                <a:solidFill>
                  <a:srgbClr val="9CDCFE"/>
                </a:solidFill>
                <a:latin typeface="Menlo" panose="020B0609030804020204" pitchFamily="49" charset="0"/>
                <a:ea typeface="Times New Roman" panose="02020603050405020304" pitchFamily="18" charset="0"/>
                <a:cs typeface="Arial" panose="020B0604020202020204" pitchFamily="34" charset="0"/>
              </a:rPr>
              <a:t>myList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 </a:t>
            </a:r>
            <a:r>
              <a:rPr lang="en-US" dirty="0">
                <a:solidFill>
                  <a:srgbClr val="C586C0"/>
                </a:solidFill>
                <a:latin typeface="Menlo" panose="020B0609030804020204" pitchFamily="49" charset="0"/>
                <a:ea typeface="Times New Roman" panose="02020603050405020304" pitchFamily="18" charset="0"/>
                <a:cs typeface="Arial" panose="020B0604020202020204" pitchFamily="34" charset="0"/>
              </a:rPr>
              <a:t>new</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DCDCAA"/>
                </a:solidFill>
                <a:latin typeface="Menlo" panose="020B0609030804020204" pitchFamily="49" charset="0"/>
                <a:ea typeface="Times New Roman" panose="02020603050405020304" pitchFamily="18" charset="0"/>
                <a:cs typeface="Arial" panose="020B0604020202020204" pitchFamily="34" charset="0"/>
              </a:rPr>
              <a:t>ArrayList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&lt;</a:t>
            </a:r>
            <a:r>
              <a:rPr lang="en-US" dirty="0">
                <a:solidFill>
                  <a:srgbClr val="4EC9B0"/>
                </a:solidFill>
                <a:latin typeface="Menlo" panose="020B0609030804020204" pitchFamily="49" charset="0"/>
                <a:ea typeface="Times New Roman" panose="02020603050405020304" pitchFamily="18" charset="0"/>
                <a:cs typeface="Arial" panose="020B0604020202020204" pitchFamily="34" charset="0"/>
              </a:rPr>
              <a:t>Integer</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&gt;();</a:t>
            </a:r>
            <a:b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br>
            <a:endParaRPr lang="en-US" sz="1400" dirty="0">
              <a:latin typeface="Calibri" panose="020F0502020204030204" pitchFamily="34" charset="0"/>
              <a:ea typeface="Calibri" panose="020F0502020204030204" pitchFamily="34" charset="0"/>
              <a:cs typeface="Arial" panose="020B0604020202020204" pitchFamily="34" charset="0"/>
            </a:endParaRPr>
          </a:p>
          <a:p>
            <a:pPr>
              <a:lnSpc>
                <a:spcPts val="2475"/>
              </a:lnSpc>
            </a:pPr>
            <a:r>
              <a:rPr lang="en-US" dirty="0">
                <a:solidFill>
                  <a:srgbClr val="9CDCFE"/>
                </a:solidFill>
                <a:latin typeface="Menlo" panose="020B0609030804020204" pitchFamily="49" charset="0"/>
                <a:ea typeface="Times New Roman" panose="02020603050405020304" pitchFamily="18" charset="0"/>
                <a:cs typeface="Arial" panose="020B0604020202020204" pitchFamily="34" charset="0"/>
              </a:rPr>
              <a:t>myList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DCDCAA"/>
                </a:solidFill>
                <a:latin typeface="Menlo" panose="020B0609030804020204" pitchFamily="49" charset="0"/>
                <a:ea typeface="Times New Roman" panose="02020603050405020304" pitchFamily="18" charset="0"/>
                <a:cs typeface="Arial" panose="020B0604020202020204" pitchFamily="34" charset="0"/>
              </a:rPr>
              <a:t>add</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B5CEA8"/>
                </a:solidFill>
                <a:latin typeface="Menlo" panose="020B0609030804020204" pitchFamily="49" charset="0"/>
                <a:ea typeface="Times New Roman" panose="02020603050405020304" pitchFamily="18" charset="0"/>
                <a:cs typeface="Arial" panose="020B0604020202020204" pitchFamily="34" charset="0"/>
              </a:rPr>
              <a:t>23</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6A9955"/>
                </a:solidFill>
                <a:latin typeface="Menlo" panose="020B0609030804020204" pitchFamily="49" charset="0"/>
                <a:ea typeface="Times New Roman" panose="02020603050405020304" pitchFamily="18" charset="0"/>
                <a:cs typeface="Arial" panose="020B0604020202020204" pitchFamily="34" charset="0"/>
              </a:rPr>
              <a:t>// autoboxing  (int -&gt; Integer)</a:t>
            </a:r>
            <a:endParaRPr lang="en-US" sz="1400" dirty="0">
              <a:latin typeface="Calibri" panose="020F0502020204030204" pitchFamily="34" charset="0"/>
              <a:ea typeface="Calibri" panose="020F0502020204030204" pitchFamily="34" charset="0"/>
              <a:cs typeface="Arial" panose="020B0604020202020204" pitchFamily="34" charset="0"/>
            </a:endParaRPr>
          </a:p>
          <a:p>
            <a:pPr>
              <a:lnSpc>
                <a:spcPts val="2475"/>
              </a:lnSpc>
            </a:pPr>
            <a:br>
              <a:rPr lang="en-US" dirty="0">
                <a:solidFill>
                  <a:srgbClr val="4EC9B0"/>
                </a:solidFill>
                <a:latin typeface="Menlo" panose="020B0609030804020204" pitchFamily="49" charset="0"/>
                <a:ea typeface="Times New Roman" panose="02020603050405020304" pitchFamily="18" charset="0"/>
                <a:cs typeface="Arial" panose="020B0604020202020204" pitchFamily="34" charset="0"/>
              </a:rPr>
            </a:br>
            <a:r>
              <a:rPr lang="en-US" dirty="0">
                <a:solidFill>
                  <a:srgbClr val="4EC9B0"/>
                </a:solidFill>
                <a:latin typeface="Menlo" panose="020B0609030804020204" pitchFamily="49" charset="0"/>
                <a:ea typeface="Times New Roman" panose="02020603050405020304" pitchFamily="18" charset="0"/>
                <a:cs typeface="Arial" panose="020B0604020202020204" pitchFamily="34" charset="0"/>
              </a:rPr>
              <a:t>int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9CDCFE"/>
                </a:solidFill>
                <a:latin typeface="Menlo" panose="020B0609030804020204" pitchFamily="49" charset="0"/>
                <a:ea typeface="Times New Roman" panose="02020603050405020304" pitchFamily="18" charset="0"/>
                <a:cs typeface="Arial" panose="020B0604020202020204" pitchFamily="34" charset="0"/>
              </a:rPr>
              <a:t>a</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 </a:t>
            </a:r>
            <a:r>
              <a:rPr lang="en-US" dirty="0">
                <a:solidFill>
                  <a:srgbClr val="9CDCFE"/>
                </a:solidFill>
                <a:latin typeface="Menlo" panose="020B0609030804020204" pitchFamily="49" charset="0"/>
                <a:ea typeface="Times New Roman" panose="02020603050405020304" pitchFamily="18" charset="0"/>
                <a:cs typeface="Arial" panose="020B0604020202020204" pitchFamily="34" charset="0"/>
              </a:rPr>
              <a:t>myList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DCDCAA"/>
                </a:solidFill>
                <a:latin typeface="Menlo" panose="020B0609030804020204" pitchFamily="49" charset="0"/>
                <a:ea typeface="Times New Roman" panose="02020603050405020304" pitchFamily="18" charset="0"/>
                <a:cs typeface="Arial" panose="020B0604020202020204" pitchFamily="34" charset="0"/>
              </a:rPr>
              <a:t>get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B5CEA8"/>
                </a:solidFill>
                <a:latin typeface="Menlo" panose="020B0609030804020204" pitchFamily="49" charset="0"/>
                <a:ea typeface="Times New Roman" panose="02020603050405020304" pitchFamily="18" charset="0"/>
                <a:cs typeface="Arial" panose="020B0604020202020204" pitchFamily="34" charset="0"/>
              </a:rPr>
              <a:t>0</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6A9955"/>
                </a:solidFill>
                <a:latin typeface="Menlo" panose="020B0609030804020204" pitchFamily="49" charset="0"/>
                <a:ea typeface="Times New Roman" panose="02020603050405020304" pitchFamily="18" charset="0"/>
                <a:cs typeface="Arial" panose="020B0604020202020204" pitchFamily="34" charset="0"/>
              </a:rPr>
              <a:t>// unboxing    (Integer -&gt; int)</a:t>
            </a:r>
            <a:br>
              <a:rPr lang="en-US" dirty="0">
                <a:solidFill>
                  <a:srgbClr val="6A9955"/>
                </a:solidFill>
                <a:latin typeface="Menlo" panose="020B0609030804020204" pitchFamily="49" charset="0"/>
                <a:ea typeface="Times New Roman" panose="02020603050405020304" pitchFamily="18" charset="0"/>
                <a:cs typeface="Arial" panose="020B0604020202020204" pitchFamily="34" charset="0"/>
              </a:rPr>
            </a:br>
            <a:endParaRPr lang="en-US" sz="1400" dirty="0">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2086644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51A2D7-3D80-034C-9361-2B894329D499}"/>
              </a:ext>
            </a:extLst>
          </p:cNvPr>
          <p:cNvSpPr>
            <a:spLocks noGrp="1"/>
          </p:cNvSpPr>
          <p:nvPr>
            <p:ph type="title"/>
          </p:nvPr>
        </p:nvSpPr>
        <p:spPr/>
        <p:txBody>
          <a:bodyPr/>
          <a:lstStyle/>
          <a:p>
            <a:r>
              <a:rPr lang="en-US" dirty="0"/>
              <a:t>Collections</a:t>
            </a:r>
          </a:p>
        </p:txBody>
      </p:sp>
      <p:sp>
        <p:nvSpPr>
          <p:cNvPr id="3" name="Text Placeholder 2">
            <a:extLst>
              <a:ext uri="{FF2B5EF4-FFF2-40B4-BE49-F238E27FC236}">
                <a16:creationId xmlns:a16="http://schemas.microsoft.com/office/drawing/2014/main" id="{7D39A9F6-440E-3742-A871-ED9BC2B6F7D5}"/>
              </a:ext>
            </a:extLst>
          </p:cNvPr>
          <p:cNvSpPr>
            <a:spLocks noGrp="1"/>
          </p:cNvSpPr>
          <p:nvPr>
            <p:ph idx="1"/>
          </p:nvPr>
        </p:nvSpPr>
        <p:spPr>
          <a:xfrm>
            <a:off x="628650" y="1825625"/>
            <a:ext cx="10984230" cy="4351338"/>
          </a:xfrm>
        </p:spPr>
        <p:txBody>
          <a:bodyPr>
            <a:normAutofit fontScale="92500" lnSpcReduction="20000"/>
          </a:bodyPr>
          <a:lstStyle/>
          <a:p>
            <a:r>
              <a:rPr lang="en-US" dirty="0"/>
              <a:t>We will look at the following data structures in the Java collection framework: </a:t>
            </a:r>
          </a:p>
          <a:p>
            <a:pPr marL="514350" indent="-514350">
              <a:buFont typeface="+mj-lt"/>
              <a:buAutoNum type="arabicPeriod"/>
            </a:pPr>
            <a:r>
              <a:rPr lang="en-US" dirty="0"/>
              <a:t>Set:</a:t>
            </a:r>
          </a:p>
          <a:p>
            <a:pPr marL="800100" lvl="1" indent="-342900">
              <a:buFont typeface="Arial" panose="020B0604020202020204" pitchFamily="34" charset="0"/>
              <a:buChar char="•"/>
            </a:pPr>
            <a:r>
              <a:rPr lang="en-US" dirty="0"/>
              <a:t>HashSet</a:t>
            </a:r>
          </a:p>
          <a:p>
            <a:pPr marL="800100" lvl="1" indent="-342900">
              <a:buFont typeface="Arial" panose="020B0604020202020204" pitchFamily="34" charset="0"/>
              <a:buChar char="•"/>
            </a:pPr>
            <a:r>
              <a:rPr lang="en-US" dirty="0"/>
              <a:t>TreeSet</a:t>
            </a:r>
          </a:p>
          <a:p>
            <a:pPr marL="800100" lvl="1" indent="-342900">
              <a:buFont typeface="Arial" panose="020B0604020202020204" pitchFamily="34" charset="0"/>
              <a:buChar char="•"/>
            </a:pPr>
            <a:r>
              <a:rPr lang="en-US" dirty="0"/>
              <a:t>LinkedHashSet</a:t>
            </a:r>
          </a:p>
          <a:p>
            <a:pPr marL="514350" indent="-514350">
              <a:buFont typeface="+mj-lt"/>
              <a:buAutoNum type="arabicPeriod"/>
            </a:pPr>
            <a:r>
              <a:rPr lang="en-US" dirty="0"/>
              <a:t>List:</a:t>
            </a:r>
          </a:p>
          <a:p>
            <a:pPr marL="800100" lvl="1" indent="-342900">
              <a:buFont typeface="Arial" panose="020B0604020202020204" pitchFamily="34" charset="0"/>
              <a:buChar char="•"/>
            </a:pPr>
            <a:r>
              <a:rPr lang="en-US" dirty="0"/>
              <a:t>ArrayList</a:t>
            </a:r>
          </a:p>
          <a:p>
            <a:pPr marL="800100" lvl="1" indent="-342900">
              <a:buFont typeface="Arial" panose="020B0604020202020204" pitchFamily="34" charset="0"/>
              <a:buChar char="•"/>
            </a:pPr>
            <a:r>
              <a:rPr lang="en-US" dirty="0"/>
              <a:t>LinkedList</a:t>
            </a:r>
          </a:p>
          <a:p>
            <a:pPr marL="800100" lvl="1" indent="-342900">
              <a:buFont typeface="Arial" panose="020B0604020202020204" pitchFamily="34" charset="0"/>
              <a:buChar char="•"/>
            </a:pPr>
            <a:r>
              <a:rPr lang="en-US" dirty="0"/>
              <a:t>Vector</a:t>
            </a:r>
          </a:p>
          <a:p>
            <a:pPr marL="514350" indent="-514350">
              <a:buFont typeface="+mj-lt"/>
              <a:buAutoNum type="arabicPeriod"/>
            </a:pPr>
            <a:r>
              <a:rPr lang="en-US" dirty="0"/>
              <a:t>Stack</a:t>
            </a:r>
          </a:p>
          <a:p>
            <a:pPr marL="514350" indent="-514350">
              <a:buFont typeface="+mj-lt"/>
              <a:buAutoNum type="arabicPeriod"/>
            </a:pPr>
            <a:r>
              <a:rPr lang="en-US" dirty="0"/>
              <a:t>Queue</a:t>
            </a:r>
          </a:p>
          <a:p>
            <a:pPr marL="514350" indent="-514350">
              <a:buFont typeface="+mj-lt"/>
              <a:buAutoNum type="arabicPeriod"/>
            </a:pPr>
            <a:r>
              <a:rPr lang="en-US" dirty="0"/>
              <a:t>Deque</a:t>
            </a:r>
          </a:p>
        </p:txBody>
      </p:sp>
      <p:sp>
        <p:nvSpPr>
          <p:cNvPr id="4" name="Footer Placeholder 3">
            <a:extLst>
              <a:ext uri="{FF2B5EF4-FFF2-40B4-BE49-F238E27FC236}">
                <a16:creationId xmlns:a16="http://schemas.microsoft.com/office/drawing/2014/main" id="{8CABD36C-C676-6E43-B08E-026B15C1625A}"/>
              </a:ext>
            </a:extLst>
          </p:cNvPr>
          <p:cNvSpPr>
            <a:spLocks noGrp="1"/>
          </p:cNvSpPr>
          <p:nvPr>
            <p:ph type="ftr" sz="quarter" idx="11"/>
          </p:nvPr>
        </p:nvSpPr>
        <p:spPr/>
        <p:txBody>
          <a:bodyPr/>
          <a:lstStyle/>
          <a:p>
            <a:r>
              <a:rPr lang="en-US"/>
              <a:t>Khalid Alharbi, Ph.D.</a:t>
            </a:r>
          </a:p>
        </p:txBody>
      </p:sp>
    </p:spTree>
    <p:extLst>
      <p:ext uri="{BB962C8B-B14F-4D97-AF65-F5344CB8AC3E}">
        <p14:creationId xmlns:p14="http://schemas.microsoft.com/office/powerpoint/2010/main" val="6031754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B0C655-FAAF-1548-8427-A521AD2FE491}"/>
              </a:ext>
            </a:extLst>
          </p:cNvPr>
          <p:cNvSpPr>
            <a:spLocks noGrp="1"/>
          </p:cNvSpPr>
          <p:nvPr>
            <p:ph type="title"/>
          </p:nvPr>
        </p:nvSpPr>
        <p:spPr/>
        <p:txBody>
          <a:bodyPr/>
          <a:lstStyle/>
          <a:p>
            <a:r>
              <a:rPr lang="en-US" dirty="0"/>
              <a:t>Set (I)</a:t>
            </a:r>
            <a:endParaRPr lang="en-US" b="1" dirty="0"/>
          </a:p>
        </p:txBody>
      </p:sp>
      <p:sp>
        <p:nvSpPr>
          <p:cNvPr id="3" name="Content Placeholder 2">
            <a:extLst>
              <a:ext uri="{FF2B5EF4-FFF2-40B4-BE49-F238E27FC236}">
                <a16:creationId xmlns:a16="http://schemas.microsoft.com/office/drawing/2014/main" id="{616E2368-DD50-1A48-905C-646FB7A516BC}"/>
              </a:ext>
            </a:extLst>
          </p:cNvPr>
          <p:cNvSpPr>
            <a:spLocks noGrp="1"/>
          </p:cNvSpPr>
          <p:nvPr>
            <p:ph idx="1"/>
          </p:nvPr>
        </p:nvSpPr>
        <p:spPr/>
        <p:txBody>
          <a:bodyPr>
            <a:normAutofit/>
          </a:bodyPr>
          <a:lstStyle/>
          <a:p>
            <a:r>
              <a:rPr lang="en-US" dirty="0"/>
              <a:t>A </a:t>
            </a:r>
            <a:r>
              <a:rPr lang="en-US" b="1" dirty="0"/>
              <a:t>Set</a:t>
            </a:r>
            <a:r>
              <a:rPr lang="en-US" dirty="0"/>
              <a:t> contains an unordered collection of unique elements. </a:t>
            </a:r>
          </a:p>
          <a:p>
            <a:r>
              <a:rPr lang="en-US" dirty="0"/>
              <a:t>It models the mathematical set model where duplicate elements are not allowed.</a:t>
            </a:r>
          </a:p>
          <a:p>
            <a:r>
              <a:rPr lang="en-US" dirty="0"/>
              <a:t>A Set has no notion of position of stored elements within the collection.</a:t>
            </a:r>
          </a:p>
          <a:p>
            <a:r>
              <a:rPr lang="en-US" dirty="0"/>
              <a:t>If you try to add an element that already exists in a Set, the add() method will return false.</a:t>
            </a:r>
          </a:p>
          <a:p>
            <a:endParaRPr lang="en-US" dirty="0"/>
          </a:p>
        </p:txBody>
      </p:sp>
      <p:sp>
        <p:nvSpPr>
          <p:cNvPr id="4" name="Footer Placeholder 3">
            <a:extLst>
              <a:ext uri="{FF2B5EF4-FFF2-40B4-BE49-F238E27FC236}">
                <a16:creationId xmlns:a16="http://schemas.microsoft.com/office/drawing/2014/main" id="{F851BE4F-C22B-F646-85F2-6D625B004E8B}"/>
              </a:ext>
            </a:extLst>
          </p:cNvPr>
          <p:cNvSpPr>
            <a:spLocks noGrp="1"/>
          </p:cNvSpPr>
          <p:nvPr>
            <p:ph type="ftr" sz="quarter" idx="11"/>
          </p:nvPr>
        </p:nvSpPr>
        <p:spPr/>
        <p:txBody>
          <a:bodyPr/>
          <a:lstStyle/>
          <a:p>
            <a:r>
              <a:rPr lang="en-US"/>
              <a:t>Khalid Alharbi, Ph.D.</a:t>
            </a:r>
          </a:p>
        </p:txBody>
      </p:sp>
    </p:spTree>
    <p:extLst>
      <p:ext uri="{BB962C8B-B14F-4D97-AF65-F5344CB8AC3E}">
        <p14:creationId xmlns:p14="http://schemas.microsoft.com/office/powerpoint/2010/main" val="26105620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01C579-5886-1340-8CC3-AFFB8AC5B67C}"/>
              </a:ext>
            </a:extLst>
          </p:cNvPr>
          <p:cNvSpPr>
            <a:spLocks noGrp="1"/>
          </p:cNvSpPr>
          <p:nvPr>
            <p:ph type="title"/>
          </p:nvPr>
        </p:nvSpPr>
        <p:spPr/>
        <p:txBody>
          <a:bodyPr/>
          <a:lstStyle/>
          <a:p>
            <a:r>
              <a:rPr lang="en-US" dirty="0"/>
              <a:t>Set (II)</a:t>
            </a:r>
          </a:p>
        </p:txBody>
      </p:sp>
      <p:sp>
        <p:nvSpPr>
          <p:cNvPr id="3" name="Content Placeholder 2">
            <a:extLst>
              <a:ext uri="{FF2B5EF4-FFF2-40B4-BE49-F238E27FC236}">
                <a16:creationId xmlns:a16="http://schemas.microsoft.com/office/drawing/2014/main" id="{E35EED2D-42D4-6646-850B-3D04C104776B}"/>
              </a:ext>
            </a:extLst>
          </p:cNvPr>
          <p:cNvSpPr>
            <a:spLocks noGrp="1"/>
          </p:cNvSpPr>
          <p:nvPr>
            <p:ph idx="1"/>
          </p:nvPr>
        </p:nvSpPr>
        <p:spPr/>
        <p:txBody>
          <a:bodyPr>
            <a:normAutofit fontScale="92500" lnSpcReduction="10000"/>
          </a:bodyPr>
          <a:lstStyle/>
          <a:p>
            <a:pPr marL="0" indent="0">
              <a:buNone/>
            </a:pPr>
            <a:r>
              <a:rPr lang="en-US" dirty="0"/>
              <a:t>The Set interface has three concrete implementations:</a:t>
            </a:r>
          </a:p>
          <a:p>
            <a:pPr marL="514350" indent="-514350">
              <a:buFont typeface="+mj-lt"/>
              <a:buAutoNum type="arabicPeriod"/>
            </a:pPr>
            <a:r>
              <a:rPr lang="en-US" dirty="0"/>
              <a:t>The </a:t>
            </a:r>
            <a:r>
              <a:rPr lang="en-US" b="1" dirty="0"/>
              <a:t>HashSet</a:t>
            </a:r>
            <a:r>
              <a:rPr lang="en-US" dirty="0"/>
              <a:t> class implements the Set interface and stores elements in a hash table.</a:t>
            </a:r>
          </a:p>
          <a:p>
            <a:pPr lvl="1"/>
            <a:r>
              <a:rPr lang="en-US" dirty="0"/>
              <a:t>Best for performance but order of elements is not guaranteed.</a:t>
            </a:r>
          </a:p>
          <a:p>
            <a:pPr marL="514350" indent="-514350">
              <a:buFont typeface="+mj-lt"/>
              <a:buAutoNum type="arabicPeriod"/>
            </a:pPr>
            <a:r>
              <a:rPr lang="en-US" dirty="0"/>
              <a:t>The </a:t>
            </a:r>
            <a:r>
              <a:rPr lang="en-US" b="1" dirty="0"/>
              <a:t>TreeSet</a:t>
            </a:r>
            <a:r>
              <a:rPr lang="en-US" dirty="0"/>
              <a:t> class implements the Set interface and stores an ordered set of elements in a TreeMap data structure.</a:t>
            </a:r>
          </a:p>
          <a:p>
            <a:pPr lvl="1"/>
            <a:r>
              <a:rPr lang="en-US" dirty="0"/>
              <a:t>Slower than a HashSet but it orders its elements based on their values and can find the closest match for a target, greater than or lesser than a given search target.</a:t>
            </a:r>
          </a:p>
          <a:p>
            <a:pPr marL="514350" indent="-514350">
              <a:buFont typeface="+mj-lt"/>
              <a:buAutoNum type="arabicPeriod"/>
            </a:pPr>
            <a:r>
              <a:rPr lang="en-US" dirty="0"/>
              <a:t>The </a:t>
            </a:r>
            <a:r>
              <a:rPr lang="en-US" b="1" dirty="0"/>
              <a:t>LinkedHashSet</a:t>
            </a:r>
            <a:r>
              <a:rPr lang="en-US" dirty="0"/>
              <a:t> class implements the Set interface and stores elements in a hash table with a linked list running through it </a:t>
            </a:r>
          </a:p>
          <a:p>
            <a:pPr lvl="1"/>
            <a:r>
              <a:rPr lang="en-US" dirty="0"/>
              <a:t>It orders its elements based on the insertion-order.</a:t>
            </a:r>
          </a:p>
          <a:p>
            <a:endParaRPr lang="en-US" dirty="0"/>
          </a:p>
        </p:txBody>
      </p:sp>
      <p:sp>
        <p:nvSpPr>
          <p:cNvPr id="4" name="Footer Placeholder 3">
            <a:extLst>
              <a:ext uri="{FF2B5EF4-FFF2-40B4-BE49-F238E27FC236}">
                <a16:creationId xmlns:a16="http://schemas.microsoft.com/office/drawing/2014/main" id="{00BF1D4C-BC5E-7D4A-8BFF-F00588F4B210}"/>
              </a:ext>
            </a:extLst>
          </p:cNvPr>
          <p:cNvSpPr>
            <a:spLocks noGrp="1"/>
          </p:cNvSpPr>
          <p:nvPr>
            <p:ph type="ftr" sz="quarter" idx="11"/>
          </p:nvPr>
        </p:nvSpPr>
        <p:spPr/>
        <p:txBody>
          <a:bodyPr/>
          <a:lstStyle/>
          <a:p>
            <a:r>
              <a:rPr lang="en-US"/>
              <a:t>Khalid Alharbi, Ph.D.</a:t>
            </a:r>
          </a:p>
        </p:txBody>
      </p:sp>
    </p:spTree>
    <p:extLst>
      <p:ext uri="{BB962C8B-B14F-4D97-AF65-F5344CB8AC3E}">
        <p14:creationId xmlns:p14="http://schemas.microsoft.com/office/powerpoint/2010/main" val="6791515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39340F-4AD1-4745-8264-8737B607D5BB}"/>
              </a:ext>
            </a:extLst>
          </p:cNvPr>
          <p:cNvSpPr>
            <a:spLocks noGrp="1"/>
          </p:cNvSpPr>
          <p:nvPr>
            <p:ph type="title"/>
          </p:nvPr>
        </p:nvSpPr>
        <p:spPr/>
        <p:txBody>
          <a:bodyPr/>
          <a:lstStyle/>
          <a:p>
            <a:r>
              <a:rPr lang="en-US" dirty="0"/>
              <a:t>Introduction</a:t>
            </a:r>
          </a:p>
        </p:txBody>
      </p:sp>
      <p:sp>
        <p:nvSpPr>
          <p:cNvPr id="3" name="Content Placeholder 2">
            <a:extLst>
              <a:ext uri="{FF2B5EF4-FFF2-40B4-BE49-F238E27FC236}">
                <a16:creationId xmlns:a16="http://schemas.microsoft.com/office/drawing/2014/main" id="{3BB04257-2BCD-D545-9264-B9A645E4BBD1}"/>
              </a:ext>
            </a:extLst>
          </p:cNvPr>
          <p:cNvSpPr>
            <a:spLocks noGrp="1"/>
          </p:cNvSpPr>
          <p:nvPr>
            <p:ph idx="1"/>
          </p:nvPr>
        </p:nvSpPr>
        <p:spPr/>
        <p:txBody>
          <a:bodyPr/>
          <a:lstStyle/>
          <a:p>
            <a:r>
              <a:rPr lang="en-US" dirty="0"/>
              <a:t>We often store our data in variables and create instances (objects) of our classes.</a:t>
            </a:r>
          </a:p>
          <a:p>
            <a:r>
              <a:rPr lang="en-US" dirty="0"/>
              <a:t>We may use simple data structures such as arrays to store our values.</a:t>
            </a:r>
          </a:p>
          <a:p>
            <a:r>
              <a:rPr lang="en-US" dirty="0"/>
              <a:t>We may also arrange elements in slightly more complex data structures such as multi-dimensional arrays to represent elements in rows and columns.</a:t>
            </a:r>
          </a:p>
          <a:p>
            <a:r>
              <a:rPr lang="en-US" dirty="0"/>
              <a:t>We may work with various type of data where these options are not appropriate solutions to our problems.</a:t>
            </a:r>
          </a:p>
        </p:txBody>
      </p:sp>
      <p:sp>
        <p:nvSpPr>
          <p:cNvPr id="4" name="Footer Placeholder 3">
            <a:extLst>
              <a:ext uri="{FF2B5EF4-FFF2-40B4-BE49-F238E27FC236}">
                <a16:creationId xmlns:a16="http://schemas.microsoft.com/office/drawing/2014/main" id="{6C4B8CB8-4337-4A4C-BE99-B0F0966DAC70}"/>
              </a:ext>
            </a:extLst>
          </p:cNvPr>
          <p:cNvSpPr>
            <a:spLocks noGrp="1"/>
          </p:cNvSpPr>
          <p:nvPr>
            <p:ph type="ftr" sz="quarter" idx="11"/>
          </p:nvPr>
        </p:nvSpPr>
        <p:spPr/>
        <p:txBody>
          <a:bodyPr/>
          <a:lstStyle/>
          <a:p>
            <a:r>
              <a:rPr lang="en-US"/>
              <a:t>Khalid Alharbi, Ph.D.</a:t>
            </a:r>
          </a:p>
        </p:txBody>
      </p:sp>
    </p:spTree>
    <p:extLst>
      <p:ext uri="{BB962C8B-B14F-4D97-AF65-F5344CB8AC3E}">
        <p14:creationId xmlns:p14="http://schemas.microsoft.com/office/powerpoint/2010/main" val="26979056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B9849E-4C4E-CA4D-AF8B-236707EB1E56}"/>
              </a:ext>
            </a:extLst>
          </p:cNvPr>
          <p:cNvSpPr>
            <a:spLocks noGrp="1"/>
          </p:cNvSpPr>
          <p:nvPr>
            <p:ph type="title"/>
          </p:nvPr>
        </p:nvSpPr>
        <p:spPr/>
        <p:txBody>
          <a:bodyPr/>
          <a:lstStyle/>
          <a:p>
            <a:r>
              <a:rPr lang="en-US" dirty="0"/>
              <a:t>Set Example:</a:t>
            </a:r>
          </a:p>
        </p:txBody>
      </p:sp>
      <p:sp>
        <p:nvSpPr>
          <p:cNvPr id="4" name="Footer Placeholder 3">
            <a:extLst>
              <a:ext uri="{FF2B5EF4-FFF2-40B4-BE49-F238E27FC236}">
                <a16:creationId xmlns:a16="http://schemas.microsoft.com/office/drawing/2014/main" id="{11945065-18AA-D44A-91EA-D4B851F9B293}"/>
              </a:ext>
            </a:extLst>
          </p:cNvPr>
          <p:cNvSpPr>
            <a:spLocks noGrp="1"/>
          </p:cNvSpPr>
          <p:nvPr>
            <p:ph type="ftr" sz="quarter" idx="11"/>
          </p:nvPr>
        </p:nvSpPr>
        <p:spPr/>
        <p:txBody>
          <a:bodyPr/>
          <a:lstStyle/>
          <a:p>
            <a:r>
              <a:rPr lang="en-US"/>
              <a:t>Khalid Alharbi, Ph.D.</a:t>
            </a:r>
          </a:p>
        </p:txBody>
      </p:sp>
      <p:sp>
        <p:nvSpPr>
          <p:cNvPr id="8" name="Rectangle 7">
            <a:extLst>
              <a:ext uri="{FF2B5EF4-FFF2-40B4-BE49-F238E27FC236}">
                <a16:creationId xmlns:a16="http://schemas.microsoft.com/office/drawing/2014/main" id="{E2A4869E-8679-2F4C-A0F5-86AFEDB48D05}"/>
              </a:ext>
            </a:extLst>
          </p:cNvPr>
          <p:cNvSpPr/>
          <p:nvPr/>
        </p:nvSpPr>
        <p:spPr>
          <a:xfrm>
            <a:off x="845124" y="1579008"/>
            <a:ext cx="7841669" cy="4042132"/>
          </a:xfrm>
          <a:prstGeom prst="rect">
            <a:avLst/>
          </a:prstGeom>
          <a:solidFill>
            <a:srgbClr val="3A3839"/>
          </a:solidFill>
        </p:spPr>
        <p:txBody>
          <a:bodyPr wrap="square">
            <a:spAutoFit/>
          </a:bodyPr>
          <a:lstStyle/>
          <a:p>
            <a:pPr>
              <a:lnSpc>
                <a:spcPts val="2475"/>
              </a:lnSpc>
            </a:pP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569CD6"/>
                </a:solidFill>
                <a:latin typeface="Menlo" panose="020B0609030804020204" pitchFamily="49" charset="0"/>
                <a:ea typeface="Times New Roman" panose="02020603050405020304" pitchFamily="18" charset="0"/>
                <a:cs typeface="Arial" panose="020B0604020202020204" pitchFamily="34" charset="0"/>
              </a:rPr>
              <a:t>public</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569CD6"/>
                </a:solidFill>
                <a:latin typeface="Menlo" panose="020B0609030804020204" pitchFamily="49" charset="0"/>
                <a:ea typeface="Times New Roman" panose="02020603050405020304" pitchFamily="18" charset="0"/>
                <a:cs typeface="Arial" panose="020B0604020202020204" pitchFamily="34" charset="0"/>
              </a:rPr>
              <a:t>static</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4EC9B0"/>
                </a:solidFill>
                <a:latin typeface="Menlo" panose="020B0609030804020204" pitchFamily="49" charset="0"/>
                <a:ea typeface="Times New Roman" panose="02020603050405020304" pitchFamily="18" charset="0"/>
                <a:cs typeface="Arial" panose="020B0604020202020204" pitchFamily="34" charset="0"/>
              </a:rPr>
              <a:t>void</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DCDCAA"/>
                </a:solidFill>
                <a:latin typeface="Menlo" panose="020B0609030804020204" pitchFamily="49" charset="0"/>
                <a:ea typeface="Times New Roman" panose="02020603050405020304" pitchFamily="18" charset="0"/>
                <a:cs typeface="Arial" panose="020B0604020202020204" pitchFamily="34" charset="0"/>
              </a:rPr>
              <a:t>main</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4EC9B0"/>
                </a:solidFill>
                <a:latin typeface="Menlo" panose="020B0609030804020204" pitchFamily="49" charset="0"/>
                <a:ea typeface="Times New Roman" panose="02020603050405020304" pitchFamily="18" charset="0"/>
                <a:cs typeface="Arial" panose="020B0604020202020204" pitchFamily="34" charset="0"/>
              </a:rPr>
              <a:t>String</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9CDCFE"/>
                </a:solidFill>
                <a:latin typeface="Menlo" panose="020B0609030804020204" pitchFamily="49" charset="0"/>
                <a:ea typeface="Times New Roman" panose="02020603050405020304" pitchFamily="18" charset="0"/>
                <a:cs typeface="Arial" panose="020B0604020202020204" pitchFamily="34" charset="0"/>
              </a:rPr>
              <a:t>args</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ts val="2475"/>
              </a:lnSpc>
            </a:pP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4EC9B0"/>
                </a:solidFill>
                <a:latin typeface="Menlo" panose="020B0609030804020204" pitchFamily="49" charset="0"/>
                <a:ea typeface="Times New Roman" panose="02020603050405020304" pitchFamily="18" charset="0"/>
                <a:cs typeface="Arial" panose="020B0604020202020204" pitchFamily="34" charset="0"/>
              </a:rPr>
              <a:t>Set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&lt;</a:t>
            </a:r>
            <a:r>
              <a:rPr lang="en-US" dirty="0">
                <a:solidFill>
                  <a:srgbClr val="4EC9B0"/>
                </a:solidFill>
                <a:latin typeface="Menlo" panose="020B0609030804020204" pitchFamily="49" charset="0"/>
                <a:ea typeface="Times New Roman" panose="02020603050405020304" pitchFamily="18" charset="0"/>
                <a:cs typeface="Arial" panose="020B0604020202020204" pitchFamily="34" charset="0"/>
              </a:rPr>
              <a:t>String</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&gt; </a:t>
            </a:r>
            <a:r>
              <a:rPr lang="en-US" dirty="0">
                <a:solidFill>
                  <a:srgbClr val="9CDCFE"/>
                </a:solidFill>
                <a:latin typeface="Menlo" panose="020B0609030804020204" pitchFamily="49" charset="0"/>
                <a:ea typeface="Times New Roman" panose="02020603050405020304" pitchFamily="18" charset="0"/>
                <a:cs typeface="Arial" panose="020B0604020202020204" pitchFamily="34" charset="0"/>
              </a:rPr>
              <a:t>mySet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 </a:t>
            </a:r>
            <a:r>
              <a:rPr lang="en-US" dirty="0">
                <a:solidFill>
                  <a:srgbClr val="C586C0"/>
                </a:solidFill>
                <a:latin typeface="Menlo" panose="020B0609030804020204" pitchFamily="49" charset="0"/>
                <a:ea typeface="Times New Roman" panose="02020603050405020304" pitchFamily="18" charset="0"/>
                <a:cs typeface="Arial" panose="020B0604020202020204" pitchFamily="34" charset="0"/>
              </a:rPr>
              <a:t>new</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DCDCAA"/>
                </a:solidFill>
                <a:latin typeface="Menlo" panose="020B0609030804020204" pitchFamily="49" charset="0"/>
                <a:ea typeface="Times New Roman" panose="02020603050405020304" pitchFamily="18" charset="0"/>
                <a:cs typeface="Arial" panose="020B0604020202020204" pitchFamily="34" charset="0"/>
              </a:rPr>
              <a:t>HashSet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&lt;&gt;();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ts val="2475"/>
              </a:lnSpc>
            </a:pP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9CDCFE"/>
                </a:solidFill>
                <a:latin typeface="Menlo" panose="020B0609030804020204" pitchFamily="49" charset="0"/>
                <a:ea typeface="Times New Roman" panose="02020603050405020304" pitchFamily="18" charset="0"/>
                <a:cs typeface="Arial" panose="020B0604020202020204" pitchFamily="34" charset="0"/>
              </a:rPr>
              <a:t>mySet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DCDCAA"/>
                </a:solidFill>
                <a:latin typeface="Menlo" panose="020B0609030804020204" pitchFamily="49" charset="0"/>
                <a:ea typeface="Times New Roman" panose="02020603050405020304" pitchFamily="18" charset="0"/>
                <a:cs typeface="Arial" panose="020B0604020202020204" pitchFamily="34" charset="0"/>
              </a:rPr>
              <a:t>add</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CE9178"/>
                </a:solidFill>
                <a:latin typeface="Menlo" panose="020B0609030804020204" pitchFamily="49" charset="0"/>
                <a:ea typeface="Times New Roman" panose="02020603050405020304" pitchFamily="18" charset="0"/>
                <a:cs typeface="Arial" panose="020B0604020202020204" pitchFamily="34" charset="0"/>
              </a:rPr>
              <a:t>"Audi"</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ts val="2475"/>
              </a:lnSpc>
            </a:pP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9CDCFE"/>
                </a:solidFill>
                <a:latin typeface="Menlo" panose="020B0609030804020204" pitchFamily="49" charset="0"/>
                <a:ea typeface="Times New Roman" panose="02020603050405020304" pitchFamily="18" charset="0"/>
                <a:cs typeface="Arial" panose="020B0604020202020204" pitchFamily="34" charset="0"/>
              </a:rPr>
              <a:t>mySet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DCDCAA"/>
                </a:solidFill>
                <a:latin typeface="Menlo" panose="020B0609030804020204" pitchFamily="49" charset="0"/>
                <a:ea typeface="Times New Roman" panose="02020603050405020304" pitchFamily="18" charset="0"/>
                <a:cs typeface="Arial" panose="020B0604020202020204" pitchFamily="34" charset="0"/>
              </a:rPr>
              <a:t>add</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CE9178"/>
                </a:solidFill>
                <a:latin typeface="Menlo" panose="020B0609030804020204" pitchFamily="49" charset="0"/>
                <a:ea typeface="Times New Roman" panose="02020603050405020304" pitchFamily="18" charset="0"/>
                <a:cs typeface="Arial" panose="020B0604020202020204" pitchFamily="34" charset="0"/>
              </a:rPr>
              <a:t>"Volvo"</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ts val="2475"/>
              </a:lnSpc>
            </a:pP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9CDCFE"/>
                </a:solidFill>
                <a:latin typeface="Menlo" panose="020B0609030804020204" pitchFamily="49" charset="0"/>
                <a:ea typeface="Times New Roman" panose="02020603050405020304" pitchFamily="18" charset="0"/>
                <a:cs typeface="Arial" panose="020B0604020202020204" pitchFamily="34" charset="0"/>
              </a:rPr>
              <a:t>mySet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DCDCAA"/>
                </a:solidFill>
                <a:latin typeface="Menlo" panose="020B0609030804020204" pitchFamily="49" charset="0"/>
                <a:ea typeface="Times New Roman" panose="02020603050405020304" pitchFamily="18" charset="0"/>
                <a:cs typeface="Arial" panose="020B0604020202020204" pitchFamily="34" charset="0"/>
              </a:rPr>
              <a:t>add</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CE9178"/>
                </a:solidFill>
                <a:latin typeface="Menlo" panose="020B0609030804020204" pitchFamily="49" charset="0"/>
                <a:ea typeface="Times New Roman" panose="02020603050405020304" pitchFamily="18" charset="0"/>
                <a:cs typeface="Arial" panose="020B0604020202020204" pitchFamily="34" charset="0"/>
              </a:rPr>
              <a:t>"Audi"</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ts val="2475"/>
              </a:lnSpc>
            </a:pP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4EC9B0"/>
                </a:solidFill>
                <a:latin typeface="Menlo" panose="020B0609030804020204" pitchFamily="49" charset="0"/>
                <a:ea typeface="Times New Roman" panose="02020603050405020304" pitchFamily="18" charset="0"/>
                <a:cs typeface="Arial" panose="020B0604020202020204" pitchFamily="34" charset="0"/>
              </a:rPr>
              <a:t>System</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4FC1FF"/>
                </a:solidFill>
                <a:latin typeface="Menlo" panose="020B0609030804020204" pitchFamily="49" charset="0"/>
                <a:ea typeface="Times New Roman" panose="02020603050405020304" pitchFamily="18" charset="0"/>
                <a:cs typeface="Arial" panose="020B0604020202020204" pitchFamily="34" charset="0"/>
              </a:rPr>
              <a:t>out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DCDCAA"/>
                </a:solidFill>
                <a:latin typeface="Menlo" panose="020B0609030804020204" pitchFamily="49" charset="0"/>
                <a:ea typeface="Times New Roman" panose="02020603050405020304" pitchFamily="18" charset="0"/>
                <a:cs typeface="Arial" panose="020B0604020202020204" pitchFamily="34" charset="0"/>
              </a:rPr>
              <a:t>println</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9CDCFE"/>
                </a:solidFill>
                <a:latin typeface="Menlo" panose="020B0609030804020204" pitchFamily="49" charset="0"/>
                <a:ea typeface="Times New Roman" panose="02020603050405020304" pitchFamily="18" charset="0"/>
                <a:cs typeface="Arial" panose="020B0604020202020204" pitchFamily="34" charset="0"/>
              </a:rPr>
              <a:t>mySet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ts val="2475"/>
              </a:lnSpc>
            </a:pP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6A9955"/>
                </a:solidFill>
                <a:latin typeface="Menlo" panose="020B0609030804020204" pitchFamily="49" charset="0"/>
                <a:ea typeface="Times New Roman" panose="02020603050405020304" pitchFamily="18" charset="0"/>
                <a:cs typeface="Arial" panose="020B0604020202020204" pitchFamily="34" charset="0"/>
              </a:rPr>
              <a:t>// show the set in a dropdown menu</a:t>
            </a:r>
            <a:endParaRPr lang="en-US" dirty="0">
              <a:latin typeface="Calibri" panose="020F0502020204030204" pitchFamily="34" charset="0"/>
              <a:ea typeface="Calibri" panose="020F0502020204030204" pitchFamily="34" charset="0"/>
              <a:cs typeface="Arial" panose="020B0604020202020204" pitchFamily="34" charset="0"/>
            </a:endParaRPr>
          </a:p>
          <a:p>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4EC9B0"/>
                </a:solidFill>
                <a:latin typeface="Menlo" panose="020B0609030804020204" pitchFamily="49" charset="0"/>
                <a:ea typeface="Times New Roman" panose="02020603050405020304" pitchFamily="18" charset="0"/>
                <a:cs typeface="Arial" panose="020B0604020202020204" pitchFamily="34" charset="0"/>
              </a:rPr>
              <a:t>JOptionPane</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DCDCAA"/>
                </a:solidFill>
                <a:latin typeface="Menlo" panose="020B0609030804020204" pitchFamily="49" charset="0"/>
                <a:ea typeface="Times New Roman" panose="02020603050405020304" pitchFamily="18" charset="0"/>
                <a:cs typeface="Arial" panose="020B0604020202020204" pitchFamily="34" charset="0"/>
              </a:rPr>
              <a:t>showInputDialog</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569CD6"/>
                </a:solidFill>
                <a:latin typeface="Menlo" panose="020B0609030804020204" pitchFamily="49" charset="0"/>
                <a:ea typeface="Times New Roman" panose="02020603050405020304" pitchFamily="18" charset="0"/>
                <a:cs typeface="Arial" panose="020B0604020202020204" pitchFamily="34" charset="0"/>
              </a:rPr>
              <a:t>null</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endParaRPr lang="en-US" dirty="0">
              <a:latin typeface="Calibri" panose="020F0502020204030204" pitchFamily="34" charset="0"/>
              <a:ea typeface="Calibri" panose="020F0502020204030204" pitchFamily="34" charset="0"/>
              <a:cs typeface="Arial" panose="020B0604020202020204" pitchFamily="34" charset="0"/>
            </a:endParaRPr>
          </a:p>
          <a:p>
            <a:pPr indent="457200"/>
            <a:r>
              <a:rPr lang="en-US" dirty="0">
                <a:solidFill>
                  <a:srgbClr val="CE9178"/>
                </a:solidFill>
                <a:latin typeface="Menlo" panose="020B0609030804020204" pitchFamily="49" charset="0"/>
                <a:ea typeface="Times New Roman" panose="02020603050405020304" pitchFamily="18" charset="0"/>
                <a:cs typeface="Arial" panose="020B0604020202020204" pitchFamily="34" charset="0"/>
              </a:rPr>
              <a:t>             "Select the car maker:"</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CE9178"/>
                </a:solidFill>
                <a:latin typeface="Menlo" panose="020B0609030804020204" pitchFamily="49" charset="0"/>
                <a:ea typeface="Times New Roman" panose="02020603050405020304" pitchFamily="18" charset="0"/>
                <a:cs typeface="Arial" panose="020B0604020202020204" pitchFamily="34" charset="0"/>
              </a:rPr>
              <a:t>"Select maker"</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indent="457200"/>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4EC9B0"/>
                </a:solidFill>
                <a:latin typeface="Menlo" panose="020B0609030804020204" pitchFamily="49" charset="0"/>
                <a:ea typeface="Times New Roman" panose="02020603050405020304" pitchFamily="18" charset="0"/>
                <a:cs typeface="Arial" panose="020B0604020202020204" pitchFamily="34" charset="0"/>
              </a:rPr>
              <a:t>JOptionPane</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4FC1FF"/>
                </a:solidFill>
                <a:latin typeface="Menlo" panose="020B0609030804020204" pitchFamily="49" charset="0"/>
                <a:ea typeface="Times New Roman" panose="02020603050405020304" pitchFamily="18" charset="0"/>
                <a:cs typeface="Arial" panose="020B0604020202020204" pitchFamily="34" charset="0"/>
              </a:rPr>
              <a:t>QUESTION_MESSAGE</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569CD6"/>
                </a:solidFill>
                <a:latin typeface="Menlo" panose="020B0609030804020204" pitchFamily="49" charset="0"/>
                <a:ea typeface="Times New Roman" panose="02020603050405020304" pitchFamily="18" charset="0"/>
                <a:cs typeface="Arial" panose="020B0604020202020204" pitchFamily="34" charset="0"/>
              </a:rPr>
              <a:t>null</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indent="457200"/>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9CDCFE"/>
                </a:solidFill>
                <a:latin typeface="Menlo" panose="020B0609030804020204" pitchFamily="49" charset="0"/>
                <a:ea typeface="Times New Roman" panose="02020603050405020304" pitchFamily="18" charset="0"/>
                <a:cs typeface="Arial" panose="020B0604020202020204" pitchFamily="34" charset="0"/>
              </a:rPr>
              <a:t>mySet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DCDCAA"/>
                </a:solidFill>
                <a:latin typeface="Menlo" panose="020B0609030804020204" pitchFamily="49" charset="0"/>
                <a:ea typeface="Times New Roman" panose="02020603050405020304" pitchFamily="18" charset="0"/>
                <a:cs typeface="Arial" panose="020B0604020202020204" pitchFamily="34" charset="0"/>
              </a:rPr>
              <a:t>toArray</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569CD6"/>
                </a:solidFill>
                <a:latin typeface="Menlo" panose="020B0609030804020204" pitchFamily="49" charset="0"/>
                <a:ea typeface="Times New Roman" panose="02020603050405020304" pitchFamily="18" charset="0"/>
                <a:cs typeface="Arial" panose="020B0604020202020204" pitchFamily="34" charset="0"/>
              </a:rPr>
              <a:t>null</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ts val="2475"/>
              </a:lnSpc>
            </a:pP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endParaRPr lang="en-US" dirty="0">
              <a:latin typeface="Calibri" panose="020F0502020204030204" pitchFamily="34" charset="0"/>
              <a:ea typeface="Calibri" panose="020F0502020204030204" pitchFamily="34" charset="0"/>
              <a:cs typeface="Arial" panose="020B0604020202020204" pitchFamily="34" charset="0"/>
            </a:endParaRPr>
          </a:p>
          <a:p>
            <a:r>
              <a:rPr lang="en-US" dirty="0">
                <a:latin typeface="Calibri" panose="020F0502020204030204" pitchFamily="34" charset="0"/>
                <a:ea typeface="Calibri" panose="020F0502020204030204" pitchFamily="34" charset="0"/>
                <a:cs typeface="Arial" panose="020B0604020202020204" pitchFamily="34" charset="0"/>
              </a:rPr>
              <a:t> </a:t>
            </a:r>
            <a:endParaRPr lang="en-US" dirty="0"/>
          </a:p>
        </p:txBody>
      </p:sp>
      <p:pic>
        <p:nvPicPr>
          <p:cNvPr id="12" name="Picture 11" descr="Graphical user interface, application&#10;&#10;Description automatically generated">
            <a:extLst>
              <a:ext uri="{FF2B5EF4-FFF2-40B4-BE49-F238E27FC236}">
                <a16:creationId xmlns:a16="http://schemas.microsoft.com/office/drawing/2014/main" id="{E4DA6D8E-7FB4-EC4C-9894-0EF28B828798}"/>
              </a:ext>
            </a:extLst>
          </p:cNvPr>
          <p:cNvPicPr>
            <a:picLocks noChangeAspect="1"/>
          </p:cNvPicPr>
          <p:nvPr/>
        </p:nvPicPr>
        <p:blipFill>
          <a:blip r:embed="rId2"/>
          <a:stretch>
            <a:fillRect/>
          </a:stretch>
        </p:blipFill>
        <p:spPr>
          <a:xfrm>
            <a:off x="8749139" y="3571877"/>
            <a:ext cx="3235037" cy="2021898"/>
          </a:xfrm>
          <a:prstGeom prst="rect">
            <a:avLst/>
          </a:prstGeom>
        </p:spPr>
      </p:pic>
      <p:sp>
        <p:nvSpPr>
          <p:cNvPr id="13" name="TextBox 12">
            <a:extLst>
              <a:ext uri="{FF2B5EF4-FFF2-40B4-BE49-F238E27FC236}">
                <a16:creationId xmlns:a16="http://schemas.microsoft.com/office/drawing/2014/main" id="{FF729D47-6F99-F24B-9349-65EEC6EF11E6}"/>
              </a:ext>
            </a:extLst>
          </p:cNvPr>
          <p:cNvSpPr txBox="1"/>
          <p:nvPr/>
        </p:nvSpPr>
        <p:spPr>
          <a:xfrm>
            <a:off x="8943106" y="1564471"/>
            <a:ext cx="3241963" cy="1200329"/>
          </a:xfrm>
          <a:prstGeom prst="rect">
            <a:avLst/>
          </a:prstGeom>
          <a:noFill/>
        </p:spPr>
        <p:txBody>
          <a:bodyPr wrap="square" rtlCol="0">
            <a:spAutoFit/>
          </a:bodyPr>
          <a:lstStyle/>
          <a:p>
            <a:r>
              <a:rPr lang="en-US" dirty="0"/>
              <a:t>Output:</a:t>
            </a:r>
          </a:p>
          <a:p>
            <a:endParaRPr lang="en-US" dirty="0"/>
          </a:p>
          <a:p>
            <a:r>
              <a:rPr lang="en-US" dirty="0"/>
              <a:t>[Volvo, Audi]</a:t>
            </a:r>
          </a:p>
          <a:p>
            <a:endParaRPr lang="en-US" dirty="0"/>
          </a:p>
        </p:txBody>
      </p:sp>
      <p:sp>
        <p:nvSpPr>
          <p:cNvPr id="14" name="TextBox 13">
            <a:extLst>
              <a:ext uri="{FF2B5EF4-FFF2-40B4-BE49-F238E27FC236}">
                <a16:creationId xmlns:a16="http://schemas.microsoft.com/office/drawing/2014/main" id="{075123B4-DB9C-4142-9BC5-293878CAA40A}"/>
              </a:ext>
            </a:extLst>
          </p:cNvPr>
          <p:cNvSpPr txBox="1"/>
          <p:nvPr/>
        </p:nvSpPr>
        <p:spPr>
          <a:xfrm>
            <a:off x="10640285" y="5958333"/>
            <a:ext cx="1343891" cy="369332"/>
          </a:xfrm>
          <a:prstGeom prst="rect">
            <a:avLst/>
          </a:prstGeom>
          <a:noFill/>
          <a:ln w="19050">
            <a:solidFill>
              <a:schemeClr val="tx1"/>
            </a:solidFill>
          </a:ln>
        </p:spPr>
        <p:txBody>
          <a:bodyPr wrap="square" rtlCol="0">
            <a:spAutoFit/>
          </a:bodyPr>
          <a:lstStyle/>
          <a:p>
            <a:pPr algn="ctr"/>
            <a:r>
              <a:rPr lang="en-US" dirty="0"/>
              <a:t>Demo</a:t>
            </a:r>
          </a:p>
        </p:txBody>
      </p:sp>
      <p:sp>
        <p:nvSpPr>
          <p:cNvPr id="15" name="Rectangle 14">
            <a:extLst>
              <a:ext uri="{FF2B5EF4-FFF2-40B4-BE49-F238E27FC236}">
                <a16:creationId xmlns:a16="http://schemas.microsoft.com/office/drawing/2014/main" id="{081FECFA-4351-4D40-B465-F70587AF273B}"/>
              </a:ext>
            </a:extLst>
          </p:cNvPr>
          <p:cNvSpPr/>
          <p:nvPr/>
        </p:nvSpPr>
        <p:spPr>
          <a:xfrm>
            <a:off x="8742216" y="1579008"/>
            <a:ext cx="3241964" cy="404213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34628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1F2697-B1A1-494F-B311-D61F3B1C28AB}"/>
              </a:ext>
            </a:extLst>
          </p:cNvPr>
          <p:cNvSpPr>
            <a:spLocks noGrp="1"/>
          </p:cNvSpPr>
          <p:nvPr>
            <p:ph type="title"/>
          </p:nvPr>
        </p:nvSpPr>
        <p:spPr/>
        <p:txBody>
          <a:bodyPr/>
          <a:lstStyle/>
          <a:p>
            <a:r>
              <a:rPr lang="en-US" dirty="0"/>
              <a:t>List (I)</a:t>
            </a:r>
          </a:p>
        </p:txBody>
      </p:sp>
      <p:sp>
        <p:nvSpPr>
          <p:cNvPr id="3" name="Content Placeholder 2">
            <a:extLst>
              <a:ext uri="{FF2B5EF4-FFF2-40B4-BE49-F238E27FC236}">
                <a16:creationId xmlns:a16="http://schemas.microsoft.com/office/drawing/2014/main" id="{AF28938D-3CC2-2A45-916F-EB6802BC6AF5}"/>
              </a:ext>
            </a:extLst>
          </p:cNvPr>
          <p:cNvSpPr>
            <a:spLocks noGrp="1"/>
          </p:cNvSpPr>
          <p:nvPr>
            <p:ph idx="1"/>
          </p:nvPr>
        </p:nvSpPr>
        <p:spPr/>
        <p:txBody>
          <a:bodyPr>
            <a:normAutofit/>
          </a:bodyPr>
          <a:lstStyle/>
          <a:p>
            <a:r>
              <a:rPr lang="en-US" dirty="0"/>
              <a:t>A </a:t>
            </a:r>
            <a:r>
              <a:rPr lang="en-US" b="1" dirty="0">
                <a:latin typeface="Courier" pitchFamily="2" charset="0"/>
              </a:rPr>
              <a:t>List</a:t>
            </a:r>
            <a:r>
              <a:rPr lang="en-US" dirty="0"/>
              <a:t> is an ordered sequence of elements.</a:t>
            </a:r>
          </a:p>
          <a:p>
            <a:r>
              <a:rPr lang="en-US" dirty="0"/>
              <a:t>Unlike a </a:t>
            </a:r>
            <a:r>
              <a:rPr lang="en-US" dirty="0">
                <a:latin typeface="Courier" pitchFamily="2" charset="0"/>
              </a:rPr>
              <a:t>Set</a:t>
            </a:r>
            <a:r>
              <a:rPr lang="en-US" dirty="0"/>
              <a:t>, a </a:t>
            </a:r>
            <a:r>
              <a:rPr lang="en-US" dirty="0">
                <a:latin typeface="Courier" pitchFamily="2" charset="0"/>
              </a:rPr>
              <a:t>List</a:t>
            </a:r>
            <a:r>
              <a:rPr lang="en-US" dirty="0"/>
              <a:t> may contain duplicate elements.</a:t>
            </a:r>
          </a:p>
          <a:p>
            <a:r>
              <a:rPr lang="en-US" dirty="0"/>
              <a:t>It is like an array but with a variable length and methods for manipulating the position of elements in the list.</a:t>
            </a:r>
          </a:p>
          <a:p>
            <a:r>
              <a:rPr lang="en-US" dirty="0"/>
              <a:t>Unlike arrays, a list is a collection, so we can not store primitives directly and only store objects.</a:t>
            </a:r>
          </a:p>
          <a:p>
            <a:pPr lvl="1"/>
            <a:r>
              <a:rPr lang="en-US" dirty="0"/>
              <a:t>The Java compiler will convert primitives into their corresponding objects through auto-boxing.</a:t>
            </a:r>
          </a:p>
        </p:txBody>
      </p:sp>
      <p:sp>
        <p:nvSpPr>
          <p:cNvPr id="4" name="Footer Placeholder 3">
            <a:extLst>
              <a:ext uri="{FF2B5EF4-FFF2-40B4-BE49-F238E27FC236}">
                <a16:creationId xmlns:a16="http://schemas.microsoft.com/office/drawing/2014/main" id="{7D69E553-2E97-454B-BD5B-DBD1A7D866B8}"/>
              </a:ext>
            </a:extLst>
          </p:cNvPr>
          <p:cNvSpPr>
            <a:spLocks noGrp="1"/>
          </p:cNvSpPr>
          <p:nvPr>
            <p:ph type="ftr" sz="quarter" idx="11"/>
          </p:nvPr>
        </p:nvSpPr>
        <p:spPr/>
        <p:txBody>
          <a:bodyPr/>
          <a:lstStyle/>
          <a:p>
            <a:r>
              <a:rPr lang="en-US"/>
              <a:t>Khalid Alharbi, Ph.D.</a:t>
            </a:r>
          </a:p>
        </p:txBody>
      </p:sp>
    </p:spTree>
    <p:extLst>
      <p:ext uri="{BB962C8B-B14F-4D97-AF65-F5344CB8AC3E}">
        <p14:creationId xmlns:p14="http://schemas.microsoft.com/office/powerpoint/2010/main" val="2155569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B0C655-FAAF-1548-8427-A521AD2FE491}"/>
              </a:ext>
            </a:extLst>
          </p:cNvPr>
          <p:cNvSpPr>
            <a:spLocks noGrp="1"/>
          </p:cNvSpPr>
          <p:nvPr>
            <p:ph type="title"/>
          </p:nvPr>
        </p:nvSpPr>
        <p:spPr/>
        <p:txBody>
          <a:bodyPr/>
          <a:lstStyle/>
          <a:p>
            <a:r>
              <a:rPr lang="en-US" dirty="0"/>
              <a:t>List (II)</a:t>
            </a:r>
          </a:p>
        </p:txBody>
      </p:sp>
      <p:sp>
        <p:nvSpPr>
          <p:cNvPr id="3" name="Content Placeholder 2">
            <a:extLst>
              <a:ext uri="{FF2B5EF4-FFF2-40B4-BE49-F238E27FC236}">
                <a16:creationId xmlns:a16="http://schemas.microsoft.com/office/drawing/2014/main" id="{616E2368-DD50-1A48-905C-646FB7A516BC}"/>
              </a:ext>
            </a:extLst>
          </p:cNvPr>
          <p:cNvSpPr>
            <a:spLocks noGrp="1"/>
          </p:cNvSpPr>
          <p:nvPr>
            <p:ph idx="1"/>
          </p:nvPr>
        </p:nvSpPr>
        <p:spPr/>
        <p:txBody>
          <a:bodyPr/>
          <a:lstStyle/>
          <a:p>
            <a:r>
              <a:rPr lang="en-US" dirty="0"/>
              <a:t>In Java, the </a:t>
            </a:r>
            <a:r>
              <a:rPr lang="en-US" dirty="0">
                <a:latin typeface="Courier" pitchFamily="2" charset="0"/>
              </a:rPr>
              <a:t>List</a:t>
            </a:r>
            <a:r>
              <a:rPr lang="en-US" dirty="0"/>
              <a:t> interface has a handful concrete implementations:</a:t>
            </a:r>
          </a:p>
          <a:p>
            <a:pPr marL="514350" indent="-514350">
              <a:buFont typeface="+mj-lt"/>
              <a:buAutoNum type="arabicPeriod"/>
            </a:pPr>
            <a:r>
              <a:rPr lang="en-US" b="1" dirty="0">
                <a:latin typeface="Courier" pitchFamily="2" charset="0"/>
              </a:rPr>
              <a:t>ArrayList</a:t>
            </a:r>
            <a:r>
              <a:rPr lang="en-US" dirty="0"/>
              <a:t> class implements the </a:t>
            </a:r>
            <a:r>
              <a:rPr lang="en-US" dirty="0">
                <a:latin typeface="Courier" pitchFamily="2" charset="0"/>
              </a:rPr>
              <a:t>List</a:t>
            </a:r>
            <a:r>
              <a:rPr lang="en-US" dirty="0"/>
              <a:t> interface using a resizable/growable array.</a:t>
            </a:r>
          </a:p>
          <a:p>
            <a:pPr lvl="1"/>
            <a:r>
              <a:rPr lang="en-US" dirty="0"/>
              <a:t>It’s often faster for adding/removing at the end and better-performing implementation in most scenarios.</a:t>
            </a:r>
          </a:p>
          <a:p>
            <a:pPr marL="514350" indent="-514350">
              <a:buFont typeface="+mj-lt"/>
              <a:buAutoNum type="arabicPeriod"/>
            </a:pPr>
            <a:r>
              <a:rPr lang="en-US" b="1" dirty="0">
                <a:latin typeface="Courier" pitchFamily="2" charset="0"/>
              </a:rPr>
              <a:t>LinkedList</a:t>
            </a:r>
            <a:r>
              <a:rPr lang="en-US" dirty="0"/>
              <a:t> class implements the </a:t>
            </a:r>
            <a:r>
              <a:rPr lang="en-US" dirty="0">
                <a:latin typeface="Courier" pitchFamily="2" charset="0"/>
              </a:rPr>
              <a:t>List</a:t>
            </a:r>
            <a:r>
              <a:rPr lang="en-US" dirty="0"/>
              <a:t> interface using a doubly LinkedList.</a:t>
            </a:r>
          </a:p>
          <a:p>
            <a:pPr lvl="1"/>
            <a:r>
              <a:rPr lang="en-US" dirty="0"/>
              <a:t>It’s often faster for adding/removing at the beginning and middle and has better-performing implementation in certain scenarios.</a:t>
            </a:r>
          </a:p>
          <a:p>
            <a:endParaRPr lang="en-US" dirty="0"/>
          </a:p>
        </p:txBody>
      </p:sp>
      <p:sp>
        <p:nvSpPr>
          <p:cNvPr id="4" name="Footer Placeholder 3">
            <a:extLst>
              <a:ext uri="{FF2B5EF4-FFF2-40B4-BE49-F238E27FC236}">
                <a16:creationId xmlns:a16="http://schemas.microsoft.com/office/drawing/2014/main" id="{F851BE4F-C22B-F646-85F2-6D625B004E8B}"/>
              </a:ext>
            </a:extLst>
          </p:cNvPr>
          <p:cNvSpPr>
            <a:spLocks noGrp="1"/>
          </p:cNvSpPr>
          <p:nvPr>
            <p:ph type="ftr" sz="quarter" idx="11"/>
          </p:nvPr>
        </p:nvSpPr>
        <p:spPr/>
        <p:txBody>
          <a:bodyPr/>
          <a:lstStyle/>
          <a:p>
            <a:r>
              <a:rPr lang="en-US"/>
              <a:t>Khalid Alharbi, Ph.D.</a:t>
            </a:r>
          </a:p>
        </p:txBody>
      </p:sp>
    </p:spTree>
    <p:extLst>
      <p:ext uri="{BB962C8B-B14F-4D97-AF65-F5344CB8AC3E}">
        <p14:creationId xmlns:p14="http://schemas.microsoft.com/office/powerpoint/2010/main" val="45177155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B0C655-FAAF-1548-8427-A521AD2FE491}"/>
              </a:ext>
            </a:extLst>
          </p:cNvPr>
          <p:cNvSpPr>
            <a:spLocks noGrp="1"/>
          </p:cNvSpPr>
          <p:nvPr>
            <p:ph type="title"/>
          </p:nvPr>
        </p:nvSpPr>
        <p:spPr/>
        <p:txBody>
          <a:bodyPr/>
          <a:lstStyle/>
          <a:p>
            <a:r>
              <a:rPr lang="en-US" dirty="0"/>
              <a:t>List (III)</a:t>
            </a:r>
          </a:p>
        </p:txBody>
      </p:sp>
      <p:sp>
        <p:nvSpPr>
          <p:cNvPr id="3" name="Content Placeholder 2">
            <a:extLst>
              <a:ext uri="{FF2B5EF4-FFF2-40B4-BE49-F238E27FC236}">
                <a16:creationId xmlns:a16="http://schemas.microsoft.com/office/drawing/2014/main" id="{616E2368-DD50-1A48-905C-646FB7A516BC}"/>
              </a:ext>
            </a:extLst>
          </p:cNvPr>
          <p:cNvSpPr>
            <a:spLocks noGrp="1"/>
          </p:cNvSpPr>
          <p:nvPr>
            <p:ph idx="1"/>
          </p:nvPr>
        </p:nvSpPr>
        <p:spPr/>
        <p:txBody>
          <a:bodyPr>
            <a:normAutofit/>
          </a:bodyPr>
          <a:lstStyle/>
          <a:p>
            <a:pPr marL="514350" indent="-514350">
              <a:buFont typeface="+mj-lt"/>
              <a:buAutoNum type="arabicPeriod" startAt="3"/>
            </a:pPr>
            <a:r>
              <a:rPr lang="en-US" b="1" dirty="0">
                <a:latin typeface="Courier" pitchFamily="2" charset="0"/>
              </a:rPr>
              <a:t>Vector</a:t>
            </a:r>
            <a:r>
              <a:rPr lang="en-US" dirty="0"/>
              <a:t> class implements the </a:t>
            </a:r>
            <a:r>
              <a:rPr lang="en-US" i="1" dirty="0">
                <a:latin typeface="Courier" pitchFamily="2" charset="0"/>
              </a:rPr>
              <a:t>List</a:t>
            </a:r>
            <a:r>
              <a:rPr lang="en-US" dirty="0"/>
              <a:t> interface using a resizable or growable array.</a:t>
            </a:r>
          </a:p>
          <a:p>
            <a:pPr lvl="1"/>
            <a:r>
              <a:rPr lang="en-US" dirty="0"/>
              <a:t>Both the </a:t>
            </a:r>
            <a:r>
              <a:rPr lang="en-US" i="1" dirty="0">
                <a:latin typeface="American Typewriter" panose="02090604020004020304" pitchFamily="18" charset="77"/>
              </a:rPr>
              <a:t>Vector</a:t>
            </a:r>
            <a:r>
              <a:rPr lang="en-US" dirty="0"/>
              <a:t> class and the </a:t>
            </a:r>
            <a:r>
              <a:rPr lang="en-US" i="1" dirty="0">
                <a:latin typeface="American Typewriter" panose="02090604020004020304" pitchFamily="18" charset="77"/>
              </a:rPr>
              <a:t>ArrayList</a:t>
            </a:r>
            <a:r>
              <a:rPr lang="en-US" dirty="0"/>
              <a:t> class are almost equivalent. The main difference is that access to a </a:t>
            </a:r>
            <a:r>
              <a:rPr lang="en-US" i="1" dirty="0">
                <a:latin typeface="American Typewriter" panose="02090604020004020304" pitchFamily="18" charset="77"/>
              </a:rPr>
              <a:t>Vector</a:t>
            </a:r>
            <a:r>
              <a:rPr lang="en-US" dirty="0"/>
              <a:t> is synchronized (thread-safe) whereas it is not synchronized for an </a:t>
            </a:r>
            <a:r>
              <a:rPr lang="en-US" i="1" dirty="0">
                <a:latin typeface="American Typewriter" panose="02090604020004020304" pitchFamily="18" charset="77"/>
              </a:rPr>
              <a:t>ArrayList</a:t>
            </a:r>
            <a:r>
              <a:rPr lang="en-US" dirty="0"/>
              <a:t>.</a:t>
            </a:r>
          </a:p>
          <a:p>
            <a:pPr lvl="1"/>
            <a:r>
              <a:rPr lang="en-US" dirty="0"/>
              <a:t>If a thread-safe implementation is not needed, it is recommended to use </a:t>
            </a:r>
            <a:r>
              <a:rPr lang="en-US" i="1" dirty="0">
                <a:latin typeface="American Typewriter" panose="02090604020004020304" pitchFamily="18" charset="77"/>
              </a:rPr>
              <a:t>ArrayList</a:t>
            </a:r>
            <a:r>
              <a:rPr lang="en-US" dirty="0"/>
              <a:t> in place of </a:t>
            </a:r>
            <a:r>
              <a:rPr lang="en-US" i="1" dirty="0">
                <a:latin typeface="American Typewriter" panose="02090604020004020304" pitchFamily="18" charset="77"/>
              </a:rPr>
              <a:t>Vector</a:t>
            </a:r>
            <a:r>
              <a:rPr lang="en-US" dirty="0"/>
              <a:t>.</a:t>
            </a:r>
          </a:p>
          <a:p>
            <a:pPr lvl="1"/>
            <a:r>
              <a:rPr lang="en-US" dirty="0"/>
              <a:t>You may also use the </a:t>
            </a:r>
            <a:r>
              <a:rPr lang="en-US" i="1" dirty="0" err="1">
                <a:latin typeface="American Typewriter" panose="02090604020004020304" pitchFamily="18" charset="77"/>
              </a:rPr>
              <a:t>Collections.synchronizedList</a:t>
            </a:r>
            <a:r>
              <a:rPr lang="en-US" i="1" dirty="0">
                <a:latin typeface="American Typewriter" panose="02090604020004020304" pitchFamily="18" charset="77"/>
              </a:rPr>
              <a:t> </a:t>
            </a:r>
            <a:r>
              <a:rPr lang="en-US" dirty="0"/>
              <a:t>function with an </a:t>
            </a:r>
            <a:r>
              <a:rPr lang="en-US" i="1" dirty="0">
                <a:latin typeface="American Typewriter" panose="02090604020004020304" pitchFamily="18" charset="77"/>
              </a:rPr>
              <a:t>ArrayList</a:t>
            </a:r>
            <a:r>
              <a:rPr lang="en-US" dirty="0"/>
              <a:t> to create a synchronized list and get the equivalent of a </a:t>
            </a:r>
            <a:r>
              <a:rPr lang="en-US" i="1" dirty="0">
                <a:latin typeface="American Typewriter" panose="02090604020004020304" pitchFamily="18" charset="77"/>
              </a:rPr>
              <a:t>Vector</a:t>
            </a:r>
            <a:r>
              <a:rPr lang="en-US" dirty="0"/>
              <a:t>.</a:t>
            </a:r>
          </a:p>
        </p:txBody>
      </p:sp>
      <p:sp>
        <p:nvSpPr>
          <p:cNvPr id="4" name="Footer Placeholder 3">
            <a:extLst>
              <a:ext uri="{FF2B5EF4-FFF2-40B4-BE49-F238E27FC236}">
                <a16:creationId xmlns:a16="http://schemas.microsoft.com/office/drawing/2014/main" id="{F851BE4F-C22B-F646-85F2-6D625B004E8B}"/>
              </a:ext>
            </a:extLst>
          </p:cNvPr>
          <p:cNvSpPr>
            <a:spLocks noGrp="1"/>
          </p:cNvSpPr>
          <p:nvPr>
            <p:ph type="ftr" sz="quarter" idx="11"/>
          </p:nvPr>
        </p:nvSpPr>
        <p:spPr/>
        <p:txBody>
          <a:bodyPr/>
          <a:lstStyle/>
          <a:p>
            <a:r>
              <a:rPr lang="en-US"/>
              <a:t>Khalid Alharbi, Ph.D.</a:t>
            </a:r>
          </a:p>
        </p:txBody>
      </p:sp>
    </p:spTree>
    <p:extLst>
      <p:ext uri="{BB962C8B-B14F-4D97-AF65-F5344CB8AC3E}">
        <p14:creationId xmlns:p14="http://schemas.microsoft.com/office/powerpoint/2010/main" val="363594546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16E7D7-3945-6F4C-BDBE-6024BC2BDADC}"/>
              </a:ext>
            </a:extLst>
          </p:cNvPr>
          <p:cNvSpPr>
            <a:spLocks noGrp="1"/>
          </p:cNvSpPr>
          <p:nvPr>
            <p:ph type="title"/>
          </p:nvPr>
        </p:nvSpPr>
        <p:spPr/>
        <p:txBody>
          <a:bodyPr/>
          <a:lstStyle/>
          <a:p>
            <a:r>
              <a:rPr lang="en-US" dirty="0"/>
              <a:t>More on List Implementations: ArrayList</a:t>
            </a:r>
          </a:p>
        </p:txBody>
      </p:sp>
      <p:sp>
        <p:nvSpPr>
          <p:cNvPr id="3" name="Content Placeholder 2">
            <a:extLst>
              <a:ext uri="{FF2B5EF4-FFF2-40B4-BE49-F238E27FC236}">
                <a16:creationId xmlns:a16="http://schemas.microsoft.com/office/drawing/2014/main" id="{8F15A07C-1ADC-B543-9D30-D51F3D9F5C2B}"/>
              </a:ext>
            </a:extLst>
          </p:cNvPr>
          <p:cNvSpPr>
            <a:spLocks noGrp="1"/>
          </p:cNvSpPr>
          <p:nvPr>
            <p:ph idx="1"/>
          </p:nvPr>
        </p:nvSpPr>
        <p:spPr/>
        <p:txBody>
          <a:bodyPr>
            <a:normAutofit/>
          </a:bodyPr>
          <a:lstStyle/>
          <a:p>
            <a:r>
              <a:rPr lang="en-US" b="1" dirty="0">
                <a:latin typeface="Courier" pitchFamily="2" charset="0"/>
              </a:rPr>
              <a:t>ArrayList</a:t>
            </a:r>
            <a:r>
              <a:rPr lang="en-US" dirty="0"/>
              <a:t> is built using an internal uninitialized </a:t>
            </a:r>
            <a:r>
              <a:rPr lang="en-US" i="1" dirty="0"/>
              <a:t>array</a:t>
            </a:r>
            <a:r>
              <a:rPr lang="en-US" dirty="0"/>
              <a:t> and a </a:t>
            </a:r>
            <a:r>
              <a:rPr lang="en-US" i="1" dirty="0"/>
              <a:t>size</a:t>
            </a:r>
            <a:r>
              <a:rPr lang="en-US" dirty="0"/>
              <a:t> field to keep track of its capacity. </a:t>
            </a:r>
          </a:p>
          <a:p>
            <a:pPr lvl="1"/>
            <a:r>
              <a:rPr lang="en-US" dirty="0"/>
              <a:t>If an element is added, it first verifies whether it has enough capacity in the array to store new element or not. If there’s enough capacity, the array is increased by </a:t>
            </a:r>
            <a:r>
              <a:rPr lang="en-US" b="1" dirty="0"/>
              <a:t>50%</a:t>
            </a:r>
            <a:r>
              <a:rPr lang="en-US" dirty="0"/>
              <a:t> to create a larger array and copy the original array into it.</a:t>
            </a:r>
          </a:p>
          <a:p>
            <a:pPr marL="0" indent="0">
              <a:buNone/>
            </a:pPr>
            <a:endParaRPr lang="en-US" dirty="0"/>
          </a:p>
          <a:p>
            <a:pPr marL="0" indent="0">
              <a:buNone/>
            </a:pPr>
            <a:endParaRPr lang="en-US" dirty="0"/>
          </a:p>
          <a:p>
            <a:pPr marL="0" indent="0">
              <a:buNone/>
            </a:pPr>
            <a:endParaRPr lang="en-US" dirty="0"/>
          </a:p>
          <a:p>
            <a:r>
              <a:rPr lang="en-US" sz="2400" dirty="0"/>
              <a:t>The initial capacity can be defined upon creating the ArrayList:</a:t>
            </a:r>
          </a:p>
          <a:p>
            <a:pPr marL="0" marR="0" indent="0">
              <a:lnSpc>
                <a:spcPts val="2475"/>
              </a:lnSpc>
              <a:spcBef>
                <a:spcPts val="0"/>
              </a:spcBef>
              <a:spcAft>
                <a:spcPts val="0"/>
              </a:spcAft>
              <a:buNone/>
            </a:pPr>
            <a:r>
              <a:rPr lang="en-US" sz="2200" dirty="0">
                <a:solidFill>
                  <a:srgbClr val="4EC9B0"/>
                </a:solidFill>
                <a:highlight>
                  <a:srgbClr val="3A3839"/>
                </a:highlight>
                <a:latin typeface="Menlo" panose="020B0609030804020204" pitchFamily="49" charset="0"/>
                <a:ea typeface="Times New Roman" panose="02020603050405020304" pitchFamily="18" charset="0"/>
                <a:cs typeface="Arial" panose="020B0604020202020204" pitchFamily="34" charset="0"/>
              </a:rPr>
              <a:t>	List</a:t>
            </a:r>
            <a:r>
              <a:rPr lang="en-US" sz="2200" dirty="0">
                <a:solidFill>
                  <a:srgbClr val="D4D4D4"/>
                </a:solidFill>
                <a:highlight>
                  <a:srgbClr val="3A3839"/>
                </a:highlight>
                <a:latin typeface="Menlo" panose="020B0609030804020204" pitchFamily="49" charset="0"/>
                <a:ea typeface="Times New Roman" panose="02020603050405020304" pitchFamily="18" charset="0"/>
                <a:cs typeface="Arial" panose="020B0604020202020204" pitchFamily="34" charset="0"/>
              </a:rPr>
              <a:t>&lt;</a:t>
            </a:r>
            <a:r>
              <a:rPr lang="en-US" sz="2200" dirty="0">
                <a:solidFill>
                  <a:srgbClr val="4EC9B0"/>
                </a:solidFill>
                <a:highlight>
                  <a:srgbClr val="3A3839"/>
                </a:highlight>
                <a:latin typeface="Menlo" panose="020B0609030804020204" pitchFamily="49" charset="0"/>
                <a:ea typeface="Times New Roman" panose="02020603050405020304" pitchFamily="18" charset="0"/>
                <a:cs typeface="Arial" panose="020B0604020202020204" pitchFamily="34" charset="0"/>
              </a:rPr>
              <a:t>Student</a:t>
            </a:r>
            <a:r>
              <a:rPr lang="en-US" sz="2200" dirty="0">
                <a:solidFill>
                  <a:srgbClr val="D4D4D4"/>
                </a:solidFill>
                <a:highlight>
                  <a:srgbClr val="3A3839"/>
                </a:highlight>
                <a:latin typeface="Menlo" panose="020B0609030804020204" pitchFamily="49" charset="0"/>
                <a:ea typeface="Times New Roman" panose="02020603050405020304" pitchFamily="18" charset="0"/>
                <a:cs typeface="Arial" panose="020B0604020202020204" pitchFamily="34" charset="0"/>
              </a:rPr>
              <a:t>&gt; </a:t>
            </a:r>
            <a:r>
              <a:rPr lang="en-US" sz="2200" dirty="0">
                <a:solidFill>
                  <a:srgbClr val="9CDCFE"/>
                </a:solidFill>
                <a:highlight>
                  <a:srgbClr val="3A3839"/>
                </a:highlight>
                <a:latin typeface="Menlo" panose="020B0609030804020204" pitchFamily="49" charset="0"/>
                <a:ea typeface="Times New Roman" panose="02020603050405020304" pitchFamily="18" charset="0"/>
                <a:cs typeface="Arial" panose="020B0604020202020204" pitchFamily="34" charset="0"/>
              </a:rPr>
              <a:t>myList</a:t>
            </a:r>
            <a:r>
              <a:rPr lang="en-US" sz="2200" dirty="0">
                <a:solidFill>
                  <a:srgbClr val="D4D4D4"/>
                </a:solidFill>
                <a:highlight>
                  <a:srgbClr val="3A3839"/>
                </a:highlight>
                <a:latin typeface="Menlo" panose="020B0609030804020204" pitchFamily="49" charset="0"/>
                <a:ea typeface="Times New Roman" panose="02020603050405020304" pitchFamily="18" charset="0"/>
                <a:cs typeface="Arial" panose="020B0604020202020204" pitchFamily="34" charset="0"/>
              </a:rPr>
              <a:t> = </a:t>
            </a:r>
            <a:r>
              <a:rPr lang="en-US" sz="2200" dirty="0">
                <a:solidFill>
                  <a:srgbClr val="C586C0"/>
                </a:solidFill>
                <a:highlight>
                  <a:srgbClr val="3A3839"/>
                </a:highlight>
                <a:latin typeface="Menlo" panose="020B0609030804020204" pitchFamily="49" charset="0"/>
                <a:ea typeface="Times New Roman" panose="02020603050405020304" pitchFamily="18" charset="0"/>
                <a:cs typeface="Arial" panose="020B0604020202020204" pitchFamily="34" charset="0"/>
              </a:rPr>
              <a:t>new</a:t>
            </a:r>
            <a:r>
              <a:rPr lang="en-US" sz="2200" dirty="0">
                <a:solidFill>
                  <a:srgbClr val="D4D4D4"/>
                </a:solidFill>
                <a:highlight>
                  <a:srgbClr val="3A3839"/>
                </a:highlight>
                <a:latin typeface="Menlo" panose="020B0609030804020204" pitchFamily="49" charset="0"/>
                <a:ea typeface="Times New Roman" panose="02020603050405020304" pitchFamily="18" charset="0"/>
                <a:cs typeface="Arial" panose="020B0604020202020204" pitchFamily="34" charset="0"/>
              </a:rPr>
              <a:t> </a:t>
            </a:r>
            <a:r>
              <a:rPr lang="en-US" sz="2200" dirty="0">
                <a:solidFill>
                  <a:srgbClr val="DCDCAA"/>
                </a:solidFill>
                <a:highlight>
                  <a:srgbClr val="3A3839"/>
                </a:highlight>
                <a:latin typeface="Menlo" panose="020B0609030804020204" pitchFamily="49" charset="0"/>
                <a:ea typeface="Times New Roman" panose="02020603050405020304" pitchFamily="18" charset="0"/>
                <a:cs typeface="Arial" panose="020B0604020202020204" pitchFamily="34" charset="0"/>
              </a:rPr>
              <a:t>ArrayList</a:t>
            </a:r>
            <a:r>
              <a:rPr lang="en-US" sz="2200" dirty="0">
                <a:solidFill>
                  <a:srgbClr val="D4D4D4"/>
                </a:solidFill>
                <a:highlight>
                  <a:srgbClr val="3A3839"/>
                </a:highlight>
                <a:latin typeface="Menlo" panose="020B0609030804020204" pitchFamily="49" charset="0"/>
                <a:ea typeface="Times New Roman" panose="02020603050405020304" pitchFamily="18" charset="0"/>
                <a:cs typeface="Arial" panose="020B0604020202020204" pitchFamily="34" charset="0"/>
              </a:rPr>
              <a:t>&lt;</a:t>
            </a:r>
            <a:r>
              <a:rPr lang="en-US" sz="2200" dirty="0">
                <a:solidFill>
                  <a:srgbClr val="4EC9B0"/>
                </a:solidFill>
                <a:highlight>
                  <a:srgbClr val="3A3839"/>
                </a:highlight>
                <a:latin typeface="Menlo" panose="020B0609030804020204" pitchFamily="49" charset="0"/>
                <a:ea typeface="Times New Roman" panose="02020603050405020304" pitchFamily="18" charset="0"/>
                <a:cs typeface="Arial" panose="020B0604020202020204" pitchFamily="34" charset="0"/>
              </a:rPr>
              <a:t>Student</a:t>
            </a:r>
            <a:r>
              <a:rPr lang="en-US" sz="2200" dirty="0">
                <a:solidFill>
                  <a:srgbClr val="D4D4D4"/>
                </a:solidFill>
                <a:highlight>
                  <a:srgbClr val="3A3839"/>
                </a:highlight>
                <a:latin typeface="Menlo" panose="020B0609030804020204" pitchFamily="49" charset="0"/>
                <a:ea typeface="Times New Roman" panose="02020603050405020304" pitchFamily="18" charset="0"/>
                <a:cs typeface="Arial" panose="020B0604020202020204" pitchFamily="34" charset="0"/>
              </a:rPr>
              <a:t>&gt;(</a:t>
            </a:r>
            <a:r>
              <a:rPr lang="en-US" sz="2200" dirty="0">
                <a:solidFill>
                  <a:srgbClr val="B5CEA8"/>
                </a:solidFill>
                <a:highlight>
                  <a:srgbClr val="3A3839"/>
                </a:highlight>
                <a:latin typeface="Menlo" panose="020B0609030804020204" pitchFamily="49" charset="0"/>
                <a:ea typeface="Times New Roman" panose="02020603050405020304" pitchFamily="18" charset="0"/>
                <a:cs typeface="Arial" panose="020B0604020202020204" pitchFamily="34" charset="0"/>
              </a:rPr>
              <a:t>20</a:t>
            </a:r>
            <a:r>
              <a:rPr lang="en-US" sz="2200" dirty="0">
                <a:solidFill>
                  <a:srgbClr val="D4D4D4"/>
                </a:solidFill>
                <a:highlight>
                  <a:srgbClr val="3A3839"/>
                </a:highlight>
                <a:latin typeface="Menlo" panose="020B0609030804020204" pitchFamily="49" charset="0"/>
                <a:ea typeface="Times New Roman" panose="02020603050405020304" pitchFamily="18" charset="0"/>
                <a:cs typeface="Arial" panose="020B0604020202020204" pitchFamily="34" charset="0"/>
              </a:rPr>
              <a:t>);  </a:t>
            </a:r>
            <a:endParaRPr lang="en-US" sz="2200" dirty="0">
              <a:highlight>
                <a:srgbClr val="3A3839"/>
              </a:highlight>
              <a:latin typeface="Calibri" panose="020F0502020204030204" pitchFamily="34" charset="0"/>
              <a:ea typeface="Calibri" panose="020F0502020204030204" pitchFamily="34" charset="0"/>
              <a:cs typeface="Arial" panose="020B0604020202020204" pitchFamily="34" charset="0"/>
            </a:endParaRPr>
          </a:p>
        </p:txBody>
      </p:sp>
      <p:sp>
        <p:nvSpPr>
          <p:cNvPr id="4" name="Footer Placeholder 3">
            <a:extLst>
              <a:ext uri="{FF2B5EF4-FFF2-40B4-BE49-F238E27FC236}">
                <a16:creationId xmlns:a16="http://schemas.microsoft.com/office/drawing/2014/main" id="{36D81D65-A6C0-3A42-AB95-05F791D8C782}"/>
              </a:ext>
            </a:extLst>
          </p:cNvPr>
          <p:cNvSpPr>
            <a:spLocks noGrp="1"/>
          </p:cNvSpPr>
          <p:nvPr>
            <p:ph type="ftr" sz="quarter" idx="11"/>
          </p:nvPr>
        </p:nvSpPr>
        <p:spPr/>
        <p:txBody>
          <a:bodyPr/>
          <a:lstStyle/>
          <a:p>
            <a:r>
              <a:rPr lang="en-US"/>
              <a:t>Khalid Alharbi, Ph.D.</a:t>
            </a:r>
          </a:p>
        </p:txBody>
      </p:sp>
      <p:grpSp>
        <p:nvGrpSpPr>
          <p:cNvPr id="5" name="Group 4">
            <a:extLst>
              <a:ext uri="{FF2B5EF4-FFF2-40B4-BE49-F238E27FC236}">
                <a16:creationId xmlns:a16="http://schemas.microsoft.com/office/drawing/2014/main" id="{B05FA344-7F9A-FE49-BB92-E88292B86C00}"/>
              </a:ext>
            </a:extLst>
          </p:cNvPr>
          <p:cNvGrpSpPr/>
          <p:nvPr/>
        </p:nvGrpSpPr>
        <p:grpSpPr>
          <a:xfrm>
            <a:off x="1796622" y="4001294"/>
            <a:ext cx="8598755" cy="937368"/>
            <a:chOff x="1503189" y="3311421"/>
            <a:chExt cx="8598755" cy="937368"/>
          </a:xfrm>
        </p:grpSpPr>
        <p:grpSp>
          <p:nvGrpSpPr>
            <p:cNvPr id="6" name="Group 5">
              <a:extLst>
                <a:ext uri="{FF2B5EF4-FFF2-40B4-BE49-F238E27FC236}">
                  <a16:creationId xmlns:a16="http://schemas.microsoft.com/office/drawing/2014/main" id="{252AAF45-FF96-8547-B2CF-05F0BC5FA8D5}"/>
                </a:ext>
              </a:extLst>
            </p:cNvPr>
            <p:cNvGrpSpPr/>
            <p:nvPr/>
          </p:nvGrpSpPr>
          <p:grpSpPr>
            <a:xfrm>
              <a:off x="2291938" y="3680753"/>
              <a:ext cx="6230896" cy="568036"/>
              <a:chOff x="1399309" y="3865419"/>
              <a:chExt cx="6230896" cy="568036"/>
            </a:xfrm>
          </p:grpSpPr>
          <p:sp>
            <p:nvSpPr>
              <p:cNvPr id="16" name="Rectangle 15">
                <a:extLst>
                  <a:ext uri="{FF2B5EF4-FFF2-40B4-BE49-F238E27FC236}">
                    <a16:creationId xmlns:a16="http://schemas.microsoft.com/office/drawing/2014/main" id="{A5FC0394-EDDF-7248-ABAD-8ACDD79976DD}"/>
                  </a:ext>
                </a:extLst>
              </p:cNvPr>
              <p:cNvSpPr/>
              <p:nvPr/>
            </p:nvSpPr>
            <p:spPr>
              <a:xfrm>
                <a:off x="1399309" y="3865419"/>
                <a:ext cx="1039091" cy="568036"/>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American Typewriter" panose="02090604020004020304" pitchFamily="18" charset="77"/>
                  </a:rPr>
                  <a:t>obj1</a:t>
                </a:r>
              </a:p>
            </p:txBody>
          </p:sp>
          <p:sp>
            <p:nvSpPr>
              <p:cNvPr id="17" name="Rectangle 16">
                <a:extLst>
                  <a:ext uri="{FF2B5EF4-FFF2-40B4-BE49-F238E27FC236}">
                    <a16:creationId xmlns:a16="http://schemas.microsoft.com/office/drawing/2014/main" id="{60E79EEB-0DBB-1940-A617-76E8A7CAFAC4}"/>
                  </a:ext>
                </a:extLst>
              </p:cNvPr>
              <p:cNvSpPr/>
              <p:nvPr/>
            </p:nvSpPr>
            <p:spPr>
              <a:xfrm>
                <a:off x="2438400" y="3865419"/>
                <a:ext cx="1039091" cy="568036"/>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American Typewriter" panose="02090604020004020304" pitchFamily="18" charset="77"/>
                  </a:rPr>
                  <a:t>obj2</a:t>
                </a:r>
              </a:p>
            </p:txBody>
          </p:sp>
          <p:sp>
            <p:nvSpPr>
              <p:cNvPr id="18" name="Rectangle 17">
                <a:extLst>
                  <a:ext uri="{FF2B5EF4-FFF2-40B4-BE49-F238E27FC236}">
                    <a16:creationId xmlns:a16="http://schemas.microsoft.com/office/drawing/2014/main" id="{6234DF8C-2F2A-844D-ABED-95629EE2CA1B}"/>
                  </a:ext>
                </a:extLst>
              </p:cNvPr>
              <p:cNvSpPr/>
              <p:nvPr/>
            </p:nvSpPr>
            <p:spPr>
              <a:xfrm>
                <a:off x="3477491" y="3865419"/>
                <a:ext cx="1039091" cy="568036"/>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American Typewriter" panose="02090604020004020304" pitchFamily="18" charset="77"/>
                  </a:rPr>
                  <a:t>0</a:t>
                </a:r>
              </a:p>
            </p:txBody>
          </p:sp>
          <p:sp>
            <p:nvSpPr>
              <p:cNvPr id="19" name="Rectangle 18">
                <a:extLst>
                  <a:ext uri="{FF2B5EF4-FFF2-40B4-BE49-F238E27FC236}">
                    <a16:creationId xmlns:a16="http://schemas.microsoft.com/office/drawing/2014/main" id="{BA4EC83F-6FC1-F940-90ED-8315E09FEEC2}"/>
                  </a:ext>
                </a:extLst>
              </p:cNvPr>
              <p:cNvSpPr/>
              <p:nvPr/>
            </p:nvSpPr>
            <p:spPr>
              <a:xfrm>
                <a:off x="4516582" y="3865419"/>
                <a:ext cx="1039091" cy="568036"/>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American Typewriter" panose="02090604020004020304" pitchFamily="18" charset="77"/>
                  </a:rPr>
                  <a:t>0</a:t>
                </a:r>
              </a:p>
            </p:txBody>
          </p:sp>
          <p:sp>
            <p:nvSpPr>
              <p:cNvPr id="20" name="Rectangle 19">
                <a:extLst>
                  <a:ext uri="{FF2B5EF4-FFF2-40B4-BE49-F238E27FC236}">
                    <a16:creationId xmlns:a16="http://schemas.microsoft.com/office/drawing/2014/main" id="{7077C1B0-8BEE-3243-9164-E0CF15A9D2F7}"/>
                  </a:ext>
                </a:extLst>
              </p:cNvPr>
              <p:cNvSpPr/>
              <p:nvPr/>
            </p:nvSpPr>
            <p:spPr>
              <a:xfrm>
                <a:off x="5555673" y="3865419"/>
                <a:ext cx="1039091" cy="568036"/>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American Typewriter" panose="02090604020004020304" pitchFamily="18" charset="77"/>
                  </a:rPr>
                  <a:t>0</a:t>
                </a:r>
              </a:p>
            </p:txBody>
          </p:sp>
          <p:sp>
            <p:nvSpPr>
              <p:cNvPr id="21" name="Rectangle 20">
                <a:extLst>
                  <a:ext uri="{FF2B5EF4-FFF2-40B4-BE49-F238E27FC236}">
                    <a16:creationId xmlns:a16="http://schemas.microsoft.com/office/drawing/2014/main" id="{6D41B686-453E-F048-AD54-2599426EC0B9}"/>
                  </a:ext>
                </a:extLst>
              </p:cNvPr>
              <p:cNvSpPr/>
              <p:nvPr/>
            </p:nvSpPr>
            <p:spPr>
              <a:xfrm>
                <a:off x="6591114" y="3865419"/>
                <a:ext cx="1039091" cy="568036"/>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American Typewriter" panose="02090604020004020304" pitchFamily="18" charset="77"/>
                  </a:rPr>
                  <a:t>0</a:t>
                </a:r>
              </a:p>
            </p:txBody>
          </p:sp>
        </p:grpSp>
        <p:sp>
          <p:nvSpPr>
            <p:cNvPr id="7" name="TextBox 6">
              <a:extLst>
                <a:ext uri="{FF2B5EF4-FFF2-40B4-BE49-F238E27FC236}">
                  <a16:creationId xmlns:a16="http://schemas.microsoft.com/office/drawing/2014/main" id="{3B415BBD-8E43-1647-8EAC-F35B3E8460EF}"/>
                </a:ext>
              </a:extLst>
            </p:cNvPr>
            <p:cNvSpPr txBox="1"/>
            <p:nvPr/>
          </p:nvSpPr>
          <p:spPr>
            <a:xfrm>
              <a:off x="1517383" y="3790991"/>
              <a:ext cx="952005" cy="369332"/>
            </a:xfrm>
            <a:prstGeom prst="rect">
              <a:avLst/>
            </a:prstGeom>
            <a:noFill/>
          </p:spPr>
          <p:txBody>
            <a:bodyPr wrap="square" rtlCol="0">
              <a:spAutoFit/>
            </a:bodyPr>
            <a:lstStyle/>
            <a:p>
              <a:r>
                <a:rPr lang="en-US" dirty="0">
                  <a:latin typeface="American Typewriter" panose="02090604020004020304" pitchFamily="18" charset="77"/>
                </a:rPr>
                <a:t>Value</a:t>
              </a:r>
            </a:p>
          </p:txBody>
        </p:sp>
        <p:sp>
          <p:nvSpPr>
            <p:cNvPr id="8" name="TextBox 7">
              <a:extLst>
                <a:ext uri="{FF2B5EF4-FFF2-40B4-BE49-F238E27FC236}">
                  <a16:creationId xmlns:a16="http://schemas.microsoft.com/office/drawing/2014/main" id="{B87E6AD3-D668-BA41-AAB0-D67BDE3797DA}"/>
                </a:ext>
              </a:extLst>
            </p:cNvPr>
            <p:cNvSpPr txBox="1"/>
            <p:nvPr/>
          </p:nvSpPr>
          <p:spPr>
            <a:xfrm>
              <a:off x="1503189" y="3332635"/>
              <a:ext cx="952005" cy="369332"/>
            </a:xfrm>
            <a:prstGeom prst="rect">
              <a:avLst/>
            </a:prstGeom>
            <a:noFill/>
          </p:spPr>
          <p:txBody>
            <a:bodyPr wrap="square" rtlCol="0">
              <a:spAutoFit/>
            </a:bodyPr>
            <a:lstStyle/>
            <a:p>
              <a:r>
                <a:rPr lang="en-US" dirty="0">
                  <a:latin typeface="American Typewriter" panose="02090604020004020304" pitchFamily="18" charset="77"/>
                </a:rPr>
                <a:t>Index</a:t>
              </a:r>
            </a:p>
          </p:txBody>
        </p:sp>
        <p:sp>
          <p:nvSpPr>
            <p:cNvPr id="9" name="TextBox 8">
              <a:extLst>
                <a:ext uri="{FF2B5EF4-FFF2-40B4-BE49-F238E27FC236}">
                  <a16:creationId xmlns:a16="http://schemas.microsoft.com/office/drawing/2014/main" id="{E958BC49-E66D-EC4F-A2E2-A4D9A25AFFB3}"/>
                </a:ext>
              </a:extLst>
            </p:cNvPr>
            <p:cNvSpPr txBox="1"/>
            <p:nvPr/>
          </p:nvSpPr>
          <p:spPr>
            <a:xfrm>
              <a:off x="2533062" y="3311421"/>
              <a:ext cx="556841" cy="369332"/>
            </a:xfrm>
            <a:prstGeom prst="rect">
              <a:avLst/>
            </a:prstGeom>
            <a:noFill/>
          </p:spPr>
          <p:txBody>
            <a:bodyPr wrap="square" rtlCol="0">
              <a:spAutoFit/>
            </a:bodyPr>
            <a:lstStyle/>
            <a:p>
              <a:r>
                <a:rPr lang="en-US" dirty="0">
                  <a:latin typeface="American Typewriter" panose="02090604020004020304" pitchFamily="18" charset="77"/>
                </a:rPr>
                <a:t>0</a:t>
              </a:r>
            </a:p>
          </p:txBody>
        </p:sp>
        <p:sp>
          <p:nvSpPr>
            <p:cNvPr id="10" name="TextBox 9">
              <a:extLst>
                <a:ext uri="{FF2B5EF4-FFF2-40B4-BE49-F238E27FC236}">
                  <a16:creationId xmlns:a16="http://schemas.microsoft.com/office/drawing/2014/main" id="{E30894A8-FF78-D740-9AB0-E75CFE68D5E6}"/>
                </a:ext>
              </a:extLst>
            </p:cNvPr>
            <p:cNvSpPr txBox="1"/>
            <p:nvPr/>
          </p:nvSpPr>
          <p:spPr>
            <a:xfrm>
              <a:off x="3556982" y="3311421"/>
              <a:ext cx="556841" cy="369332"/>
            </a:xfrm>
            <a:prstGeom prst="rect">
              <a:avLst/>
            </a:prstGeom>
            <a:noFill/>
          </p:spPr>
          <p:txBody>
            <a:bodyPr wrap="square" rtlCol="0">
              <a:spAutoFit/>
            </a:bodyPr>
            <a:lstStyle/>
            <a:p>
              <a:r>
                <a:rPr lang="en-US" dirty="0">
                  <a:latin typeface="American Typewriter" panose="02090604020004020304" pitchFamily="18" charset="77"/>
                </a:rPr>
                <a:t>1</a:t>
              </a:r>
            </a:p>
          </p:txBody>
        </p:sp>
        <p:sp>
          <p:nvSpPr>
            <p:cNvPr id="11" name="TextBox 10">
              <a:extLst>
                <a:ext uri="{FF2B5EF4-FFF2-40B4-BE49-F238E27FC236}">
                  <a16:creationId xmlns:a16="http://schemas.microsoft.com/office/drawing/2014/main" id="{437CA8E3-3FC7-F24E-88F0-1844E2923BED}"/>
                </a:ext>
              </a:extLst>
            </p:cNvPr>
            <p:cNvSpPr txBox="1"/>
            <p:nvPr/>
          </p:nvSpPr>
          <p:spPr>
            <a:xfrm>
              <a:off x="4681502" y="3311421"/>
              <a:ext cx="556841" cy="369332"/>
            </a:xfrm>
            <a:prstGeom prst="rect">
              <a:avLst/>
            </a:prstGeom>
            <a:noFill/>
          </p:spPr>
          <p:txBody>
            <a:bodyPr wrap="square" rtlCol="0">
              <a:spAutoFit/>
            </a:bodyPr>
            <a:lstStyle/>
            <a:p>
              <a:r>
                <a:rPr lang="en-US" dirty="0">
                  <a:latin typeface="American Typewriter" panose="02090604020004020304" pitchFamily="18" charset="77"/>
                </a:rPr>
                <a:t>2</a:t>
              </a:r>
            </a:p>
          </p:txBody>
        </p:sp>
        <p:sp>
          <p:nvSpPr>
            <p:cNvPr id="12" name="TextBox 11">
              <a:extLst>
                <a:ext uri="{FF2B5EF4-FFF2-40B4-BE49-F238E27FC236}">
                  <a16:creationId xmlns:a16="http://schemas.microsoft.com/office/drawing/2014/main" id="{B287F8E4-32AE-7E4B-B70A-4E48777098B0}"/>
                </a:ext>
              </a:extLst>
            </p:cNvPr>
            <p:cNvSpPr txBox="1"/>
            <p:nvPr/>
          </p:nvSpPr>
          <p:spPr>
            <a:xfrm>
              <a:off x="5687103" y="3311421"/>
              <a:ext cx="556841" cy="369332"/>
            </a:xfrm>
            <a:prstGeom prst="rect">
              <a:avLst/>
            </a:prstGeom>
            <a:noFill/>
          </p:spPr>
          <p:txBody>
            <a:bodyPr wrap="square" rtlCol="0">
              <a:spAutoFit/>
            </a:bodyPr>
            <a:lstStyle/>
            <a:p>
              <a:r>
                <a:rPr lang="en-US" dirty="0">
                  <a:latin typeface="American Typewriter" panose="02090604020004020304" pitchFamily="18" charset="77"/>
                </a:rPr>
                <a:t>3</a:t>
              </a:r>
            </a:p>
          </p:txBody>
        </p:sp>
        <p:sp>
          <p:nvSpPr>
            <p:cNvPr id="13" name="TextBox 12">
              <a:extLst>
                <a:ext uri="{FF2B5EF4-FFF2-40B4-BE49-F238E27FC236}">
                  <a16:creationId xmlns:a16="http://schemas.microsoft.com/office/drawing/2014/main" id="{1479EFAC-83DF-C448-BFB3-2FE4C332FEA6}"/>
                </a:ext>
              </a:extLst>
            </p:cNvPr>
            <p:cNvSpPr txBox="1"/>
            <p:nvPr/>
          </p:nvSpPr>
          <p:spPr>
            <a:xfrm>
              <a:off x="6619170" y="3311421"/>
              <a:ext cx="556841" cy="369332"/>
            </a:xfrm>
            <a:prstGeom prst="rect">
              <a:avLst/>
            </a:prstGeom>
            <a:noFill/>
          </p:spPr>
          <p:txBody>
            <a:bodyPr wrap="square" rtlCol="0">
              <a:spAutoFit/>
            </a:bodyPr>
            <a:lstStyle/>
            <a:p>
              <a:r>
                <a:rPr lang="en-US" dirty="0">
                  <a:latin typeface="American Typewriter" panose="02090604020004020304" pitchFamily="18" charset="77"/>
                </a:rPr>
                <a:t>4</a:t>
              </a:r>
            </a:p>
          </p:txBody>
        </p:sp>
        <p:sp>
          <p:nvSpPr>
            <p:cNvPr id="14" name="TextBox 13">
              <a:extLst>
                <a:ext uri="{FF2B5EF4-FFF2-40B4-BE49-F238E27FC236}">
                  <a16:creationId xmlns:a16="http://schemas.microsoft.com/office/drawing/2014/main" id="{21D86AAD-1A97-8D49-8D27-774B843FD2C7}"/>
                </a:ext>
              </a:extLst>
            </p:cNvPr>
            <p:cNvSpPr txBox="1"/>
            <p:nvPr/>
          </p:nvSpPr>
          <p:spPr>
            <a:xfrm>
              <a:off x="7757525" y="3311422"/>
              <a:ext cx="556841" cy="369332"/>
            </a:xfrm>
            <a:prstGeom prst="rect">
              <a:avLst/>
            </a:prstGeom>
            <a:noFill/>
          </p:spPr>
          <p:txBody>
            <a:bodyPr wrap="square" rtlCol="0">
              <a:spAutoFit/>
            </a:bodyPr>
            <a:lstStyle/>
            <a:p>
              <a:r>
                <a:rPr lang="en-US" dirty="0">
                  <a:latin typeface="American Typewriter" panose="02090604020004020304" pitchFamily="18" charset="77"/>
                </a:rPr>
                <a:t>5</a:t>
              </a:r>
            </a:p>
          </p:txBody>
        </p:sp>
        <p:sp>
          <p:nvSpPr>
            <p:cNvPr id="15" name="TextBox 14">
              <a:extLst>
                <a:ext uri="{FF2B5EF4-FFF2-40B4-BE49-F238E27FC236}">
                  <a16:creationId xmlns:a16="http://schemas.microsoft.com/office/drawing/2014/main" id="{F581BFF7-D695-FC46-968E-A4217B443FB1}"/>
                </a:ext>
              </a:extLst>
            </p:cNvPr>
            <p:cNvSpPr txBox="1"/>
            <p:nvPr/>
          </p:nvSpPr>
          <p:spPr>
            <a:xfrm>
              <a:off x="8587773" y="3780105"/>
              <a:ext cx="1514171" cy="369332"/>
            </a:xfrm>
            <a:prstGeom prst="rect">
              <a:avLst/>
            </a:prstGeom>
            <a:noFill/>
          </p:spPr>
          <p:txBody>
            <a:bodyPr wrap="square" rtlCol="0">
              <a:spAutoFit/>
            </a:bodyPr>
            <a:lstStyle/>
            <a:p>
              <a:r>
                <a:rPr lang="en-US" dirty="0">
                  <a:latin typeface="American Typewriter" panose="02090604020004020304" pitchFamily="18" charset="77"/>
                </a:rPr>
                <a:t>Size = 2</a:t>
              </a:r>
            </a:p>
          </p:txBody>
        </p:sp>
      </p:grpSp>
    </p:spTree>
    <p:extLst>
      <p:ext uri="{BB962C8B-B14F-4D97-AF65-F5344CB8AC3E}">
        <p14:creationId xmlns:p14="http://schemas.microsoft.com/office/powerpoint/2010/main" val="7426449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16E7D7-3945-6F4C-BDBE-6024BC2BDADC}"/>
              </a:ext>
            </a:extLst>
          </p:cNvPr>
          <p:cNvSpPr>
            <a:spLocks noGrp="1"/>
          </p:cNvSpPr>
          <p:nvPr>
            <p:ph type="title"/>
          </p:nvPr>
        </p:nvSpPr>
        <p:spPr/>
        <p:txBody>
          <a:bodyPr/>
          <a:lstStyle/>
          <a:p>
            <a:r>
              <a:rPr lang="en-US" dirty="0"/>
              <a:t>More on List Implementations: LinkedList</a:t>
            </a:r>
          </a:p>
        </p:txBody>
      </p:sp>
      <p:sp>
        <p:nvSpPr>
          <p:cNvPr id="3" name="Content Placeholder 2">
            <a:extLst>
              <a:ext uri="{FF2B5EF4-FFF2-40B4-BE49-F238E27FC236}">
                <a16:creationId xmlns:a16="http://schemas.microsoft.com/office/drawing/2014/main" id="{8F15A07C-1ADC-B543-9D30-D51F3D9F5C2B}"/>
              </a:ext>
            </a:extLst>
          </p:cNvPr>
          <p:cNvSpPr>
            <a:spLocks noGrp="1"/>
          </p:cNvSpPr>
          <p:nvPr>
            <p:ph idx="1"/>
          </p:nvPr>
        </p:nvSpPr>
        <p:spPr/>
        <p:txBody>
          <a:bodyPr/>
          <a:lstStyle/>
          <a:p>
            <a:r>
              <a:rPr lang="en-US" b="1" dirty="0">
                <a:latin typeface="Courier" pitchFamily="2" charset="0"/>
              </a:rPr>
              <a:t>LinkedList</a:t>
            </a:r>
            <a:r>
              <a:rPr lang="en-US" dirty="0"/>
              <a:t> is built using a doubly LinkedList where small node objects keep links to the next and previous node objects. </a:t>
            </a:r>
          </a:p>
          <a:p>
            <a:r>
              <a:rPr lang="en-US" dirty="0"/>
              <a:t>These node objects form a chain with pointers to the next and previous node elements.</a:t>
            </a:r>
          </a:p>
          <a:p>
            <a:endParaRPr lang="en-US" dirty="0"/>
          </a:p>
          <a:p>
            <a:endParaRPr lang="en-US" dirty="0"/>
          </a:p>
          <a:p>
            <a:pPr marL="0" indent="0">
              <a:buNone/>
            </a:pPr>
            <a:endParaRPr lang="en-US" dirty="0"/>
          </a:p>
        </p:txBody>
      </p:sp>
      <p:sp>
        <p:nvSpPr>
          <p:cNvPr id="4" name="Footer Placeholder 3">
            <a:extLst>
              <a:ext uri="{FF2B5EF4-FFF2-40B4-BE49-F238E27FC236}">
                <a16:creationId xmlns:a16="http://schemas.microsoft.com/office/drawing/2014/main" id="{36D81D65-A6C0-3A42-AB95-05F791D8C782}"/>
              </a:ext>
            </a:extLst>
          </p:cNvPr>
          <p:cNvSpPr>
            <a:spLocks noGrp="1"/>
          </p:cNvSpPr>
          <p:nvPr>
            <p:ph type="ftr" sz="quarter" idx="11"/>
          </p:nvPr>
        </p:nvSpPr>
        <p:spPr/>
        <p:txBody>
          <a:bodyPr/>
          <a:lstStyle/>
          <a:p>
            <a:r>
              <a:rPr lang="en-US"/>
              <a:t>Khalid Alharbi, Ph.D.</a:t>
            </a:r>
          </a:p>
        </p:txBody>
      </p:sp>
      <p:sp>
        <p:nvSpPr>
          <p:cNvPr id="32" name="TextBox 31">
            <a:extLst>
              <a:ext uri="{FF2B5EF4-FFF2-40B4-BE49-F238E27FC236}">
                <a16:creationId xmlns:a16="http://schemas.microsoft.com/office/drawing/2014/main" id="{122F4762-F7A8-7947-BE2B-F53FD9F8D0B4}"/>
              </a:ext>
            </a:extLst>
          </p:cNvPr>
          <p:cNvSpPr txBox="1"/>
          <p:nvPr/>
        </p:nvSpPr>
        <p:spPr>
          <a:xfrm>
            <a:off x="9687307" y="4864407"/>
            <a:ext cx="1115464" cy="369332"/>
          </a:xfrm>
          <a:prstGeom prst="rect">
            <a:avLst/>
          </a:prstGeom>
          <a:noFill/>
        </p:spPr>
        <p:txBody>
          <a:bodyPr wrap="square" rtlCol="0">
            <a:spAutoFit/>
          </a:bodyPr>
          <a:lstStyle/>
          <a:p>
            <a:r>
              <a:rPr lang="en-US" dirty="0">
                <a:latin typeface="American Typewriter" panose="02090604020004020304" pitchFamily="18" charset="77"/>
              </a:rPr>
              <a:t>Size = 4</a:t>
            </a:r>
          </a:p>
        </p:txBody>
      </p:sp>
      <p:grpSp>
        <p:nvGrpSpPr>
          <p:cNvPr id="62" name="Group 61">
            <a:extLst>
              <a:ext uri="{FF2B5EF4-FFF2-40B4-BE49-F238E27FC236}">
                <a16:creationId xmlns:a16="http://schemas.microsoft.com/office/drawing/2014/main" id="{F0B87245-5519-5942-9BFA-D7ED3AC5C27A}"/>
              </a:ext>
            </a:extLst>
          </p:cNvPr>
          <p:cNvGrpSpPr/>
          <p:nvPr/>
        </p:nvGrpSpPr>
        <p:grpSpPr>
          <a:xfrm>
            <a:off x="1481489" y="4121415"/>
            <a:ext cx="2329976" cy="918792"/>
            <a:chOff x="1917553" y="4121415"/>
            <a:chExt cx="1893911" cy="918792"/>
          </a:xfrm>
        </p:grpSpPr>
        <p:grpSp>
          <p:nvGrpSpPr>
            <p:cNvPr id="40" name="Group 39">
              <a:extLst>
                <a:ext uri="{FF2B5EF4-FFF2-40B4-BE49-F238E27FC236}">
                  <a16:creationId xmlns:a16="http://schemas.microsoft.com/office/drawing/2014/main" id="{47AB5412-C189-2041-AEBE-C0A17D997396}"/>
                </a:ext>
              </a:extLst>
            </p:cNvPr>
            <p:cNvGrpSpPr/>
            <p:nvPr/>
          </p:nvGrpSpPr>
          <p:grpSpPr>
            <a:xfrm>
              <a:off x="1917553" y="4285378"/>
              <a:ext cx="1316982" cy="568458"/>
              <a:chOff x="1917553" y="4285378"/>
              <a:chExt cx="1316982" cy="568458"/>
            </a:xfrm>
          </p:grpSpPr>
          <p:sp>
            <p:nvSpPr>
              <p:cNvPr id="33" name="Rectangle 32">
                <a:extLst>
                  <a:ext uri="{FF2B5EF4-FFF2-40B4-BE49-F238E27FC236}">
                    <a16:creationId xmlns:a16="http://schemas.microsoft.com/office/drawing/2014/main" id="{23B03FF5-9CF9-C240-BB5E-076B78FDE8BB}"/>
                  </a:ext>
                </a:extLst>
              </p:cNvPr>
              <p:cNvSpPr/>
              <p:nvPr/>
            </p:nvSpPr>
            <p:spPr>
              <a:xfrm>
                <a:off x="2065825" y="4285800"/>
                <a:ext cx="1039091" cy="568036"/>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American Typewriter" panose="02090604020004020304" pitchFamily="18" charset="77"/>
                  </a:rPr>
                  <a:t>element</a:t>
                </a:r>
              </a:p>
            </p:txBody>
          </p:sp>
          <p:sp>
            <p:nvSpPr>
              <p:cNvPr id="39" name="Rectangle 38">
                <a:extLst>
                  <a:ext uri="{FF2B5EF4-FFF2-40B4-BE49-F238E27FC236}">
                    <a16:creationId xmlns:a16="http://schemas.microsoft.com/office/drawing/2014/main" id="{DAC236B2-75AA-4C4B-9043-0BDA1A41E6D8}"/>
                  </a:ext>
                </a:extLst>
              </p:cNvPr>
              <p:cNvSpPr/>
              <p:nvPr/>
            </p:nvSpPr>
            <p:spPr>
              <a:xfrm>
                <a:off x="1917553" y="4285378"/>
                <a:ext cx="1316982" cy="568036"/>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latin typeface="American Typewriter" panose="02090604020004020304" pitchFamily="18" charset="77"/>
                </a:endParaRPr>
              </a:p>
            </p:txBody>
          </p:sp>
        </p:grpSp>
        <p:grpSp>
          <p:nvGrpSpPr>
            <p:cNvPr id="58" name="Group 57">
              <a:extLst>
                <a:ext uri="{FF2B5EF4-FFF2-40B4-BE49-F238E27FC236}">
                  <a16:creationId xmlns:a16="http://schemas.microsoft.com/office/drawing/2014/main" id="{4A6CAA6F-1A23-BD48-A3A2-1F144759BE7B}"/>
                </a:ext>
              </a:extLst>
            </p:cNvPr>
            <p:cNvGrpSpPr/>
            <p:nvPr/>
          </p:nvGrpSpPr>
          <p:grpSpPr>
            <a:xfrm>
              <a:off x="3234535" y="4121415"/>
              <a:ext cx="569134" cy="285485"/>
              <a:chOff x="3234535" y="4121415"/>
              <a:chExt cx="569134" cy="285485"/>
            </a:xfrm>
          </p:grpSpPr>
          <p:cxnSp>
            <p:nvCxnSpPr>
              <p:cNvPr id="51" name="Straight Arrow Connector 50">
                <a:extLst>
                  <a:ext uri="{FF2B5EF4-FFF2-40B4-BE49-F238E27FC236}">
                    <a16:creationId xmlns:a16="http://schemas.microsoft.com/office/drawing/2014/main" id="{0564385C-C24A-9741-90EC-250A1A3AD716}"/>
                  </a:ext>
                </a:extLst>
              </p:cNvPr>
              <p:cNvCxnSpPr/>
              <p:nvPr/>
            </p:nvCxnSpPr>
            <p:spPr>
              <a:xfrm>
                <a:off x="3234535" y="4406900"/>
                <a:ext cx="569134" cy="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6" name="TextBox 55">
                <a:extLst>
                  <a:ext uri="{FF2B5EF4-FFF2-40B4-BE49-F238E27FC236}">
                    <a16:creationId xmlns:a16="http://schemas.microsoft.com/office/drawing/2014/main" id="{DE972A47-E92D-224D-A880-E6A682665C11}"/>
                  </a:ext>
                </a:extLst>
              </p:cNvPr>
              <p:cNvSpPr txBox="1"/>
              <p:nvPr/>
            </p:nvSpPr>
            <p:spPr>
              <a:xfrm>
                <a:off x="3253375" y="4121415"/>
                <a:ext cx="547352" cy="276999"/>
              </a:xfrm>
              <a:prstGeom prst="rect">
                <a:avLst/>
              </a:prstGeom>
              <a:noFill/>
            </p:spPr>
            <p:txBody>
              <a:bodyPr wrap="square" rtlCol="0">
                <a:spAutoFit/>
              </a:bodyPr>
              <a:lstStyle/>
              <a:p>
                <a:r>
                  <a:rPr lang="en-US" sz="1200" dirty="0">
                    <a:latin typeface="American Typewriter" panose="02090604020004020304" pitchFamily="18" charset="77"/>
                  </a:rPr>
                  <a:t>next</a:t>
                </a:r>
              </a:p>
            </p:txBody>
          </p:sp>
        </p:grpSp>
        <p:grpSp>
          <p:nvGrpSpPr>
            <p:cNvPr id="61" name="Group 60">
              <a:extLst>
                <a:ext uri="{FF2B5EF4-FFF2-40B4-BE49-F238E27FC236}">
                  <a16:creationId xmlns:a16="http://schemas.microsoft.com/office/drawing/2014/main" id="{E9BCB364-F51A-7740-81CC-551D115E7057}"/>
                </a:ext>
              </a:extLst>
            </p:cNvPr>
            <p:cNvGrpSpPr/>
            <p:nvPr/>
          </p:nvGrpSpPr>
          <p:grpSpPr>
            <a:xfrm>
              <a:off x="3228096" y="4749704"/>
              <a:ext cx="583368" cy="290503"/>
              <a:chOff x="3228096" y="4749704"/>
              <a:chExt cx="583368" cy="290503"/>
            </a:xfrm>
          </p:grpSpPr>
          <p:cxnSp>
            <p:nvCxnSpPr>
              <p:cNvPr id="52" name="Straight Arrow Connector 51">
                <a:extLst>
                  <a:ext uri="{FF2B5EF4-FFF2-40B4-BE49-F238E27FC236}">
                    <a16:creationId xmlns:a16="http://schemas.microsoft.com/office/drawing/2014/main" id="{EB1B4473-B022-9447-A6CD-C72381C5B99F}"/>
                  </a:ext>
                </a:extLst>
              </p:cNvPr>
              <p:cNvCxnSpPr>
                <a:cxnSpLocks/>
              </p:cNvCxnSpPr>
              <p:nvPr/>
            </p:nvCxnSpPr>
            <p:spPr>
              <a:xfrm flipH="1">
                <a:off x="3228096" y="4749704"/>
                <a:ext cx="575573" cy="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7" name="TextBox 56">
                <a:extLst>
                  <a:ext uri="{FF2B5EF4-FFF2-40B4-BE49-F238E27FC236}">
                    <a16:creationId xmlns:a16="http://schemas.microsoft.com/office/drawing/2014/main" id="{A0F9B298-7EBD-BA4D-B2EC-287DBB0803F6}"/>
                  </a:ext>
                </a:extLst>
              </p:cNvPr>
              <p:cNvSpPr txBox="1"/>
              <p:nvPr/>
            </p:nvSpPr>
            <p:spPr>
              <a:xfrm>
                <a:off x="3264112" y="4763208"/>
                <a:ext cx="547352" cy="276999"/>
              </a:xfrm>
              <a:prstGeom prst="rect">
                <a:avLst/>
              </a:prstGeom>
              <a:noFill/>
            </p:spPr>
            <p:txBody>
              <a:bodyPr wrap="square" rtlCol="0">
                <a:spAutoFit/>
              </a:bodyPr>
              <a:lstStyle/>
              <a:p>
                <a:r>
                  <a:rPr lang="en-US" sz="1200" dirty="0">
                    <a:latin typeface="American Typewriter" panose="02090604020004020304" pitchFamily="18" charset="77"/>
                  </a:rPr>
                  <a:t>prev</a:t>
                </a:r>
              </a:p>
            </p:txBody>
          </p:sp>
        </p:grpSp>
      </p:grpSp>
      <p:grpSp>
        <p:nvGrpSpPr>
          <p:cNvPr id="63" name="Group 62">
            <a:extLst>
              <a:ext uri="{FF2B5EF4-FFF2-40B4-BE49-F238E27FC236}">
                <a16:creationId xmlns:a16="http://schemas.microsoft.com/office/drawing/2014/main" id="{634C3699-566F-1148-9D59-6BEC167A9D36}"/>
              </a:ext>
            </a:extLst>
          </p:cNvPr>
          <p:cNvGrpSpPr/>
          <p:nvPr/>
        </p:nvGrpSpPr>
        <p:grpSpPr>
          <a:xfrm>
            <a:off x="3792117" y="4110000"/>
            <a:ext cx="2169566" cy="918792"/>
            <a:chOff x="1917553" y="4121415"/>
            <a:chExt cx="1893911" cy="918792"/>
          </a:xfrm>
        </p:grpSpPr>
        <p:grpSp>
          <p:nvGrpSpPr>
            <p:cNvPr id="64" name="Group 63">
              <a:extLst>
                <a:ext uri="{FF2B5EF4-FFF2-40B4-BE49-F238E27FC236}">
                  <a16:creationId xmlns:a16="http://schemas.microsoft.com/office/drawing/2014/main" id="{15898375-C974-BF4D-B771-18168C7D86B7}"/>
                </a:ext>
              </a:extLst>
            </p:cNvPr>
            <p:cNvGrpSpPr/>
            <p:nvPr/>
          </p:nvGrpSpPr>
          <p:grpSpPr>
            <a:xfrm>
              <a:off x="1917553" y="4285378"/>
              <a:ext cx="1316982" cy="568458"/>
              <a:chOff x="1917553" y="4285378"/>
              <a:chExt cx="1316982" cy="568458"/>
            </a:xfrm>
          </p:grpSpPr>
          <p:sp>
            <p:nvSpPr>
              <p:cNvPr id="71" name="Rectangle 70">
                <a:extLst>
                  <a:ext uri="{FF2B5EF4-FFF2-40B4-BE49-F238E27FC236}">
                    <a16:creationId xmlns:a16="http://schemas.microsoft.com/office/drawing/2014/main" id="{B9922414-B356-3641-B262-DFD413F208E7}"/>
                  </a:ext>
                </a:extLst>
              </p:cNvPr>
              <p:cNvSpPr/>
              <p:nvPr/>
            </p:nvSpPr>
            <p:spPr>
              <a:xfrm>
                <a:off x="2065825" y="4285800"/>
                <a:ext cx="1039091" cy="568036"/>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American Typewriter" panose="02090604020004020304" pitchFamily="18" charset="77"/>
                  </a:rPr>
                  <a:t>element</a:t>
                </a:r>
              </a:p>
            </p:txBody>
          </p:sp>
          <p:sp>
            <p:nvSpPr>
              <p:cNvPr id="72" name="Rectangle 71">
                <a:extLst>
                  <a:ext uri="{FF2B5EF4-FFF2-40B4-BE49-F238E27FC236}">
                    <a16:creationId xmlns:a16="http://schemas.microsoft.com/office/drawing/2014/main" id="{E2C8CEF9-BED5-5B4B-94F7-86C565C59A0E}"/>
                  </a:ext>
                </a:extLst>
              </p:cNvPr>
              <p:cNvSpPr/>
              <p:nvPr/>
            </p:nvSpPr>
            <p:spPr>
              <a:xfrm>
                <a:off x="1917553" y="4285378"/>
                <a:ext cx="1316982" cy="568036"/>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latin typeface="American Typewriter" panose="02090604020004020304" pitchFamily="18" charset="77"/>
                </a:endParaRPr>
              </a:p>
            </p:txBody>
          </p:sp>
        </p:grpSp>
        <p:grpSp>
          <p:nvGrpSpPr>
            <p:cNvPr id="65" name="Group 64">
              <a:extLst>
                <a:ext uri="{FF2B5EF4-FFF2-40B4-BE49-F238E27FC236}">
                  <a16:creationId xmlns:a16="http://schemas.microsoft.com/office/drawing/2014/main" id="{F0DF8FD1-B433-F74A-BFE6-EF6CE8031AEF}"/>
                </a:ext>
              </a:extLst>
            </p:cNvPr>
            <p:cNvGrpSpPr/>
            <p:nvPr/>
          </p:nvGrpSpPr>
          <p:grpSpPr>
            <a:xfrm>
              <a:off x="3234535" y="4121415"/>
              <a:ext cx="569134" cy="285485"/>
              <a:chOff x="3234535" y="4121415"/>
              <a:chExt cx="569134" cy="285485"/>
            </a:xfrm>
          </p:grpSpPr>
          <p:cxnSp>
            <p:nvCxnSpPr>
              <p:cNvPr id="69" name="Straight Arrow Connector 68">
                <a:extLst>
                  <a:ext uri="{FF2B5EF4-FFF2-40B4-BE49-F238E27FC236}">
                    <a16:creationId xmlns:a16="http://schemas.microsoft.com/office/drawing/2014/main" id="{061A04B2-213B-5242-8B86-18E2024AF721}"/>
                  </a:ext>
                </a:extLst>
              </p:cNvPr>
              <p:cNvCxnSpPr/>
              <p:nvPr/>
            </p:nvCxnSpPr>
            <p:spPr>
              <a:xfrm>
                <a:off x="3234535" y="4406900"/>
                <a:ext cx="569134" cy="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0" name="TextBox 69">
                <a:extLst>
                  <a:ext uri="{FF2B5EF4-FFF2-40B4-BE49-F238E27FC236}">
                    <a16:creationId xmlns:a16="http://schemas.microsoft.com/office/drawing/2014/main" id="{E30E7785-5357-DC4A-8C5A-A22D8728C59C}"/>
                  </a:ext>
                </a:extLst>
              </p:cNvPr>
              <p:cNvSpPr txBox="1"/>
              <p:nvPr/>
            </p:nvSpPr>
            <p:spPr>
              <a:xfrm>
                <a:off x="3253375" y="4121415"/>
                <a:ext cx="547352" cy="276999"/>
              </a:xfrm>
              <a:prstGeom prst="rect">
                <a:avLst/>
              </a:prstGeom>
              <a:noFill/>
            </p:spPr>
            <p:txBody>
              <a:bodyPr wrap="square" rtlCol="0">
                <a:spAutoFit/>
              </a:bodyPr>
              <a:lstStyle/>
              <a:p>
                <a:r>
                  <a:rPr lang="en-US" sz="1200" dirty="0">
                    <a:latin typeface="American Typewriter" panose="02090604020004020304" pitchFamily="18" charset="77"/>
                  </a:rPr>
                  <a:t>next</a:t>
                </a:r>
              </a:p>
            </p:txBody>
          </p:sp>
        </p:grpSp>
        <p:grpSp>
          <p:nvGrpSpPr>
            <p:cNvPr id="66" name="Group 65">
              <a:extLst>
                <a:ext uri="{FF2B5EF4-FFF2-40B4-BE49-F238E27FC236}">
                  <a16:creationId xmlns:a16="http://schemas.microsoft.com/office/drawing/2014/main" id="{98B055F8-570A-8F4A-83B1-A24A3D0D0540}"/>
                </a:ext>
              </a:extLst>
            </p:cNvPr>
            <p:cNvGrpSpPr/>
            <p:nvPr/>
          </p:nvGrpSpPr>
          <p:grpSpPr>
            <a:xfrm>
              <a:off x="3228096" y="4749704"/>
              <a:ext cx="583368" cy="290503"/>
              <a:chOff x="3228096" y="4749704"/>
              <a:chExt cx="583368" cy="290503"/>
            </a:xfrm>
          </p:grpSpPr>
          <p:cxnSp>
            <p:nvCxnSpPr>
              <p:cNvPr id="67" name="Straight Arrow Connector 66">
                <a:extLst>
                  <a:ext uri="{FF2B5EF4-FFF2-40B4-BE49-F238E27FC236}">
                    <a16:creationId xmlns:a16="http://schemas.microsoft.com/office/drawing/2014/main" id="{96E184C8-6EBA-5541-B9BD-7CE6C9894122}"/>
                  </a:ext>
                </a:extLst>
              </p:cNvPr>
              <p:cNvCxnSpPr>
                <a:cxnSpLocks/>
              </p:cNvCxnSpPr>
              <p:nvPr/>
            </p:nvCxnSpPr>
            <p:spPr>
              <a:xfrm flipH="1">
                <a:off x="3228096" y="4749704"/>
                <a:ext cx="575573" cy="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8" name="TextBox 67">
                <a:extLst>
                  <a:ext uri="{FF2B5EF4-FFF2-40B4-BE49-F238E27FC236}">
                    <a16:creationId xmlns:a16="http://schemas.microsoft.com/office/drawing/2014/main" id="{060A692E-8295-7A45-A4D8-2B4F483D37F6}"/>
                  </a:ext>
                </a:extLst>
              </p:cNvPr>
              <p:cNvSpPr txBox="1"/>
              <p:nvPr/>
            </p:nvSpPr>
            <p:spPr>
              <a:xfrm>
                <a:off x="3264112" y="4763208"/>
                <a:ext cx="547352" cy="276999"/>
              </a:xfrm>
              <a:prstGeom prst="rect">
                <a:avLst/>
              </a:prstGeom>
              <a:noFill/>
            </p:spPr>
            <p:txBody>
              <a:bodyPr wrap="square" rtlCol="0">
                <a:spAutoFit/>
              </a:bodyPr>
              <a:lstStyle/>
              <a:p>
                <a:r>
                  <a:rPr lang="en-US" sz="1200" dirty="0">
                    <a:latin typeface="American Typewriter" panose="02090604020004020304" pitchFamily="18" charset="77"/>
                  </a:rPr>
                  <a:t>prev</a:t>
                </a:r>
              </a:p>
            </p:txBody>
          </p:sp>
        </p:grpSp>
      </p:grpSp>
      <p:grpSp>
        <p:nvGrpSpPr>
          <p:cNvPr id="73" name="Group 72">
            <a:extLst>
              <a:ext uri="{FF2B5EF4-FFF2-40B4-BE49-F238E27FC236}">
                <a16:creationId xmlns:a16="http://schemas.microsoft.com/office/drawing/2014/main" id="{DE2B1288-9702-6249-B406-1A9AA8BCE0D7}"/>
              </a:ext>
            </a:extLst>
          </p:cNvPr>
          <p:cNvGrpSpPr/>
          <p:nvPr/>
        </p:nvGrpSpPr>
        <p:grpSpPr>
          <a:xfrm>
            <a:off x="5958320" y="4132830"/>
            <a:ext cx="2181393" cy="918792"/>
            <a:chOff x="1917553" y="4121415"/>
            <a:chExt cx="1893911" cy="918792"/>
          </a:xfrm>
        </p:grpSpPr>
        <p:grpSp>
          <p:nvGrpSpPr>
            <p:cNvPr id="74" name="Group 73">
              <a:extLst>
                <a:ext uri="{FF2B5EF4-FFF2-40B4-BE49-F238E27FC236}">
                  <a16:creationId xmlns:a16="http://schemas.microsoft.com/office/drawing/2014/main" id="{99BB9898-4C69-C645-AF10-CD5E59971822}"/>
                </a:ext>
              </a:extLst>
            </p:cNvPr>
            <p:cNvGrpSpPr/>
            <p:nvPr/>
          </p:nvGrpSpPr>
          <p:grpSpPr>
            <a:xfrm>
              <a:off x="1917553" y="4285378"/>
              <a:ext cx="1316982" cy="568458"/>
              <a:chOff x="1917553" y="4285378"/>
              <a:chExt cx="1316982" cy="568458"/>
            </a:xfrm>
          </p:grpSpPr>
          <p:sp>
            <p:nvSpPr>
              <p:cNvPr id="81" name="Rectangle 80">
                <a:extLst>
                  <a:ext uri="{FF2B5EF4-FFF2-40B4-BE49-F238E27FC236}">
                    <a16:creationId xmlns:a16="http://schemas.microsoft.com/office/drawing/2014/main" id="{6592E81B-8E38-0548-83E2-1E12988F04DA}"/>
                  </a:ext>
                </a:extLst>
              </p:cNvPr>
              <p:cNvSpPr/>
              <p:nvPr/>
            </p:nvSpPr>
            <p:spPr>
              <a:xfrm>
                <a:off x="2065825" y="4285800"/>
                <a:ext cx="1039091" cy="568036"/>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American Typewriter" panose="02090604020004020304" pitchFamily="18" charset="77"/>
                  </a:rPr>
                  <a:t>element</a:t>
                </a:r>
              </a:p>
            </p:txBody>
          </p:sp>
          <p:sp>
            <p:nvSpPr>
              <p:cNvPr id="82" name="Rectangle 81">
                <a:extLst>
                  <a:ext uri="{FF2B5EF4-FFF2-40B4-BE49-F238E27FC236}">
                    <a16:creationId xmlns:a16="http://schemas.microsoft.com/office/drawing/2014/main" id="{DCD54407-8DC7-1C40-B263-93D9A6681D80}"/>
                  </a:ext>
                </a:extLst>
              </p:cNvPr>
              <p:cNvSpPr/>
              <p:nvPr/>
            </p:nvSpPr>
            <p:spPr>
              <a:xfrm>
                <a:off x="1917553" y="4285378"/>
                <a:ext cx="1316982" cy="568036"/>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latin typeface="American Typewriter" panose="02090604020004020304" pitchFamily="18" charset="77"/>
                </a:endParaRPr>
              </a:p>
            </p:txBody>
          </p:sp>
        </p:grpSp>
        <p:grpSp>
          <p:nvGrpSpPr>
            <p:cNvPr id="75" name="Group 74">
              <a:extLst>
                <a:ext uri="{FF2B5EF4-FFF2-40B4-BE49-F238E27FC236}">
                  <a16:creationId xmlns:a16="http://schemas.microsoft.com/office/drawing/2014/main" id="{5C006BA1-F418-3644-90B0-20667A585AA1}"/>
                </a:ext>
              </a:extLst>
            </p:cNvPr>
            <p:cNvGrpSpPr/>
            <p:nvPr/>
          </p:nvGrpSpPr>
          <p:grpSpPr>
            <a:xfrm>
              <a:off x="3234535" y="4121415"/>
              <a:ext cx="569134" cy="285485"/>
              <a:chOff x="3234535" y="4121415"/>
              <a:chExt cx="569134" cy="285485"/>
            </a:xfrm>
          </p:grpSpPr>
          <p:cxnSp>
            <p:nvCxnSpPr>
              <p:cNvPr id="79" name="Straight Arrow Connector 78">
                <a:extLst>
                  <a:ext uri="{FF2B5EF4-FFF2-40B4-BE49-F238E27FC236}">
                    <a16:creationId xmlns:a16="http://schemas.microsoft.com/office/drawing/2014/main" id="{6DA8C699-0DC5-AD46-B3A3-DE230EE5AD70}"/>
                  </a:ext>
                </a:extLst>
              </p:cNvPr>
              <p:cNvCxnSpPr/>
              <p:nvPr/>
            </p:nvCxnSpPr>
            <p:spPr>
              <a:xfrm>
                <a:off x="3234535" y="4406900"/>
                <a:ext cx="569134" cy="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0" name="TextBox 79">
                <a:extLst>
                  <a:ext uri="{FF2B5EF4-FFF2-40B4-BE49-F238E27FC236}">
                    <a16:creationId xmlns:a16="http://schemas.microsoft.com/office/drawing/2014/main" id="{BDB02BB6-1A80-BE4E-AE4A-F26711C10D9A}"/>
                  </a:ext>
                </a:extLst>
              </p:cNvPr>
              <p:cNvSpPr txBox="1"/>
              <p:nvPr/>
            </p:nvSpPr>
            <p:spPr>
              <a:xfrm>
                <a:off x="3253375" y="4121415"/>
                <a:ext cx="547352" cy="276999"/>
              </a:xfrm>
              <a:prstGeom prst="rect">
                <a:avLst/>
              </a:prstGeom>
              <a:noFill/>
            </p:spPr>
            <p:txBody>
              <a:bodyPr wrap="square" rtlCol="0">
                <a:spAutoFit/>
              </a:bodyPr>
              <a:lstStyle/>
              <a:p>
                <a:r>
                  <a:rPr lang="en-US" sz="1200" dirty="0">
                    <a:latin typeface="American Typewriter" panose="02090604020004020304" pitchFamily="18" charset="77"/>
                  </a:rPr>
                  <a:t>next</a:t>
                </a:r>
              </a:p>
            </p:txBody>
          </p:sp>
        </p:grpSp>
        <p:grpSp>
          <p:nvGrpSpPr>
            <p:cNvPr id="76" name="Group 75">
              <a:extLst>
                <a:ext uri="{FF2B5EF4-FFF2-40B4-BE49-F238E27FC236}">
                  <a16:creationId xmlns:a16="http://schemas.microsoft.com/office/drawing/2014/main" id="{ED7B4385-C18A-1543-B23E-6FD3F96509B4}"/>
                </a:ext>
              </a:extLst>
            </p:cNvPr>
            <p:cNvGrpSpPr/>
            <p:nvPr/>
          </p:nvGrpSpPr>
          <p:grpSpPr>
            <a:xfrm>
              <a:off x="3228096" y="4749704"/>
              <a:ext cx="583368" cy="290503"/>
              <a:chOff x="3228096" y="4749704"/>
              <a:chExt cx="583368" cy="290503"/>
            </a:xfrm>
          </p:grpSpPr>
          <p:cxnSp>
            <p:nvCxnSpPr>
              <p:cNvPr id="77" name="Straight Arrow Connector 76">
                <a:extLst>
                  <a:ext uri="{FF2B5EF4-FFF2-40B4-BE49-F238E27FC236}">
                    <a16:creationId xmlns:a16="http://schemas.microsoft.com/office/drawing/2014/main" id="{E497339D-9B3D-F346-AEB1-39B1E846341F}"/>
                  </a:ext>
                </a:extLst>
              </p:cNvPr>
              <p:cNvCxnSpPr>
                <a:cxnSpLocks/>
              </p:cNvCxnSpPr>
              <p:nvPr/>
            </p:nvCxnSpPr>
            <p:spPr>
              <a:xfrm flipH="1">
                <a:off x="3228096" y="4749704"/>
                <a:ext cx="575573" cy="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8" name="TextBox 77">
                <a:extLst>
                  <a:ext uri="{FF2B5EF4-FFF2-40B4-BE49-F238E27FC236}">
                    <a16:creationId xmlns:a16="http://schemas.microsoft.com/office/drawing/2014/main" id="{297B47CB-DD16-1E4F-B58A-FF5A8BBECCD2}"/>
                  </a:ext>
                </a:extLst>
              </p:cNvPr>
              <p:cNvSpPr txBox="1"/>
              <p:nvPr/>
            </p:nvSpPr>
            <p:spPr>
              <a:xfrm>
                <a:off x="3264112" y="4763208"/>
                <a:ext cx="547352" cy="276999"/>
              </a:xfrm>
              <a:prstGeom prst="rect">
                <a:avLst/>
              </a:prstGeom>
              <a:noFill/>
            </p:spPr>
            <p:txBody>
              <a:bodyPr wrap="square" rtlCol="0">
                <a:spAutoFit/>
              </a:bodyPr>
              <a:lstStyle/>
              <a:p>
                <a:r>
                  <a:rPr lang="en-US" sz="1200" dirty="0">
                    <a:latin typeface="American Typewriter" panose="02090604020004020304" pitchFamily="18" charset="77"/>
                  </a:rPr>
                  <a:t>prev</a:t>
                </a:r>
              </a:p>
            </p:txBody>
          </p:sp>
        </p:grpSp>
      </p:grpSp>
      <p:grpSp>
        <p:nvGrpSpPr>
          <p:cNvPr id="83" name="Group 82">
            <a:extLst>
              <a:ext uri="{FF2B5EF4-FFF2-40B4-BE49-F238E27FC236}">
                <a16:creationId xmlns:a16="http://schemas.microsoft.com/office/drawing/2014/main" id="{AB5ABDEA-B4DB-BA43-96DA-B7FE6E1ECE4C}"/>
              </a:ext>
            </a:extLst>
          </p:cNvPr>
          <p:cNvGrpSpPr/>
          <p:nvPr/>
        </p:nvGrpSpPr>
        <p:grpSpPr>
          <a:xfrm>
            <a:off x="8132490" y="4254692"/>
            <a:ext cx="2325960" cy="610137"/>
            <a:chOff x="1917553" y="4243699"/>
            <a:chExt cx="2118663" cy="610137"/>
          </a:xfrm>
        </p:grpSpPr>
        <p:grpSp>
          <p:nvGrpSpPr>
            <p:cNvPr id="84" name="Group 83">
              <a:extLst>
                <a:ext uri="{FF2B5EF4-FFF2-40B4-BE49-F238E27FC236}">
                  <a16:creationId xmlns:a16="http://schemas.microsoft.com/office/drawing/2014/main" id="{5579BA54-ABC2-0040-AEB1-B63FDA503CD5}"/>
                </a:ext>
              </a:extLst>
            </p:cNvPr>
            <p:cNvGrpSpPr/>
            <p:nvPr/>
          </p:nvGrpSpPr>
          <p:grpSpPr>
            <a:xfrm>
              <a:off x="1917553" y="4285378"/>
              <a:ext cx="1316982" cy="568458"/>
              <a:chOff x="1917553" y="4285378"/>
              <a:chExt cx="1316982" cy="568458"/>
            </a:xfrm>
          </p:grpSpPr>
          <p:sp>
            <p:nvSpPr>
              <p:cNvPr id="91" name="Rectangle 90">
                <a:extLst>
                  <a:ext uri="{FF2B5EF4-FFF2-40B4-BE49-F238E27FC236}">
                    <a16:creationId xmlns:a16="http://schemas.microsoft.com/office/drawing/2014/main" id="{DF9D666E-A4B7-C842-85E5-9EFFE43953EA}"/>
                  </a:ext>
                </a:extLst>
              </p:cNvPr>
              <p:cNvSpPr/>
              <p:nvPr/>
            </p:nvSpPr>
            <p:spPr>
              <a:xfrm>
                <a:off x="2065825" y="4285800"/>
                <a:ext cx="1039091" cy="568036"/>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American Typewriter" panose="02090604020004020304" pitchFamily="18" charset="77"/>
                  </a:rPr>
                  <a:t>element</a:t>
                </a:r>
              </a:p>
            </p:txBody>
          </p:sp>
          <p:sp>
            <p:nvSpPr>
              <p:cNvPr id="92" name="Rectangle 91">
                <a:extLst>
                  <a:ext uri="{FF2B5EF4-FFF2-40B4-BE49-F238E27FC236}">
                    <a16:creationId xmlns:a16="http://schemas.microsoft.com/office/drawing/2014/main" id="{557DD97D-D6E7-D843-9C1B-B3F2916D682B}"/>
                  </a:ext>
                </a:extLst>
              </p:cNvPr>
              <p:cNvSpPr/>
              <p:nvPr/>
            </p:nvSpPr>
            <p:spPr>
              <a:xfrm>
                <a:off x="1917553" y="4285378"/>
                <a:ext cx="1316982" cy="568036"/>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latin typeface="American Typewriter" panose="02090604020004020304" pitchFamily="18" charset="77"/>
                </a:endParaRPr>
              </a:p>
            </p:txBody>
          </p:sp>
        </p:grpSp>
        <p:grpSp>
          <p:nvGrpSpPr>
            <p:cNvPr id="85" name="Group 84">
              <a:extLst>
                <a:ext uri="{FF2B5EF4-FFF2-40B4-BE49-F238E27FC236}">
                  <a16:creationId xmlns:a16="http://schemas.microsoft.com/office/drawing/2014/main" id="{140BDFFB-4B6C-1548-8F2B-ACCC3899AF38}"/>
                </a:ext>
              </a:extLst>
            </p:cNvPr>
            <p:cNvGrpSpPr/>
            <p:nvPr/>
          </p:nvGrpSpPr>
          <p:grpSpPr>
            <a:xfrm>
              <a:off x="3234535" y="4243699"/>
              <a:ext cx="801681" cy="276999"/>
              <a:chOff x="3234535" y="4243699"/>
              <a:chExt cx="801681" cy="276999"/>
            </a:xfrm>
          </p:grpSpPr>
          <p:cxnSp>
            <p:nvCxnSpPr>
              <p:cNvPr id="89" name="Straight Arrow Connector 88">
                <a:extLst>
                  <a:ext uri="{FF2B5EF4-FFF2-40B4-BE49-F238E27FC236}">
                    <a16:creationId xmlns:a16="http://schemas.microsoft.com/office/drawing/2014/main" id="{7F371E31-2008-6C4D-9557-5A793D50E046}"/>
                  </a:ext>
                </a:extLst>
              </p:cNvPr>
              <p:cNvCxnSpPr>
                <a:cxnSpLocks/>
              </p:cNvCxnSpPr>
              <p:nvPr/>
            </p:nvCxnSpPr>
            <p:spPr>
              <a:xfrm flipV="1">
                <a:off x="3234535" y="4395485"/>
                <a:ext cx="292516" cy="11415"/>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0" name="TextBox 89">
                <a:extLst>
                  <a:ext uri="{FF2B5EF4-FFF2-40B4-BE49-F238E27FC236}">
                    <a16:creationId xmlns:a16="http://schemas.microsoft.com/office/drawing/2014/main" id="{BF8FA592-AC5B-D74D-9A36-9A3680B54948}"/>
                  </a:ext>
                </a:extLst>
              </p:cNvPr>
              <p:cNvSpPr txBox="1"/>
              <p:nvPr/>
            </p:nvSpPr>
            <p:spPr>
              <a:xfrm>
                <a:off x="3488864" y="4243699"/>
                <a:ext cx="547352" cy="276999"/>
              </a:xfrm>
              <a:prstGeom prst="rect">
                <a:avLst/>
              </a:prstGeom>
              <a:noFill/>
            </p:spPr>
            <p:txBody>
              <a:bodyPr wrap="square" rtlCol="0">
                <a:spAutoFit/>
              </a:bodyPr>
              <a:lstStyle/>
              <a:p>
                <a:r>
                  <a:rPr lang="en-US" sz="1200" dirty="0">
                    <a:latin typeface="American Typewriter" panose="02090604020004020304" pitchFamily="18" charset="77"/>
                  </a:rPr>
                  <a:t>null</a:t>
                </a:r>
              </a:p>
            </p:txBody>
          </p:sp>
        </p:grpSp>
      </p:grpSp>
      <p:sp>
        <p:nvSpPr>
          <p:cNvPr id="96" name="TextBox 95">
            <a:extLst>
              <a:ext uri="{FF2B5EF4-FFF2-40B4-BE49-F238E27FC236}">
                <a16:creationId xmlns:a16="http://schemas.microsoft.com/office/drawing/2014/main" id="{B5B2A643-5FE5-2348-A0FA-267B394FAA09}"/>
              </a:ext>
            </a:extLst>
          </p:cNvPr>
          <p:cNvSpPr txBox="1"/>
          <p:nvPr/>
        </p:nvSpPr>
        <p:spPr>
          <a:xfrm>
            <a:off x="766670" y="4580811"/>
            <a:ext cx="547352" cy="276999"/>
          </a:xfrm>
          <a:prstGeom prst="rect">
            <a:avLst/>
          </a:prstGeom>
          <a:noFill/>
        </p:spPr>
        <p:txBody>
          <a:bodyPr wrap="square" rtlCol="0">
            <a:spAutoFit/>
          </a:bodyPr>
          <a:lstStyle/>
          <a:p>
            <a:r>
              <a:rPr lang="en-US" sz="1200" dirty="0">
                <a:latin typeface="American Typewriter" panose="02090604020004020304" pitchFamily="18" charset="77"/>
              </a:rPr>
              <a:t>null</a:t>
            </a:r>
          </a:p>
        </p:txBody>
      </p:sp>
      <p:cxnSp>
        <p:nvCxnSpPr>
          <p:cNvPr id="97" name="Straight Arrow Connector 96">
            <a:extLst>
              <a:ext uri="{FF2B5EF4-FFF2-40B4-BE49-F238E27FC236}">
                <a16:creationId xmlns:a16="http://schemas.microsoft.com/office/drawing/2014/main" id="{5DB3AE1A-8AF6-BB40-BD65-5F5EA89302C6}"/>
              </a:ext>
            </a:extLst>
          </p:cNvPr>
          <p:cNvCxnSpPr>
            <a:cxnSpLocks/>
            <a:endCxn id="96" idx="0"/>
          </p:cNvCxnSpPr>
          <p:nvPr/>
        </p:nvCxnSpPr>
        <p:spPr>
          <a:xfrm flipH="1" flipV="1">
            <a:off x="1040346" y="4580811"/>
            <a:ext cx="423490" cy="11416"/>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0" name="TextBox 99">
            <a:extLst>
              <a:ext uri="{FF2B5EF4-FFF2-40B4-BE49-F238E27FC236}">
                <a16:creationId xmlns:a16="http://schemas.microsoft.com/office/drawing/2014/main" id="{A877D98C-781D-674A-B328-46C4F6F72827}"/>
              </a:ext>
            </a:extLst>
          </p:cNvPr>
          <p:cNvSpPr txBox="1"/>
          <p:nvPr/>
        </p:nvSpPr>
        <p:spPr>
          <a:xfrm>
            <a:off x="2029393" y="4988351"/>
            <a:ext cx="547352" cy="276999"/>
          </a:xfrm>
          <a:prstGeom prst="rect">
            <a:avLst/>
          </a:prstGeom>
          <a:noFill/>
        </p:spPr>
        <p:txBody>
          <a:bodyPr wrap="square" rtlCol="0">
            <a:spAutoFit/>
          </a:bodyPr>
          <a:lstStyle/>
          <a:p>
            <a:pPr algn="ctr"/>
            <a:r>
              <a:rPr lang="en-US" sz="1200" dirty="0">
                <a:solidFill>
                  <a:schemeClr val="tx1">
                    <a:lumMod val="50000"/>
                    <a:lumOff val="50000"/>
                  </a:schemeClr>
                </a:solidFill>
                <a:latin typeface="American Typewriter" panose="02090604020004020304" pitchFamily="18" charset="77"/>
              </a:rPr>
              <a:t>0</a:t>
            </a:r>
          </a:p>
        </p:txBody>
      </p:sp>
      <p:sp>
        <p:nvSpPr>
          <p:cNvPr id="101" name="TextBox 100">
            <a:extLst>
              <a:ext uri="{FF2B5EF4-FFF2-40B4-BE49-F238E27FC236}">
                <a16:creationId xmlns:a16="http://schemas.microsoft.com/office/drawing/2014/main" id="{2BB95C1E-6F09-5943-ADF7-FC44B9D3A33A}"/>
              </a:ext>
            </a:extLst>
          </p:cNvPr>
          <p:cNvSpPr txBox="1"/>
          <p:nvPr/>
        </p:nvSpPr>
        <p:spPr>
          <a:xfrm>
            <a:off x="4252788" y="5021386"/>
            <a:ext cx="547352" cy="276999"/>
          </a:xfrm>
          <a:prstGeom prst="rect">
            <a:avLst/>
          </a:prstGeom>
          <a:noFill/>
        </p:spPr>
        <p:txBody>
          <a:bodyPr wrap="square" rtlCol="0">
            <a:spAutoFit/>
          </a:bodyPr>
          <a:lstStyle/>
          <a:p>
            <a:pPr algn="ctr"/>
            <a:r>
              <a:rPr lang="en-US" sz="1200" dirty="0">
                <a:solidFill>
                  <a:schemeClr val="tx1">
                    <a:lumMod val="50000"/>
                    <a:lumOff val="50000"/>
                  </a:schemeClr>
                </a:solidFill>
                <a:latin typeface="American Typewriter" panose="02090604020004020304" pitchFamily="18" charset="77"/>
              </a:rPr>
              <a:t>1</a:t>
            </a:r>
          </a:p>
        </p:txBody>
      </p:sp>
      <p:sp>
        <p:nvSpPr>
          <p:cNvPr id="102" name="TextBox 101">
            <a:extLst>
              <a:ext uri="{FF2B5EF4-FFF2-40B4-BE49-F238E27FC236}">
                <a16:creationId xmlns:a16="http://schemas.microsoft.com/office/drawing/2014/main" id="{2F7C2FB3-81D5-CA4F-B29F-56A5129EF428}"/>
              </a:ext>
            </a:extLst>
          </p:cNvPr>
          <p:cNvSpPr txBox="1"/>
          <p:nvPr/>
        </p:nvSpPr>
        <p:spPr>
          <a:xfrm>
            <a:off x="6443089" y="4987639"/>
            <a:ext cx="547352" cy="276999"/>
          </a:xfrm>
          <a:prstGeom prst="rect">
            <a:avLst/>
          </a:prstGeom>
          <a:noFill/>
        </p:spPr>
        <p:txBody>
          <a:bodyPr wrap="square" rtlCol="0">
            <a:spAutoFit/>
          </a:bodyPr>
          <a:lstStyle/>
          <a:p>
            <a:pPr algn="ctr"/>
            <a:r>
              <a:rPr lang="en-US" sz="1200" dirty="0">
                <a:solidFill>
                  <a:schemeClr val="tx1">
                    <a:lumMod val="50000"/>
                    <a:lumOff val="50000"/>
                  </a:schemeClr>
                </a:solidFill>
                <a:latin typeface="American Typewriter" panose="02090604020004020304" pitchFamily="18" charset="77"/>
              </a:rPr>
              <a:t>2</a:t>
            </a:r>
          </a:p>
        </p:txBody>
      </p:sp>
      <p:sp>
        <p:nvSpPr>
          <p:cNvPr id="103" name="TextBox 102">
            <a:extLst>
              <a:ext uri="{FF2B5EF4-FFF2-40B4-BE49-F238E27FC236}">
                <a16:creationId xmlns:a16="http://schemas.microsoft.com/office/drawing/2014/main" id="{DBC07E35-58BE-5B41-A9AA-552CD0A97120}"/>
              </a:ext>
            </a:extLst>
          </p:cNvPr>
          <p:cNvSpPr txBox="1"/>
          <p:nvPr/>
        </p:nvSpPr>
        <p:spPr>
          <a:xfrm>
            <a:off x="8672599" y="4957784"/>
            <a:ext cx="547352" cy="276999"/>
          </a:xfrm>
          <a:prstGeom prst="rect">
            <a:avLst/>
          </a:prstGeom>
          <a:noFill/>
        </p:spPr>
        <p:txBody>
          <a:bodyPr wrap="square" rtlCol="0">
            <a:spAutoFit/>
          </a:bodyPr>
          <a:lstStyle/>
          <a:p>
            <a:pPr algn="ctr"/>
            <a:r>
              <a:rPr lang="en-US" sz="1200" dirty="0">
                <a:solidFill>
                  <a:schemeClr val="tx1">
                    <a:lumMod val="50000"/>
                    <a:lumOff val="50000"/>
                  </a:schemeClr>
                </a:solidFill>
                <a:latin typeface="American Typewriter" panose="02090604020004020304" pitchFamily="18" charset="77"/>
              </a:rPr>
              <a:t>3</a:t>
            </a:r>
          </a:p>
        </p:txBody>
      </p:sp>
    </p:spTree>
    <p:extLst>
      <p:ext uri="{BB962C8B-B14F-4D97-AF65-F5344CB8AC3E}">
        <p14:creationId xmlns:p14="http://schemas.microsoft.com/office/powerpoint/2010/main" val="203684285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16E7D7-3945-6F4C-BDBE-6024BC2BDADC}"/>
              </a:ext>
            </a:extLst>
          </p:cNvPr>
          <p:cNvSpPr>
            <a:spLocks noGrp="1"/>
          </p:cNvSpPr>
          <p:nvPr>
            <p:ph type="title"/>
          </p:nvPr>
        </p:nvSpPr>
        <p:spPr/>
        <p:txBody>
          <a:bodyPr/>
          <a:lstStyle/>
          <a:p>
            <a:r>
              <a:rPr lang="en-US" dirty="0"/>
              <a:t>More on List Implementations: Vector</a:t>
            </a:r>
          </a:p>
        </p:txBody>
      </p:sp>
      <p:sp>
        <p:nvSpPr>
          <p:cNvPr id="3" name="Content Placeholder 2">
            <a:extLst>
              <a:ext uri="{FF2B5EF4-FFF2-40B4-BE49-F238E27FC236}">
                <a16:creationId xmlns:a16="http://schemas.microsoft.com/office/drawing/2014/main" id="{8F15A07C-1ADC-B543-9D30-D51F3D9F5C2B}"/>
              </a:ext>
            </a:extLst>
          </p:cNvPr>
          <p:cNvSpPr>
            <a:spLocks noGrp="1"/>
          </p:cNvSpPr>
          <p:nvPr>
            <p:ph idx="1"/>
          </p:nvPr>
        </p:nvSpPr>
        <p:spPr/>
        <p:txBody>
          <a:bodyPr>
            <a:normAutofit fontScale="92500" lnSpcReduction="10000"/>
          </a:bodyPr>
          <a:lstStyle/>
          <a:p>
            <a:r>
              <a:rPr lang="en-US" b="1" dirty="0">
                <a:latin typeface="Courier" pitchFamily="2" charset="0"/>
              </a:rPr>
              <a:t>Vector</a:t>
            </a:r>
            <a:r>
              <a:rPr lang="en-US" dirty="0"/>
              <a:t> is quite similar to the </a:t>
            </a:r>
            <a:r>
              <a:rPr lang="en-US" i="1" dirty="0" err="1"/>
              <a:t>ArrayList</a:t>
            </a:r>
            <a:r>
              <a:rPr lang="en-US" dirty="0" err="1"/>
              <a:t>’s</a:t>
            </a:r>
            <a:r>
              <a:rPr lang="en-US" dirty="0"/>
              <a:t> implementation, which implements a growable </a:t>
            </a:r>
            <a:r>
              <a:rPr lang="en-US" i="1" dirty="0"/>
              <a:t>array</a:t>
            </a:r>
            <a:r>
              <a:rPr lang="en-US" dirty="0"/>
              <a:t> of objects with a </a:t>
            </a:r>
            <a:r>
              <a:rPr lang="en-US" i="1" dirty="0"/>
              <a:t>size</a:t>
            </a:r>
            <a:r>
              <a:rPr lang="en-US" dirty="0"/>
              <a:t> field to keep track of its capacity, but with additional thread-safety and synchronized implementation.</a:t>
            </a:r>
          </a:p>
          <a:p>
            <a:pPr lvl="1"/>
            <a:r>
              <a:rPr lang="en-US" dirty="0"/>
              <a:t>If there’s enough capacity, the array is increased by </a:t>
            </a:r>
            <a:r>
              <a:rPr lang="en-US" b="1" dirty="0"/>
              <a:t>100% </a:t>
            </a:r>
            <a:r>
              <a:rPr lang="en-US" dirty="0"/>
              <a:t>to create a larger array and copy the original array into it.</a:t>
            </a:r>
          </a:p>
          <a:p>
            <a:pPr lvl="1"/>
            <a:r>
              <a:rPr lang="en-US" dirty="0"/>
              <a:t>Vector is a legacy class since JDK 1.0 and is considered slower due to synchronization.</a:t>
            </a:r>
          </a:p>
          <a:p>
            <a:pPr marL="0" indent="0">
              <a:buNone/>
            </a:pPr>
            <a:endParaRPr lang="en-US" dirty="0"/>
          </a:p>
          <a:p>
            <a:pPr marL="0" indent="0">
              <a:buNone/>
            </a:pPr>
            <a:endParaRPr lang="en-US" dirty="0"/>
          </a:p>
          <a:p>
            <a:pPr marL="0" indent="0">
              <a:buNone/>
            </a:pPr>
            <a:endParaRPr lang="en-US" dirty="0"/>
          </a:p>
          <a:p>
            <a:r>
              <a:rPr lang="en-US" sz="2400" dirty="0"/>
              <a:t>The initial capacity can be optionally set upon creating the </a:t>
            </a:r>
            <a:r>
              <a:rPr lang="en-US" sz="2400" i="1" dirty="0"/>
              <a:t>Vector</a:t>
            </a:r>
            <a:r>
              <a:rPr lang="en-US" sz="2400" dirty="0"/>
              <a:t>:</a:t>
            </a:r>
          </a:p>
          <a:p>
            <a:pPr marL="0" marR="0" indent="0">
              <a:lnSpc>
                <a:spcPts val="2475"/>
              </a:lnSpc>
              <a:spcBef>
                <a:spcPts val="0"/>
              </a:spcBef>
              <a:spcAft>
                <a:spcPts val="0"/>
              </a:spcAft>
              <a:buNone/>
            </a:pPr>
            <a:r>
              <a:rPr lang="en-US" sz="2200" dirty="0">
                <a:solidFill>
                  <a:srgbClr val="4EC9B0"/>
                </a:solidFill>
                <a:highlight>
                  <a:srgbClr val="3A3839"/>
                </a:highlight>
                <a:latin typeface="Menlo" panose="020B0609030804020204" pitchFamily="49" charset="0"/>
                <a:ea typeface="Times New Roman" panose="02020603050405020304" pitchFamily="18" charset="0"/>
                <a:cs typeface="Arial" panose="020B0604020202020204" pitchFamily="34" charset="0"/>
              </a:rPr>
              <a:t>	List</a:t>
            </a:r>
            <a:r>
              <a:rPr lang="en-US" sz="2200" dirty="0">
                <a:solidFill>
                  <a:srgbClr val="D4D4D4"/>
                </a:solidFill>
                <a:highlight>
                  <a:srgbClr val="3A3839"/>
                </a:highlight>
                <a:latin typeface="Menlo" panose="020B0609030804020204" pitchFamily="49" charset="0"/>
                <a:ea typeface="Times New Roman" panose="02020603050405020304" pitchFamily="18" charset="0"/>
                <a:cs typeface="Arial" panose="020B0604020202020204" pitchFamily="34" charset="0"/>
              </a:rPr>
              <a:t>&lt;</a:t>
            </a:r>
            <a:r>
              <a:rPr lang="en-US" sz="2200" dirty="0">
                <a:solidFill>
                  <a:srgbClr val="4EC9B0"/>
                </a:solidFill>
                <a:highlight>
                  <a:srgbClr val="3A3839"/>
                </a:highlight>
                <a:latin typeface="Menlo" panose="020B0609030804020204" pitchFamily="49" charset="0"/>
                <a:ea typeface="Times New Roman" panose="02020603050405020304" pitchFamily="18" charset="0"/>
                <a:cs typeface="Arial" panose="020B0604020202020204" pitchFamily="34" charset="0"/>
              </a:rPr>
              <a:t>String</a:t>
            </a:r>
            <a:r>
              <a:rPr lang="en-US" sz="2200" dirty="0">
                <a:solidFill>
                  <a:srgbClr val="D4D4D4"/>
                </a:solidFill>
                <a:highlight>
                  <a:srgbClr val="3A3839"/>
                </a:highlight>
                <a:latin typeface="Menlo" panose="020B0609030804020204" pitchFamily="49" charset="0"/>
                <a:ea typeface="Times New Roman" panose="02020603050405020304" pitchFamily="18" charset="0"/>
                <a:cs typeface="Arial" panose="020B0604020202020204" pitchFamily="34" charset="0"/>
              </a:rPr>
              <a:t>&gt; </a:t>
            </a:r>
            <a:r>
              <a:rPr lang="en-US" sz="2200" dirty="0">
                <a:solidFill>
                  <a:srgbClr val="9CDCFE"/>
                </a:solidFill>
                <a:highlight>
                  <a:srgbClr val="3A3839"/>
                </a:highlight>
                <a:latin typeface="Menlo" panose="020B0609030804020204" pitchFamily="49" charset="0"/>
                <a:ea typeface="Times New Roman" panose="02020603050405020304" pitchFamily="18" charset="0"/>
                <a:cs typeface="Arial" panose="020B0604020202020204" pitchFamily="34" charset="0"/>
              </a:rPr>
              <a:t>myList</a:t>
            </a:r>
            <a:r>
              <a:rPr lang="en-US" sz="2200" dirty="0">
                <a:solidFill>
                  <a:srgbClr val="D4D4D4"/>
                </a:solidFill>
                <a:highlight>
                  <a:srgbClr val="3A3839"/>
                </a:highlight>
                <a:latin typeface="Menlo" panose="020B0609030804020204" pitchFamily="49" charset="0"/>
                <a:ea typeface="Times New Roman" panose="02020603050405020304" pitchFamily="18" charset="0"/>
                <a:cs typeface="Arial" panose="020B0604020202020204" pitchFamily="34" charset="0"/>
              </a:rPr>
              <a:t> = </a:t>
            </a:r>
            <a:r>
              <a:rPr lang="en-US" sz="2200" dirty="0">
                <a:solidFill>
                  <a:srgbClr val="C586C0"/>
                </a:solidFill>
                <a:highlight>
                  <a:srgbClr val="3A3839"/>
                </a:highlight>
                <a:latin typeface="Menlo" panose="020B0609030804020204" pitchFamily="49" charset="0"/>
                <a:ea typeface="Times New Roman" panose="02020603050405020304" pitchFamily="18" charset="0"/>
                <a:cs typeface="Arial" panose="020B0604020202020204" pitchFamily="34" charset="0"/>
              </a:rPr>
              <a:t>new</a:t>
            </a:r>
            <a:r>
              <a:rPr lang="en-US" sz="2200" dirty="0">
                <a:solidFill>
                  <a:srgbClr val="D4D4D4"/>
                </a:solidFill>
                <a:highlight>
                  <a:srgbClr val="3A3839"/>
                </a:highlight>
                <a:latin typeface="Menlo" panose="020B0609030804020204" pitchFamily="49" charset="0"/>
                <a:ea typeface="Times New Roman" panose="02020603050405020304" pitchFamily="18" charset="0"/>
                <a:cs typeface="Arial" panose="020B0604020202020204" pitchFamily="34" charset="0"/>
              </a:rPr>
              <a:t> </a:t>
            </a:r>
            <a:r>
              <a:rPr lang="en-US" sz="2200" dirty="0">
                <a:solidFill>
                  <a:srgbClr val="DCDCAA"/>
                </a:solidFill>
                <a:highlight>
                  <a:srgbClr val="3A3839"/>
                </a:highlight>
                <a:latin typeface="Menlo" panose="020B0609030804020204" pitchFamily="49" charset="0"/>
                <a:ea typeface="Times New Roman" panose="02020603050405020304" pitchFamily="18" charset="0"/>
                <a:cs typeface="Arial" panose="020B0604020202020204" pitchFamily="34" charset="0"/>
              </a:rPr>
              <a:t>Vector</a:t>
            </a:r>
            <a:r>
              <a:rPr lang="en-US" sz="2200" dirty="0">
                <a:solidFill>
                  <a:srgbClr val="D4D4D4"/>
                </a:solidFill>
                <a:highlight>
                  <a:srgbClr val="3A3839"/>
                </a:highlight>
                <a:latin typeface="Menlo" panose="020B0609030804020204" pitchFamily="49" charset="0"/>
                <a:ea typeface="Times New Roman" panose="02020603050405020304" pitchFamily="18" charset="0"/>
                <a:cs typeface="Arial" panose="020B0604020202020204" pitchFamily="34" charset="0"/>
              </a:rPr>
              <a:t>&lt;</a:t>
            </a:r>
            <a:r>
              <a:rPr lang="en-US" sz="2200" dirty="0">
                <a:solidFill>
                  <a:srgbClr val="4EC9B0"/>
                </a:solidFill>
                <a:highlight>
                  <a:srgbClr val="3A3839"/>
                </a:highlight>
                <a:latin typeface="Menlo" panose="020B0609030804020204" pitchFamily="49" charset="0"/>
                <a:ea typeface="Times New Roman" panose="02020603050405020304" pitchFamily="18" charset="0"/>
                <a:cs typeface="Arial" panose="020B0604020202020204" pitchFamily="34" charset="0"/>
              </a:rPr>
              <a:t>String</a:t>
            </a:r>
            <a:r>
              <a:rPr lang="en-US" sz="2200" dirty="0">
                <a:solidFill>
                  <a:srgbClr val="D4D4D4"/>
                </a:solidFill>
                <a:highlight>
                  <a:srgbClr val="3A3839"/>
                </a:highlight>
                <a:latin typeface="Menlo" panose="020B0609030804020204" pitchFamily="49" charset="0"/>
                <a:ea typeface="Times New Roman" panose="02020603050405020304" pitchFamily="18" charset="0"/>
                <a:cs typeface="Arial" panose="020B0604020202020204" pitchFamily="34" charset="0"/>
              </a:rPr>
              <a:t>&gt;(</a:t>
            </a:r>
            <a:r>
              <a:rPr lang="en-US" sz="2200" dirty="0">
                <a:solidFill>
                  <a:srgbClr val="B5CEA8"/>
                </a:solidFill>
                <a:highlight>
                  <a:srgbClr val="3A3839"/>
                </a:highlight>
                <a:latin typeface="Menlo" panose="020B0609030804020204" pitchFamily="49" charset="0"/>
                <a:ea typeface="Times New Roman" panose="02020603050405020304" pitchFamily="18" charset="0"/>
                <a:cs typeface="Arial" panose="020B0604020202020204" pitchFamily="34" charset="0"/>
              </a:rPr>
              <a:t>20</a:t>
            </a:r>
            <a:r>
              <a:rPr lang="en-US" sz="2200" dirty="0">
                <a:solidFill>
                  <a:srgbClr val="D4D4D4"/>
                </a:solidFill>
                <a:highlight>
                  <a:srgbClr val="3A3839"/>
                </a:highlight>
                <a:latin typeface="Menlo" panose="020B0609030804020204" pitchFamily="49" charset="0"/>
                <a:ea typeface="Times New Roman" panose="02020603050405020304" pitchFamily="18" charset="0"/>
                <a:cs typeface="Arial" panose="020B0604020202020204" pitchFamily="34" charset="0"/>
              </a:rPr>
              <a:t>);  </a:t>
            </a:r>
            <a:endParaRPr lang="en-US" sz="2200" dirty="0">
              <a:highlight>
                <a:srgbClr val="3A3839"/>
              </a:highlight>
              <a:latin typeface="Calibri" panose="020F0502020204030204" pitchFamily="34" charset="0"/>
              <a:ea typeface="Calibri" panose="020F0502020204030204" pitchFamily="34" charset="0"/>
              <a:cs typeface="Arial" panose="020B0604020202020204" pitchFamily="34" charset="0"/>
            </a:endParaRPr>
          </a:p>
        </p:txBody>
      </p:sp>
      <p:sp>
        <p:nvSpPr>
          <p:cNvPr id="4" name="Footer Placeholder 3">
            <a:extLst>
              <a:ext uri="{FF2B5EF4-FFF2-40B4-BE49-F238E27FC236}">
                <a16:creationId xmlns:a16="http://schemas.microsoft.com/office/drawing/2014/main" id="{36D81D65-A6C0-3A42-AB95-05F791D8C782}"/>
              </a:ext>
            </a:extLst>
          </p:cNvPr>
          <p:cNvSpPr>
            <a:spLocks noGrp="1"/>
          </p:cNvSpPr>
          <p:nvPr>
            <p:ph type="ftr" sz="quarter" idx="11"/>
          </p:nvPr>
        </p:nvSpPr>
        <p:spPr/>
        <p:txBody>
          <a:bodyPr/>
          <a:lstStyle/>
          <a:p>
            <a:r>
              <a:rPr lang="en-US"/>
              <a:t>Khalid Alharbi, Ph.D.</a:t>
            </a:r>
          </a:p>
        </p:txBody>
      </p:sp>
      <p:grpSp>
        <p:nvGrpSpPr>
          <p:cNvPr id="5" name="Group 4">
            <a:extLst>
              <a:ext uri="{FF2B5EF4-FFF2-40B4-BE49-F238E27FC236}">
                <a16:creationId xmlns:a16="http://schemas.microsoft.com/office/drawing/2014/main" id="{B05FA344-7F9A-FE49-BB92-E88292B86C00}"/>
              </a:ext>
            </a:extLst>
          </p:cNvPr>
          <p:cNvGrpSpPr/>
          <p:nvPr/>
        </p:nvGrpSpPr>
        <p:grpSpPr>
          <a:xfrm>
            <a:off x="1796622" y="4110478"/>
            <a:ext cx="8598755" cy="937368"/>
            <a:chOff x="1503189" y="3311421"/>
            <a:chExt cx="8598755" cy="937368"/>
          </a:xfrm>
        </p:grpSpPr>
        <p:grpSp>
          <p:nvGrpSpPr>
            <p:cNvPr id="6" name="Group 5">
              <a:extLst>
                <a:ext uri="{FF2B5EF4-FFF2-40B4-BE49-F238E27FC236}">
                  <a16:creationId xmlns:a16="http://schemas.microsoft.com/office/drawing/2014/main" id="{252AAF45-FF96-8547-B2CF-05F0BC5FA8D5}"/>
                </a:ext>
              </a:extLst>
            </p:cNvPr>
            <p:cNvGrpSpPr/>
            <p:nvPr/>
          </p:nvGrpSpPr>
          <p:grpSpPr>
            <a:xfrm>
              <a:off x="2291938" y="3680753"/>
              <a:ext cx="6230896" cy="568036"/>
              <a:chOff x="1399309" y="3865419"/>
              <a:chExt cx="6230896" cy="568036"/>
            </a:xfrm>
          </p:grpSpPr>
          <p:sp>
            <p:nvSpPr>
              <p:cNvPr id="16" name="Rectangle 15">
                <a:extLst>
                  <a:ext uri="{FF2B5EF4-FFF2-40B4-BE49-F238E27FC236}">
                    <a16:creationId xmlns:a16="http://schemas.microsoft.com/office/drawing/2014/main" id="{A5FC0394-EDDF-7248-ABAD-8ACDD79976DD}"/>
                  </a:ext>
                </a:extLst>
              </p:cNvPr>
              <p:cNvSpPr/>
              <p:nvPr/>
            </p:nvSpPr>
            <p:spPr>
              <a:xfrm>
                <a:off x="1399309" y="3865419"/>
                <a:ext cx="1039091" cy="568036"/>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American Typewriter" panose="02090604020004020304" pitchFamily="18" charset="77"/>
                  </a:rPr>
                  <a:t>obj1</a:t>
                </a:r>
              </a:p>
            </p:txBody>
          </p:sp>
          <p:sp>
            <p:nvSpPr>
              <p:cNvPr id="17" name="Rectangle 16">
                <a:extLst>
                  <a:ext uri="{FF2B5EF4-FFF2-40B4-BE49-F238E27FC236}">
                    <a16:creationId xmlns:a16="http://schemas.microsoft.com/office/drawing/2014/main" id="{60E79EEB-0DBB-1940-A617-76E8A7CAFAC4}"/>
                  </a:ext>
                </a:extLst>
              </p:cNvPr>
              <p:cNvSpPr/>
              <p:nvPr/>
            </p:nvSpPr>
            <p:spPr>
              <a:xfrm>
                <a:off x="2438400" y="3865419"/>
                <a:ext cx="1039091" cy="568036"/>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American Typewriter" panose="02090604020004020304" pitchFamily="18" charset="77"/>
                  </a:rPr>
                  <a:t>obj2</a:t>
                </a:r>
              </a:p>
            </p:txBody>
          </p:sp>
          <p:sp>
            <p:nvSpPr>
              <p:cNvPr id="18" name="Rectangle 17">
                <a:extLst>
                  <a:ext uri="{FF2B5EF4-FFF2-40B4-BE49-F238E27FC236}">
                    <a16:creationId xmlns:a16="http://schemas.microsoft.com/office/drawing/2014/main" id="{6234DF8C-2F2A-844D-ABED-95629EE2CA1B}"/>
                  </a:ext>
                </a:extLst>
              </p:cNvPr>
              <p:cNvSpPr/>
              <p:nvPr/>
            </p:nvSpPr>
            <p:spPr>
              <a:xfrm>
                <a:off x="3477491" y="3865419"/>
                <a:ext cx="1039091" cy="568036"/>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American Typewriter" panose="02090604020004020304" pitchFamily="18" charset="77"/>
                  </a:rPr>
                  <a:t>0</a:t>
                </a:r>
              </a:p>
            </p:txBody>
          </p:sp>
          <p:sp>
            <p:nvSpPr>
              <p:cNvPr id="19" name="Rectangle 18">
                <a:extLst>
                  <a:ext uri="{FF2B5EF4-FFF2-40B4-BE49-F238E27FC236}">
                    <a16:creationId xmlns:a16="http://schemas.microsoft.com/office/drawing/2014/main" id="{BA4EC83F-6FC1-F940-90ED-8315E09FEEC2}"/>
                  </a:ext>
                </a:extLst>
              </p:cNvPr>
              <p:cNvSpPr/>
              <p:nvPr/>
            </p:nvSpPr>
            <p:spPr>
              <a:xfrm>
                <a:off x="4516582" y="3865419"/>
                <a:ext cx="1039091" cy="568036"/>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American Typewriter" panose="02090604020004020304" pitchFamily="18" charset="77"/>
                  </a:rPr>
                  <a:t>0</a:t>
                </a:r>
              </a:p>
            </p:txBody>
          </p:sp>
          <p:sp>
            <p:nvSpPr>
              <p:cNvPr id="20" name="Rectangle 19">
                <a:extLst>
                  <a:ext uri="{FF2B5EF4-FFF2-40B4-BE49-F238E27FC236}">
                    <a16:creationId xmlns:a16="http://schemas.microsoft.com/office/drawing/2014/main" id="{7077C1B0-8BEE-3243-9164-E0CF15A9D2F7}"/>
                  </a:ext>
                </a:extLst>
              </p:cNvPr>
              <p:cNvSpPr/>
              <p:nvPr/>
            </p:nvSpPr>
            <p:spPr>
              <a:xfrm>
                <a:off x="5555673" y="3865419"/>
                <a:ext cx="1039091" cy="568036"/>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American Typewriter" panose="02090604020004020304" pitchFamily="18" charset="77"/>
                  </a:rPr>
                  <a:t>0</a:t>
                </a:r>
              </a:p>
            </p:txBody>
          </p:sp>
          <p:sp>
            <p:nvSpPr>
              <p:cNvPr id="21" name="Rectangle 20">
                <a:extLst>
                  <a:ext uri="{FF2B5EF4-FFF2-40B4-BE49-F238E27FC236}">
                    <a16:creationId xmlns:a16="http://schemas.microsoft.com/office/drawing/2014/main" id="{6D41B686-453E-F048-AD54-2599426EC0B9}"/>
                  </a:ext>
                </a:extLst>
              </p:cNvPr>
              <p:cNvSpPr/>
              <p:nvPr/>
            </p:nvSpPr>
            <p:spPr>
              <a:xfrm>
                <a:off x="6591114" y="3865419"/>
                <a:ext cx="1039091" cy="568036"/>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American Typewriter" panose="02090604020004020304" pitchFamily="18" charset="77"/>
                  </a:rPr>
                  <a:t>0</a:t>
                </a:r>
              </a:p>
            </p:txBody>
          </p:sp>
        </p:grpSp>
        <p:sp>
          <p:nvSpPr>
            <p:cNvPr id="7" name="TextBox 6">
              <a:extLst>
                <a:ext uri="{FF2B5EF4-FFF2-40B4-BE49-F238E27FC236}">
                  <a16:creationId xmlns:a16="http://schemas.microsoft.com/office/drawing/2014/main" id="{3B415BBD-8E43-1647-8EAC-F35B3E8460EF}"/>
                </a:ext>
              </a:extLst>
            </p:cNvPr>
            <p:cNvSpPr txBox="1"/>
            <p:nvPr/>
          </p:nvSpPr>
          <p:spPr>
            <a:xfrm>
              <a:off x="1517383" y="3790991"/>
              <a:ext cx="952005" cy="369332"/>
            </a:xfrm>
            <a:prstGeom prst="rect">
              <a:avLst/>
            </a:prstGeom>
            <a:noFill/>
          </p:spPr>
          <p:txBody>
            <a:bodyPr wrap="square" rtlCol="0">
              <a:spAutoFit/>
            </a:bodyPr>
            <a:lstStyle/>
            <a:p>
              <a:r>
                <a:rPr lang="en-US" dirty="0">
                  <a:latin typeface="American Typewriter" panose="02090604020004020304" pitchFamily="18" charset="77"/>
                </a:rPr>
                <a:t>Value</a:t>
              </a:r>
            </a:p>
          </p:txBody>
        </p:sp>
        <p:sp>
          <p:nvSpPr>
            <p:cNvPr id="8" name="TextBox 7">
              <a:extLst>
                <a:ext uri="{FF2B5EF4-FFF2-40B4-BE49-F238E27FC236}">
                  <a16:creationId xmlns:a16="http://schemas.microsoft.com/office/drawing/2014/main" id="{B87E6AD3-D668-BA41-AAB0-D67BDE3797DA}"/>
                </a:ext>
              </a:extLst>
            </p:cNvPr>
            <p:cNvSpPr txBox="1"/>
            <p:nvPr/>
          </p:nvSpPr>
          <p:spPr>
            <a:xfrm>
              <a:off x="1503189" y="3332635"/>
              <a:ext cx="952005" cy="369332"/>
            </a:xfrm>
            <a:prstGeom prst="rect">
              <a:avLst/>
            </a:prstGeom>
            <a:noFill/>
          </p:spPr>
          <p:txBody>
            <a:bodyPr wrap="square" rtlCol="0">
              <a:spAutoFit/>
            </a:bodyPr>
            <a:lstStyle/>
            <a:p>
              <a:r>
                <a:rPr lang="en-US" dirty="0">
                  <a:latin typeface="American Typewriter" panose="02090604020004020304" pitchFamily="18" charset="77"/>
                </a:rPr>
                <a:t>Index</a:t>
              </a:r>
            </a:p>
          </p:txBody>
        </p:sp>
        <p:sp>
          <p:nvSpPr>
            <p:cNvPr id="9" name="TextBox 8">
              <a:extLst>
                <a:ext uri="{FF2B5EF4-FFF2-40B4-BE49-F238E27FC236}">
                  <a16:creationId xmlns:a16="http://schemas.microsoft.com/office/drawing/2014/main" id="{E958BC49-E66D-EC4F-A2E2-A4D9A25AFFB3}"/>
                </a:ext>
              </a:extLst>
            </p:cNvPr>
            <p:cNvSpPr txBox="1"/>
            <p:nvPr/>
          </p:nvSpPr>
          <p:spPr>
            <a:xfrm>
              <a:off x="2533062" y="3311421"/>
              <a:ext cx="556841" cy="369332"/>
            </a:xfrm>
            <a:prstGeom prst="rect">
              <a:avLst/>
            </a:prstGeom>
            <a:noFill/>
          </p:spPr>
          <p:txBody>
            <a:bodyPr wrap="square" rtlCol="0">
              <a:spAutoFit/>
            </a:bodyPr>
            <a:lstStyle/>
            <a:p>
              <a:r>
                <a:rPr lang="en-US" dirty="0">
                  <a:latin typeface="American Typewriter" panose="02090604020004020304" pitchFamily="18" charset="77"/>
                </a:rPr>
                <a:t>0</a:t>
              </a:r>
            </a:p>
          </p:txBody>
        </p:sp>
        <p:sp>
          <p:nvSpPr>
            <p:cNvPr id="10" name="TextBox 9">
              <a:extLst>
                <a:ext uri="{FF2B5EF4-FFF2-40B4-BE49-F238E27FC236}">
                  <a16:creationId xmlns:a16="http://schemas.microsoft.com/office/drawing/2014/main" id="{E30894A8-FF78-D740-9AB0-E75CFE68D5E6}"/>
                </a:ext>
              </a:extLst>
            </p:cNvPr>
            <p:cNvSpPr txBox="1"/>
            <p:nvPr/>
          </p:nvSpPr>
          <p:spPr>
            <a:xfrm>
              <a:off x="3556982" y="3311421"/>
              <a:ext cx="556841" cy="369332"/>
            </a:xfrm>
            <a:prstGeom prst="rect">
              <a:avLst/>
            </a:prstGeom>
            <a:noFill/>
          </p:spPr>
          <p:txBody>
            <a:bodyPr wrap="square" rtlCol="0">
              <a:spAutoFit/>
            </a:bodyPr>
            <a:lstStyle/>
            <a:p>
              <a:r>
                <a:rPr lang="en-US" dirty="0">
                  <a:latin typeface="American Typewriter" panose="02090604020004020304" pitchFamily="18" charset="77"/>
                </a:rPr>
                <a:t>1</a:t>
              </a:r>
            </a:p>
          </p:txBody>
        </p:sp>
        <p:sp>
          <p:nvSpPr>
            <p:cNvPr id="11" name="TextBox 10">
              <a:extLst>
                <a:ext uri="{FF2B5EF4-FFF2-40B4-BE49-F238E27FC236}">
                  <a16:creationId xmlns:a16="http://schemas.microsoft.com/office/drawing/2014/main" id="{437CA8E3-3FC7-F24E-88F0-1844E2923BED}"/>
                </a:ext>
              </a:extLst>
            </p:cNvPr>
            <p:cNvSpPr txBox="1"/>
            <p:nvPr/>
          </p:nvSpPr>
          <p:spPr>
            <a:xfrm>
              <a:off x="4681502" y="3311421"/>
              <a:ext cx="556841" cy="369332"/>
            </a:xfrm>
            <a:prstGeom prst="rect">
              <a:avLst/>
            </a:prstGeom>
            <a:noFill/>
          </p:spPr>
          <p:txBody>
            <a:bodyPr wrap="square" rtlCol="0">
              <a:spAutoFit/>
            </a:bodyPr>
            <a:lstStyle/>
            <a:p>
              <a:r>
                <a:rPr lang="en-US" dirty="0">
                  <a:latin typeface="American Typewriter" panose="02090604020004020304" pitchFamily="18" charset="77"/>
                </a:rPr>
                <a:t>2</a:t>
              </a:r>
            </a:p>
          </p:txBody>
        </p:sp>
        <p:sp>
          <p:nvSpPr>
            <p:cNvPr id="12" name="TextBox 11">
              <a:extLst>
                <a:ext uri="{FF2B5EF4-FFF2-40B4-BE49-F238E27FC236}">
                  <a16:creationId xmlns:a16="http://schemas.microsoft.com/office/drawing/2014/main" id="{B287F8E4-32AE-7E4B-B70A-4E48777098B0}"/>
                </a:ext>
              </a:extLst>
            </p:cNvPr>
            <p:cNvSpPr txBox="1"/>
            <p:nvPr/>
          </p:nvSpPr>
          <p:spPr>
            <a:xfrm>
              <a:off x="5687103" y="3311421"/>
              <a:ext cx="556841" cy="369332"/>
            </a:xfrm>
            <a:prstGeom prst="rect">
              <a:avLst/>
            </a:prstGeom>
            <a:noFill/>
          </p:spPr>
          <p:txBody>
            <a:bodyPr wrap="square" rtlCol="0">
              <a:spAutoFit/>
            </a:bodyPr>
            <a:lstStyle/>
            <a:p>
              <a:r>
                <a:rPr lang="en-US" dirty="0">
                  <a:latin typeface="American Typewriter" panose="02090604020004020304" pitchFamily="18" charset="77"/>
                </a:rPr>
                <a:t>3</a:t>
              </a:r>
            </a:p>
          </p:txBody>
        </p:sp>
        <p:sp>
          <p:nvSpPr>
            <p:cNvPr id="13" name="TextBox 12">
              <a:extLst>
                <a:ext uri="{FF2B5EF4-FFF2-40B4-BE49-F238E27FC236}">
                  <a16:creationId xmlns:a16="http://schemas.microsoft.com/office/drawing/2014/main" id="{1479EFAC-83DF-C448-BFB3-2FE4C332FEA6}"/>
                </a:ext>
              </a:extLst>
            </p:cNvPr>
            <p:cNvSpPr txBox="1"/>
            <p:nvPr/>
          </p:nvSpPr>
          <p:spPr>
            <a:xfrm>
              <a:off x="6619170" y="3311421"/>
              <a:ext cx="556841" cy="369332"/>
            </a:xfrm>
            <a:prstGeom prst="rect">
              <a:avLst/>
            </a:prstGeom>
            <a:noFill/>
          </p:spPr>
          <p:txBody>
            <a:bodyPr wrap="square" rtlCol="0">
              <a:spAutoFit/>
            </a:bodyPr>
            <a:lstStyle/>
            <a:p>
              <a:r>
                <a:rPr lang="en-US" dirty="0">
                  <a:latin typeface="American Typewriter" panose="02090604020004020304" pitchFamily="18" charset="77"/>
                </a:rPr>
                <a:t>4</a:t>
              </a:r>
            </a:p>
          </p:txBody>
        </p:sp>
        <p:sp>
          <p:nvSpPr>
            <p:cNvPr id="14" name="TextBox 13">
              <a:extLst>
                <a:ext uri="{FF2B5EF4-FFF2-40B4-BE49-F238E27FC236}">
                  <a16:creationId xmlns:a16="http://schemas.microsoft.com/office/drawing/2014/main" id="{21D86AAD-1A97-8D49-8D27-774B843FD2C7}"/>
                </a:ext>
              </a:extLst>
            </p:cNvPr>
            <p:cNvSpPr txBox="1"/>
            <p:nvPr/>
          </p:nvSpPr>
          <p:spPr>
            <a:xfrm>
              <a:off x="7757525" y="3311422"/>
              <a:ext cx="556841" cy="369332"/>
            </a:xfrm>
            <a:prstGeom prst="rect">
              <a:avLst/>
            </a:prstGeom>
            <a:noFill/>
          </p:spPr>
          <p:txBody>
            <a:bodyPr wrap="square" rtlCol="0">
              <a:spAutoFit/>
            </a:bodyPr>
            <a:lstStyle/>
            <a:p>
              <a:r>
                <a:rPr lang="en-US" dirty="0">
                  <a:latin typeface="American Typewriter" panose="02090604020004020304" pitchFamily="18" charset="77"/>
                </a:rPr>
                <a:t>5</a:t>
              </a:r>
            </a:p>
          </p:txBody>
        </p:sp>
        <p:sp>
          <p:nvSpPr>
            <p:cNvPr id="15" name="TextBox 14">
              <a:extLst>
                <a:ext uri="{FF2B5EF4-FFF2-40B4-BE49-F238E27FC236}">
                  <a16:creationId xmlns:a16="http://schemas.microsoft.com/office/drawing/2014/main" id="{F581BFF7-D695-FC46-968E-A4217B443FB1}"/>
                </a:ext>
              </a:extLst>
            </p:cNvPr>
            <p:cNvSpPr txBox="1"/>
            <p:nvPr/>
          </p:nvSpPr>
          <p:spPr>
            <a:xfrm>
              <a:off x="8587773" y="3780105"/>
              <a:ext cx="1514171" cy="369332"/>
            </a:xfrm>
            <a:prstGeom prst="rect">
              <a:avLst/>
            </a:prstGeom>
            <a:noFill/>
          </p:spPr>
          <p:txBody>
            <a:bodyPr wrap="square" rtlCol="0">
              <a:spAutoFit/>
            </a:bodyPr>
            <a:lstStyle/>
            <a:p>
              <a:r>
                <a:rPr lang="en-US" dirty="0">
                  <a:latin typeface="American Typewriter" panose="02090604020004020304" pitchFamily="18" charset="77"/>
                </a:rPr>
                <a:t>Size = 2</a:t>
              </a:r>
            </a:p>
          </p:txBody>
        </p:sp>
      </p:grpSp>
    </p:spTree>
    <p:extLst>
      <p:ext uri="{BB962C8B-B14F-4D97-AF65-F5344CB8AC3E}">
        <p14:creationId xmlns:p14="http://schemas.microsoft.com/office/powerpoint/2010/main" val="419518415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422CD-53FC-0541-810C-9896D8DF1CAB}"/>
              </a:ext>
            </a:extLst>
          </p:cNvPr>
          <p:cNvSpPr>
            <a:spLocks noGrp="1"/>
          </p:cNvSpPr>
          <p:nvPr>
            <p:ph type="title"/>
          </p:nvPr>
        </p:nvSpPr>
        <p:spPr/>
        <p:txBody>
          <a:bodyPr/>
          <a:lstStyle/>
          <a:p>
            <a:r>
              <a:rPr lang="en-US" b="1" dirty="0">
                <a:latin typeface="Courier" pitchFamily="2" charset="0"/>
              </a:rPr>
              <a:t>List</a:t>
            </a:r>
            <a:r>
              <a:rPr lang="en-US" dirty="0"/>
              <a:t> Methods</a:t>
            </a:r>
          </a:p>
        </p:txBody>
      </p:sp>
      <p:graphicFrame>
        <p:nvGraphicFramePr>
          <p:cNvPr id="5" name="Table 5">
            <a:extLst>
              <a:ext uri="{FF2B5EF4-FFF2-40B4-BE49-F238E27FC236}">
                <a16:creationId xmlns:a16="http://schemas.microsoft.com/office/drawing/2014/main" id="{B91C145B-C430-1443-9361-956CA5C105C6}"/>
              </a:ext>
            </a:extLst>
          </p:cNvPr>
          <p:cNvGraphicFramePr>
            <a:graphicFrameLocks noGrp="1"/>
          </p:cNvGraphicFramePr>
          <p:nvPr>
            <p:ph idx="1"/>
            <p:extLst>
              <p:ext uri="{D42A27DB-BD31-4B8C-83A1-F6EECF244321}">
                <p14:modId xmlns:p14="http://schemas.microsoft.com/office/powerpoint/2010/main" val="3345041392"/>
              </p:ext>
            </p:extLst>
          </p:nvPr>
        </p:nvGraphicFramePr>
        <p:xfrm>
          <a:off x="660400" y="1495425"/>
          <a:ext cx="11061700" cy="3169920"/>
        </p:xfrm>
        <a:graphic>
          <a:graphicData uri="http://schemas.openxmlformats.org/drawingml/2006/table">
            <a:tbl>
              <a:tblPr firstRow="1" bandRow="1">
                <a:tableStyleId>{7E9639D4-E3E2-4D34-9284-5A2195B3D0D7}</a:tableStyleId>
              </a:tblPr>
              <a:tblGrid>
                <a:gridCol w="4098871">
                  <a:extLst>
                    <a:ext uri="{9D8B030D-6E8A-4147-A177-3AD203B41FA5}">
                      <a16:colId xmlns:a16="http://schemas.microsoft.com/office/drawing/2014/main" val="3441715917"/>
                    </a:ext>
                  </a:extLst>
                </a:gridCol>
                <a:gridCol w="6962829">
                  <a:extLst>
                    <a:ext uri="{9D8B030D-6E8A-4147-A177-3AD203B41FA5}">
                      <a16:colId xmlns:a16="http://schemas.microsoft.com/office/drawing/2014/main" val="1941452029"/>
                    </a:ext>
                  </a:extLst>
                </a:gridCol>
              </a:tblGrid>
              <a:tr h="370840">
                <a:tc>
                  <a:txBody>
                    <a:bodyPr/>
                    <a:lstStyle/>
                    <a:p>
                      <a:r>
                        <a:rPr lang="en-US" sz="2000" dirty="0"/>
                        <a:t>Method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20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82092254"/>
                  </a:ext>
                </a:extLst>
              </a:tr>
              <a:tr h="370840">
                <a:tc>
                  <a:txBody>
                    <a:bodyPr/>
                    <a:lstStyle/>
                    <a:p>
                      <a:r>
                        <a:rPr lang="en-US" sz="2000" dirty="0"/>
                        <a:t>public boolean add(E element)</a:t>
                      </a:r>
                      <a:endParaRPr lang="en-US" sz="2000" dirty="0">
                        <a:latin typeface="Courier" pitchFamily="2"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000" dirty="0"/>
                        <a:t>Adds the specified element to the end of the list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75994711"/>
                  </a:ext>
                </a:extLst>
              </a:tr>
              <a:tr h="370840">
                <a:tc>
                  <a:txBody>
                    <a:bodyPr/>
                    <a:lstStyle/>
                    <a:p>
                      <a:r>
                        <a:rPr lang="en-US" sz="2000" dirty="0"/>
                        <a:t>public void add(int index, E element)</a:t>
                      </a:r>
                      <a:endParaRPr lang="en-US" sz="2000" dirty="0">
                        <a:latin typeface="Courier" pitchFamily="2"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t>Adds the specified element at the given position.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41332743"/>
                  </a:ext>
                </a:extLst>
              </a:tr>
              <a:tr h="370840">
                <a:tc>
                  <a:txBody>
                    <a:bodyPr/>
                    <a:lstStyle/>
                    <a:p>
                      <a:r>
                        <a:rPr lang="en-US" sz="2000" dirty="0"/>
                        <a:t>public void remove(int index )</a:t>
                      </a:r>
                      <a:endParaRPr lang="en-US" sz="2000" dirty="0">
                        <a:latin typeface="Courier" pitchFamily="2"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000" dirty="0"/>
                        <a:t>Removes the element at the specified position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87927427"/>
                  </a:ext>
                </a:extLst>
              </a:tr>
              <a:tr h="370840">
                <a:tc>
                  <a:txBody>
                    <a:bodyPr/>
                    <a:lstStyle/>
                    <a:p>
                      <a:r>
                        <a:rPr lang="en-US" sz="2000" dirty="0"/>
                        <a:t>public E get(int index)</a:t>
                      </a:r>
                      <a:endParaRPr lang="en-US" sz="2000" dirty="0">
                        <a:latin typeface="Courier" pitchFamily="2"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t>Returns the element at the given position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92011434"/>
                  </a:ext>
                </a:extLst>
              </a:tr>
              <a:tr h="370840">
                <a:tc>
                  <a:txBody>
                    <a:bodyPr/>
                    <a:lstStyle/>
                    <a:p>
                      <a:r>
                        <a:rPr lang="en-US" sz="2000" dirty="0"/>
                        <a:t>public E set(int index , E element)</a:t>
                      </a:r>
                      <a:endParaRPr lang="en-US" sz="2000" dirty="0">
                        <a:latin typeface="Courier" pitchFamily="2"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t>Changes the element at the given position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28292502"/>
                  </a:ext>
                </a:extLst>
              </a:tr>
              <a:tr h="370840">
                <a:tc>
                  <a:txBody>
                    <a:bodyPr/>
                    <a:lstStyle/>
                    <a:p>
                      <a:r>
                        <a:rPr lang="en-US" sz="2000" dirty="0"/>
                        <a:t>public void clear()</a:t>
                      </a:r>
                      <a:endParaRPr lang="en-US" sz="2000" dirty="0">
                        <a:latin typeface="Courier" pitchFamily="2"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t>Removes all elements from the list.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84954646"/>
                  </a:ext>
                </a:extLst>
              </a:tr>
              <a:tr h="370840">
                <a:tc>
                  <a:txBody>
                    <a:bodyPr/>
                    <a:lstStyle/>
                    <a:p>
                      <a:r>
                        <a:rPr lang="en-US" sz="2000" dirty="0"/>
                        <a:t>public Iterator&lt;E&gt; iterator()</a:t>
                      </a:r>
                      <a:endParaRPr lang="en-US" sz="2000" dirty="0">
                        <a:latin typeface="Courier" pitchFamily="2"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t>Returns an object used to iterate through the elements of the list.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21927778"/>
                  </a:ext>
                </a:extLst>
              </a:tr>
            </a:tbl>
          </a:graphicData>
        </a:graphic>
      </p:graphicFrame>
      <p:sp>
        <p:nvSpPr>
          <p:cNvPr id="4" name="Footer Placeholder 3">
            <a:extLst>
              <a:ext uri="{FF2B5EF4-FFF2-40B4-BE49-F238E27FC236}">
                <a16:creationId xmlns:a16="http://schemas.microsoft.com/office/drawing/2014/main" id="{C7C9A5FA-273B-9A42-B7F1-C21E70F329E7}"/>
              </a:ext>
            </a:extLst>
          </p:cNvPr>
          <p:cNvSpPr>
            <a:spLocks noGrp="1"/>
          </p:cNvSpPr>
          <p:nvPr>
            <p:ph type="ftr" sz="quarter" idx="11"/>
          </p:nvPr>
        </p:nvSpPr>
        <p:spPr/>
        <p:txBody>
          <a:bodyPr/>
          <a:lstStyle/>
          <a:p>
            <a:r>
              <a:rPr lang="en-US"/>
              <a:t>Khalid Alharbi, Ph.D.</a:t>
            </a:r>
          </a:p>
        </p:txBody>
      </p:sp>
      <p:sp>
        <p:nvSpPr>
          <p:cNvPr id="6" name="TextBox 5">
            <a:extLst>
              <a:ext uri="{FF2B5EF4-FFF2-40B4-BE49-F238E27FC236}">
                <a16:creationId xmlns:a16="http://schemas.microsoft.com/office/drawing/2014/main" id="{12EB989D-D5B4-D14C-B5A7-709ACEBDAB0E}"/>
              </a:ext>
            </a:extLst>
          </p:cNvPr>
          <p:cNvSpPr txBox="1"/>
          <p:nvPr/>
        </p:nvSpPr>
        <p:spPr>
          <a:xfrm>
            <a:off x="660400" y="4781105"/>
            <a:ext cx="11061700" cy="1544269"/>
          </a:xfrm>
          <a:prstGeom prst="rect">
            <a:avLst/>
          </a:prstGeom>
          <a:solidFill>
            <a:srgbClr val="3A3839"/>
          </a:solidFill>
        </p:spPr>
        <p:txBody>
          <a:bodyPr wrap="square" rtlCol="0">
            <a:spAutoFit/>
          </a:bodyPr>
          <a:lstStyle/>
          <a:p>
            <a:r>
              <a:rPr lang="en-US" dirty="0">
                <a:solidFill>
                  <a:schemeClr val="bg1"/>
                </a:solidFill>
              </a:rPr>
              <a:t>// Note: </a:t>
            </a:r>
            <a:r>
              <a:rPr lang="en-US" b="1" dirty="0">
                <a:solidFill>
                  <a:schemeClr val="bg1"/>
                </a:solidFill>
              </a:rPr>
              <a:t>E</a:t>
            </a:r>
            <a:r>
              <a:rPr lang="en-US" dirty="0">
                <a:solidFill>
                  <a:schemeClr val="bg1"/>
                </a:solidFill>
              </a:rPr>
              <a:t> is the parameterized element type that is specified when creating the List. For example, below are examples where E is of a String class type and an Integer class type:</a:t>
            </a:r>
          </a:p>
          <a:p>
            <a:endParaRPr lang="en-US" dirty="0"/>
          </a:p>
          <a:p>
            <a:pPr>
              <a:lnSpc>
                <a:spcPts val="2475"/>
              </a:lnSpc>
            </a:pPr>
            <a:r>
              <a:rPr lang="en-US" dirty="0">
                <a:solidFill>
                  <a:srgbClr val="4EC9B0"/>
                </a:solidFill>
                <a:highlight>
                  <a:srgbClr val="3A3839"/>
                </a:highlight>
                <a:latin typeface="Menlo" panose="020B0609030804020204" pitchFamily="49" charset="0"/>
                <a:ea typeface="Times New Roman" panose="02020603050405020304" pitchFamily="18" charset="0"/>
                <a:cs typeface="Arial" panose="020B0604020202020204" pitchFamily="34" charset="0"/>
              </a:rPr>
              <a:t>List</a:t>
            </a:r>
            <a:r>
              <a:rPr lang="en-US" dirty="0">
                <a:solidFill>
                  <a:srgbClr val="D4D4D4"/>
                </a:solidFill>
                <a:highlight>
                  <a:srgbClr val="3A3839"/>
                </a:highlight>
                <a:latin typeface="Menlo" panose="020B0609030804020204" pitchFamily="49" charset="0"/>
                <a:ea typeface="Times New Roman" panose="02020603050405020304" pitchFamily="18" charset="0"/>
                <a:cs typeface="Arial" panose="020B0604020202020204" pitchFamily="34" charset="0"/>
              </a:rPr>
              <a:t>&lt;</a:t>
            </a:r>
            <a:r>
              <a:rPr lang="en-US" dirty="0">
                <a:solidFill>
                  <a:srgbClr val="4EC9B0"/>
                </a:solidFill>
                <a:highlight>
                  <a:srgbClr val="3A3839"/>
                </a:highlight>
                <a:latin typeface="Menlo" panose="020B0609030804020204" pitchFamily="49" charset="0"/>
                <a:ea typeface="Times New Roman" panose="02020603050405020304" pitchFamily="18" charset="0"/>
                <a:cs typeface="Arial" panose="020B0604020202020204" pitchFamily="34" charset="0"/>
              </a:rPr>
              <a:t>String</a:t>
            </a:r>
            <a:r>
              <a:rPr lang="en-US" dirty="0">
                <a:solidFill>
                  <a:srgbClr val="D4D4D4"/>
                </a:solidFill>
                <a:highlight>
                  <a:srgbClr val="3A3839"/>
                </a:highlight>
                <a:latin typeface="Menlo" panose="020B0609030804020204" pitchFamily="49" charset="0"/>
                <a:ea typeface="Times New Roman" panose="02020603050405020304" pitchFamily="18" charset="0"/>
                <a:cs typeface="Arial" panose="020B0604020202020204" pitchFamily="34" charset="0"/>
              </a:rPr>
              <a:t>&gt; </a:t>
            </a:r>
            <a:r>
              <a:rPr lang="en-US" dirty="0">
                <a:solidFill>
                  <a:srgbClr val="9CDCFE"/>
                </a:solidFill>
                <a:highlight>
                  <a:srgbClr val="3A3839"/>
                </a:highlight>
                <a:latin typeface="Menlo" panose="020B0609030804020204" pitchFamily="49" charset="0"/>
                <a:ea typeface="Times New Roman" panose="02020603050405020304" pitchFamily="18" charset="0"/>
                <a:cs typeface="Arial" panose="020B0604020202020204" pitchFamily="34" charset="0"/>
              </a:rPr>
              <a:t>myStringList</a:t>
            </a:r>
            <a:r>
              <a:rPr lang="en-US" dirty="0">
                <a:solidFill>
                  <a:srgbClr val="D4D4D4"/>
                </a:solidFill>
                <a:highlight>
                  <a:srgbClr val="3A3839"/>
                </a:highlight>
                <a:latin typeface="Menlo" panose="020B0609030804020204" pitchFamily="49" charset="0"/>
                <a:ea typeface="Times New Roman" panose="02020603050405020304" pitchFamily="18" charset="0"/>
                <a:cs typeface="Arial" panose="020B0604020202020204" pitchFamily="34" charset="0"/>
              </a:rPr>
              <a:t> = </a:t>
            </a:r>
            <a:r>
              <a:rPr lang="en-US" dirty="0">
                <a:solidFill>
                  <a:srgbClr val="C586C0"/>
                </a:solidFill>
                <a:highlight>
                  <a:srgbClr val="3A3839"/>
                </a:highlight>
                <a:latin typeface="Menlo" panose="020B0609030804020204" pitchFamily="49" charset="0"/>
                <a:ea typeface="Times New Roman" panose="02020603050405020304" pitchFamily="18" charset="0"/>
                <a:cs typeface="Arial" panose="020B0604020202020204" pitchFamily="34" charset="0"/>
              </a:rPr>
              <a:t>new</a:t>
            </a:r>
            <a:r>
              <a:rPr lang="en-US" dirty="0">
                <a:solidFill>
                  <a:srgbClr val="D4D4D4"/>
                </a:solidFill>
                <a:highlight>
                  <a:srgbClr val="3A3839"/>
                </a:highlight>
                <a:latin typeface="Menlo" panose="020B0609030804020204" pitchFamily="49" charset="0"/>
                <a:ea typeface="Times New Roman" panose="02020603050405020304" pitchFamily="18" charset="0"/>
                <a:cs typeface="Arial" panose="020B0604020202020204" pitchFamily="34" charset="0"/>
              </a:rPr>
              <a:t> </a:t>
            </a:r>
            <a:r>
              <a:rPr lang="en-US" dirty="0">
                <a:solidFill>
                  <a:srgbClr val="DCDCAA"/>
                </a:solidFill>
                <a:highlight>
                  <a:srgbClr val="3A3839"/>
                </a:highlight>
                <a:latin typeface="Menlo" panose="020B0609030804020204" pitchFamily="49" charset="0"/>
                <a:ea typeface="Times New Roman" panose="02020603050405020304" pitchFamily="18" charset="0"/>
                <a:cs typeface="Arial" panose="020B0604020202020204" pitchFamily="34" charset="0"/>
              </a:rPr>
              <a:t>ArrayList</a:t>
            </a:r>
            <a:r>
              <a:rPr lang="en-US" dirty="0">
                <a:solidFill>
                  <a:srgbClr val="D4D4D4"/>
                </a:solidFill>
                <a:highlight>
                  <a:srgbClr val="3A3839"/>
                </a:highlight>
                <a:latin typeface="Menlo" panose="020B0609030804020204" pitchFamily="49" charset="0"/>
                <a:ea typeface="Times New Roman" panose="02020603050405020304" pitchFamily="18" charset="0"/>
                <a:cs typeface="Arial" panose="020B0604020202020204" pitchFamily="34" charset="0"/>
              </a:rPr>
              <a:t>&lt;</a:t>
            </a:r>
            <a:r>
              <a:rPr lang="en-US" dirty="0">
                <a:solidFill>
                  <a:srgbClr val="4EC9B0"/>
                </a:solidFill>
                <a:highlight>
                  <a:srgbClr val="3A3839"/>
                </a:highlight>
                <a:latin typeface="Menlo" panose="020B0609030804020204" pitchFamily="49" charset="0"/>
                <a:ea typeface="Times New Roman" panose="02020603050405020304" pitchFamily="18" charset="0"/>
                <a:cs typeface="Arial" panose="020B0604020202020204" pitchFamily="34" charset="0"/>
              </a:rPr>
              <a:t>String</a:t>
            </a:r>
            <a:r>
              <a:rPr lang="en-US" dirty="0">
                <a:solidFill>
                  <a:srgbClr val="D4D4D4"/>
                </a:solidFill>
                <a:highlight>
                  <a:srgbClr val="3A3839"/>
                </a:highlight>
                <a:latin typeface="Menlo" panose="020B0609030804020204" pitchFamily="49" charset="0"/>
                <a:ea typeface="Times New Roman" panose="02020603050405020304" pitchFamily="18" charset="0"/>
                <a:cs typeface="Arial" panose="020B0604020202020204" pitchFamily="34" charset="0"/>
              </a:rPr>
              <a:t>&gt;();</a:t>
            </a:r>
            <a:endParaRPr lang="en-US" sz="1400" dirty="0">
              <a:highlight>
                <a:srgbClr val="3A3839"/>
              </a:highlight>
              <a:latin typeface="Calibri" panose="020F0502020204030204" pitchFamily="34" charset="0"/>
              <a:ea typeface="Calibri" panose="020F0502020204030204" pitchFamily="34" charset="0"/>
              <a:cs typeface="Arial" panose="020B0604020202020204" pitchFamily="34" charset="0"/>
            </a:endParaRPr>
          </a:p>
          <a:p>
            <a:pPr>
              <a:lnSpc>
                <a:spcPts val="2475"/>
              </a:lnSpc>
            </a:pPr>
            <a:r>
              <a:rPr lang="en-US" dirty="0">
                <a:solidFill>
                  <a:srgbClr val="4EC9B0"/>
                </a:solidFill>
                <a:highlight>
                  <a:srgbClr val="3A3839"/>
                </a:highlight>
                <a:latin typeface="Menlo" panose="020B0609030804020204" pitchFamily="49" charset="0"/>
                <a:ea typeface="Times New Roman" panose="02020603050405020304" pitchFamily="18" charset="0"/>
                <a:cs typeface="Arial" panose="020B0604020202020204" pitchFamily="34" charset="0"/>
              </a:rPr>
              <a:t>List</a:t>
            </a:r>
            <a:r>
              <a:rPr lang="en-US" dirty="0">
                <a:solidFill>
                  <a:srgbClr val="D4D4D4"/>
                </a:solidFill>
                <a:highlight>
                  <a:srgbClr val="3A3839"/>
                </a:highlight>
                <a:latin typeface="Menlo" panose="020B0609030804020204" pitchFamily="49" charset="0"/>
                <a:ea typeface="Times New Roman" panose="02020603050405020304" pitchFamily="18" charset="0"/>
                <a:cs typeface="Arial" panose="020B0604020202020204" pitchFamily="34" charset="0"/>
              </a:rPr>
              <a:t>&lt;</a:t>
            </a:r>
            <a:r>
              <a:rPr lang="en-US" dirty="0">
                <a:solidFill>
                  <a:srgbClr val="4EC9B0"/>
                </a:solidFill>
                <a:highlight>
                  <a:srgbClr val="3A3839"/>
                </a:highlight>
                <a:latin typeface="Menlo" panose="020B0609030804020204" pitchFamily="49" charset="0"/>
                <a:ea typeface="Times New Roman" panose="02020603050405020304" pitchFamily="18" charset="0"/>
                <a:cs typeface="Arial" panose="020B0604020202020204" pitchFamily="34" charset="0"/>
              </a:rPr>
              <a:t>Integer</a:t>
            </a:r>
            <a:r>
              <a:rPr lang="en-US" dirty="0">
                <a:solidFill>
                  <a:srgbClr val="D4D4D4"/>
                </a:solidFill>
                <a:highlight>
                  <a:srgbClr val="3A3839"/>
                </a:highlight>
                <a:latin typeface="Menlo" panose="020B0609030804020204" pitchFamily="49" charset="0"/>
                <a:ea typeface="Times New Roman" panose="02020603050405020304" pitchFamily="18" charset="0"/>
                <a:cs typeface="Arial" panose="020B0604020202020204" pitchFamily="34" charset="0"/>
              </a:rPr>
              <a:t>&gt; </a:t>
            </a:r>
            <a:r>
              <a:rPr lang="en-US" dirty="0">
                <a:solidFill>
                  <a:srgbClr val="9CDCFE"/>
                </a:solidFill>
                <a:highlight>
                  <a:srgbClr val="3A3839"/>
                </a:highlight>
                <a:latin typeface="Menlo" panose="020B0609030804020204" pitchFamily="49" charset="0"/>
                <a:ea typeface="Times New Roman" panose="02020603050405020304" pitchFamily="18" charset="0"/>
                <a:cs typeface="Arial" panose="020B0604020202020204" pitchFamily="34" charset="0"/>
              </a:rPr>
              <a:t>myIntegerList</a:t>
            </a:r>
            <a:r>
              <a:rPr lang="en-US" dirty="0">
                <a:solidFill>
                  <a:srgbClr val="D4D4D4"/>
                </a:solidFill>
                <a:highlight>
                  <a:srgbClr val="3A3839"/>
                </a:highlight>
                <a:latin typeface="Menlo" panose="020B0609030804020204" pitchFamily="49" charset="0"/>
                <a:ea typeface="Times New Roman" panose="02020603050405020304" pitchFamily="18" charset="0"/>
                <a:cs typeface="Arial" panose="020B0604020202020204" pitchFamily="34" charset="0"/>
              </a:rPr>
              <a:t> = </a:t>
            </a:r>
            <a:r>
              <a:rPr lang="en-US" dirty="0">
                <a:solidFill>
                  <a:srgbClr val="C586C0"/>
                </a:solidFill>
                <a:highlight>
                  <a:srgbClr val="3A3839"/>
                </a:highlight>
                <a:latin typeface="Menlo" panose="020B0609030804020204" pitchFamily="49" charset="0"/>
                <a:ea typeface="Times New Roman" panose="02020603050405020304" pitchFamily="18" charset="0"/>
                <a:cs typeface="Arial" panose="020B0604020202020204" pitchFamily="34" charset="0"/>
              </a:rPr>
              <a:t>new</a:t>
            </a:r>
            <a:r>
              <a:rPr lang="en-US" dirty="0">
                <a:solidFill>
                  <a:srgbClr val="D4D4D4"/>
                </a:solidFill>
                <a:highlight>
                  <a:srgbClr val="3A3839"/>
                </a:highlight>
                <a:latin typeface="Menlo" panose="020B0609030804020204" pitchFamily="49" charset="0"/>
                <a:ea typeface="Times New Roman" panose="02020603050405020304" pitchFamily="18" charset="0"/>
                <a:cs typeface="Arial" panose="020B0604020202020204" pitchFamily="34" charset="0"/>
              </a:rPr>
              <a:t> </a:t>
            </a:r>
            <a:r>
              <a:rPr lang="en-US" dirty="0">
                <a:solidFill>
                  <a:srgbClr val="DCDCAA"/>
                </a:solidFill>
                <a:highlight>
                  <a:srgbClr val="3A3839"/>
                </a:highlight>
                <a:latin typeface="Menlo" panose="020B0609030804020204" pitchFamily="49" charset="0"/>
                <a:ea typeface="Times New Roman" panose="02020603050405020304" pitchFamily="18" charset="0"/>
                <a:cs typeface="Arial" panose="020B0604020202020204" pitchFamily="34" charset="0"/>
              </a:rPr>
              <a:t>ArrayList</a:t>
            </a:r>
            <a:r>
              <a:rPr lang="en-US" dirty="0">
                <a:solidFill>
                  <a:srgbClr val="D4D4D4"/>
                </a:solidFill>
                <a:highlight>
                  <a:srgbClr val="3A3839"/>
                </a:highlight>
                <a:latin typeface="Menlo" panose="020B0609030804020204" pitchFamily="49" charset="0"/>
                <a:ea typeface="Times New Roman" panose="02020603050405020304" pitchFamily="18" charset="0"/>
                <a:cs typeface="Arial" panose="020B0604020202020204" pitchFamily="34" charset="0"/>
              </a:rPr>
              <a:t>&lt;</a:t>
            </a:r>
            <a:r>
              <a:rPr lang="en-US" dirty="0">
                <a:solidFill>
                  <a:srgbClr val="4EC9B0"/>
                </a:solidFill>
                <a:highlight>
                  <a:srgbClr val="3A3839"/>
                </a:highlight>
                <a:latin typeface="Menlo" panose="020B0609030804020204" pitchFamily="49" charset="0"/>
                <a:ea typeface="Times New Roman" panose="02020603050405020304" pitchFamily="18" charset="0"/>
                <a:cs typeface="Arial" panose="020B0604020202020204" pitchFamily="34" charset="0"/>
              </a:rPr>
              <a:t>Integer</a:t>
            </a:r>
            <a:r>
              <a:rPr lang="en-US" dirty="0">
                <a:solidFill>
                  <a:srgbClr val="D4D4D4"/>
                </a:solidFill>
                <a:highlight>
                  <a:srgbClr val="3A3839"/>
                </a:highlight>
                <a:latin typeface="Menlo" panose="020B0609030804020204" pitchFamily="49" charset="0"/>
                <a:ea typeface="Times New Roman" panose="02020603050405020304" pitchFamily="18" charset="0"/>
                <a:cs typeface="Arial" panose="020B0604020202020204" pitchFamily="34" charset="0"/>
              </a:rPr>
              <a:t>&gt;();</a:t>
            </a:r>
            <a:endParaRPr lang="en-US" sz="1400" dirty="0">
              <a:highlight>
                <a:srgbClr val="3A3839"/>
              </a:highligh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01038399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8FA97-F265-7440-B789-79ED4B7CB7CC}"/>
              </a:ext>
            </a:extLst>
          </p:cNvPr>
          <p:cNvSpPr>
            <a:spLocks noGrp="1"/>
          </p:cNvSpPr>
          <p:nvPr>
            <p:ph type="title"/>
          </p:nvPr>
        </p:nvSpPr>
        <p:spPr/>
        <p:txBody>
          <a:bodyPr/>
          <a:lstStyle/>
          <a:p>
            <a:r>
              <a:rPr lang="en-US" dirty="0"/>
              <a:t>List Example: </a:t>
            </a:r>
            <a:r>
              <a:rPr lang="en-US" b="1" dirty="0"/>
              <a:t>ArrayList</a:t>
            </a:r>
            <a:r>
              <a:rPr lang="en-US" dirty="0"/>
              <a:t> implementation</a:t>
            </a:r>
          </a:p>
        </p:txBody>
      </p:sp>
      <p:sp>
        <p:nvSpPr>
          <p:cNvPr id="4" name="Footer Placeholder 3">
            <a:extLst>
              <a:ext uri="{FF2B5EF4-FFF2-40B4-BE49-F238E27FC236}">
                <a16:creationId xmlns:a16="http://schemas.microsoft.com/office/drawing/2014/main" id="{C21AA71F-ADA9-0D4A-961F-1D8DDE6818F9}"/>
              </a:ext>
            </a:extLst>
          </p:cNvPr>
          <p:cNvSpPr>
            <a:spLocks noGrp="1"/>
          </p:cNvSpPr>
          <p:nvPr>
            <p:ph type="ftr" sz="quarter" idx="11"/>
          </p:nvPr>
        </p:nvSpPr>
        <p:spPr/>
        <p:txBody>
          <a:bodyPr/>
          <a:lstStyle/>
          <a:p>
            <a:r>
              <a:rPr lang="en-US"/>
              <a:t>Khalid Alharbi, Ph.D.</a:t>
            </a:r>
          </a:p>
        </p:txBody>
      </p:sp>
      <p:sp>
        <p:nvSpPr>
          <p:cNvPr id="6" name="Content Placeholder 5">
            <a:extLst>
              <a:ext uri="{FF2B5EF4-FFF2-40B4-BE49-F238E27FC236}">
                <a16:creationId xmlns:a16="http://schemas.microsoft.com/office/drawing/2014/main" id="{E941E283-B7E7-EA45-B714-5F1C65877E32}"/>
              </a:ext>
            </a:extLst>
          </p:cNvPr>
          <p:cNvSpPr>
            <a:spLocks noGrp="1"/>
          </p:cNvSpPr>
          <p:nvPr>
            <p:ph idx="1"/>
          </p:nvPr>
        </p:nvSpPr>
        <p:spPr/>
        <p:txBody>
          <a:bodyPr/>
          <a:lstStyle/>
          <a:p>
            <a:pPr marL="0" indent="0">
              <a:buNone/>
            </a:pPr>
            <a:endParaRPr lang="en-US" dirty="0"/>
          </a:p>
        </p:txBody>
      </p:sp>
      <p:sp>
        <p:nvSpPr>
          <p:cNvPr id="7" name="TextBox 6">
            <a:extLst>
              <a:ext uri="{FF2B5EF4-FFF2-40B4-BE49-F238E27FC236}">
                <a16:creationId xmlns:a16="http://schemas.microsoft.com/office/drawing/2014/main" id="{99761186-4E8A-6B40-B7F7-D07189C33B93}"/>
              </a:ext>
            </a:extLst>
          </p:cNvPr>
          <p:cNvSpPr txBox="1"/>
          <p:nvPr/>
        </p:nvSpPr>
        <p:spPr>
          <a:xfrm>
            <a:off x="320040" y="1825625"/>
            <a:ext cx="11510010" cy="2956835"/>
          </a:xfrm>
          <a:prstGeom prst="rect">
            <a:avLst/>
          </a:prstGeom>
          <a:solidFill>
            <a:srgbClr val="3A3839"/>
          </a:solidFill>
        </p:spPr>
        <p:txBody>
          <a:bodyPr wrap="square" rtlCol="0">
            <a:spAutoFit/>
          </a:bodyPr>
          <a:lstStyle/>
          <a:p>
            <a:pPr>
              <a:lnSpc>
                <a:spcPct val="150000"/>
              </a:lnSpc>
            </a:pPr>
            <a:r>
              <a:rPr lang="en-US" dirty="0">
                <a:solidFill>
                  <a:srgbClr val="4EC9B0"/>
                </a:solidFill>
                <a:latin typeface="Menlo" panose="020B0609030804020204" pitchFamily="49" charset="0"/>
                <a:ea typeface="Times New Roman" panose="02020603050405020304" pitchFamily="18" charset="0"/>
                <a:cs typeface="Arial" panose="020B0604020202020204" pitchFamily="34" charset="0"/>
              </a:rPr>
              <a:t>List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&lt;</a:t>
            </a:r>
            <a:r>
              <a:rPr lang="en-US" dirty="0">
                <a:solidFill>
                  <a:srgbClr val="4EC9B0"/>
                </a:solidFill>
                <a:latin typeface="Menlo" panose="020B0609030804020204" pitchFamily="49" charset="0"/>
                <a:ea typeface="Times New Roman" panose="02020603050405020304" pitchFamily="18" charset="0"/>
                <a:cs typeface="Arial" panose="020B0604020202020204" pitchFamily="34" charset="0"/>
              </a:rPr>
              <a:t>String</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&gt; </a:t>
            </a:r>
            <a:r>
              <a:rPr lang="en-US" dirty="0">
                <a:solidFill>
                  <a:srgbClr val="9CDCFE"/>
                </a:solidFill>
                <a:latin typeface="Menlo" panose="020B0609030804020204" pitchFamily="49" charset="0"/>
                <a:ea typeface="Times New Roman" panose="02020603050405020304" pitchFamily="18" charset="0"/>
                <a:cs typeface="Arial" panose="020B0604020202020204" pitchFamily="34" charset="0"/>
              </a:rPr>
              <a:t>myList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 </a:t>
            </a:r>
            <a:r>
              <a:rPr lang="en-US" dirty="0">
                <a:solidFill>
                  <a:srgbClr val="C586C0"/>
                </a:solidFill>
                <a:latin typeface="Menlo" panose="020B0609030804020204" pitchFamily="49" charset="0"/>
                <a:ea typeface="Times New Roman" panose="02020603050405020304" pitchFamily="18" charset="0"/>
                <a:cs typeface="Arial" panose="020B0604020202020204" pitchFamily="34" charset="0"/>
              </a:rPr>
              <a:t>new</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DCDCAA"/>
                </a:solidFill>
                <a:latin typeface="Menlo" panose="020B0609030804020204" pitchFamily="49" charset="0"/>
                <a:ea typeface="Times New Roman" panose="02020603050405020304" pitchFamily="18" charset="0"/>
                <a:cs typeface="Arial" panose="020B0604020202020204" pitchFamily="34" charset="0"/>
              </a:rPr>
              <a:t>ArrayList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&lt;</a:t>
            </a:r>
            <a:r>
              <a:rPr lang="en-US" dirty="0">
                <a:solidFill>
                  <a:srgbClr val="4EC9B0"/>
                </a:solidFill>
                <a:latin typeface="Menlo" panose="020B0609030804020204" pitchFamily="49" charset="0"/>
                <a:ea typeface="Times New Roman" panose="02020603050405020304" pitchFamily="18" charset="0"/>
                <a:cs typeface="Arial" panose="020B0604020202020204" pitchFamily="34" charset="0"/>
              </a:rPr>
              <a:t>String</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&gt;();</a:t>
            </a:r>
            <a:endParaRPr lang="en-US" sz="1400" dirty="0">
              <a:latin typeface="Calibri" panose="020F0502020204030204" pitchFamily="34" charset="0"/>
              <a:ea typeface="Calibri" panose="020F0502020204030204" pitchFamily="34" charset="0"/>
              <a:cs typeface="Arial" panose="020B0604020202020204" pitchFamily="34" charset="0"/>
            </a:endParaRPr>
          </a:p>
          <a:p>
            <a:pPr>
              <a:lnSpc>
                <a:spcPct val="150000"/>
              </a:lnSpc>
            </a:pPr>
            <a:r>
              <a:rPr lang="en-US" dirty="0">
                <a:solidFill>
                  <a:srgbClr val="9CDCFE"/>
                </a:solidFill>
                <a:latin typeface="Menlo" panose="020B0609030804020204" pitchFamily="49" charset="0"/>
                <a:ea typeface="Times New Roman" panose="02020603050405020304" pitchFamily="18" charset="0"/>
                <a:cs typeface="Arial" panose="020B0604020202020204" pitchFamily="34" charset="0"/>
              </a:rPr>
              <a:t>myList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DCDCAA"/>
                </a:solidFill>
                <a:latin typeface="Menlo" panose="020B0609030804020204" pitchFamily="49" charset="0"/>
                <a:ea typeface="Times New Roman" panose="02020603050405020304" pitchFamily="18" charset="0"/>
                <a:cs typeface="Arial" panose="020B0604020202020204" pitchFamily="34" charset="0"/>
              </a:rPr>
              <a:t>add</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CE9178"/>
                </a:solidFill>
                <a:latin typeface="Menlo" panose="020B0609030804020204" pitchFamily="49" charset="0"/>
                <a:ea typeface="Times New Roman" panose="02020603050405020304" pitchFamily="18" charset="0"/>
                <a:cs typeface="Arial" panose="020B0604020202020204" pitchFamily="34" charset="0"/>
              </a:rPr>
              <a:t>"Ahmed"</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endParaRPr lang="en-US" sz="1400" dirty="0">
              <a:latin typeface="Calibri" panose="020F0502020204030204" pitchFamily="34" charset="0"/>
              <a:ea typeface="Calibri" panose="020F0502020204030204" pitchFamily="34" charset="0"/>
              <a:cs typeface="Arial" panose="020B0604020202020204" pitchFamily="34" charset="0"/>
            </a:endParaRPr>
          </a:p>
          <a:p>
            <a:pPr>
              <a:lnSpc>
                <a:spcPct val="150000"/>
              </a:lnSpc>
            </a:pPr>
            <a:r>
              <a:rPr lang="en-US" dirty="0">
                <a:solidFill>
                  <a:srgbClr val="9CDCFE"/>
                </a:solidFill>
                <a:latin typeface="Menlo" panose="020B0609030804020204" pitchFamily="49" charset="0"/>
                <a:ea typeface="Times New Roman" panose="02020603050405020304" pitchFamily="18" charset="0"/>
                <a:cs typeface="Arial" panose="020B0604020202020204" pitchFamily="34" charset="0"/>
              </a:rPr>
              <a:t>myList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DCDCAA"/>
                </a:solidFill>
                <a:latin typeface="Menlo" panose="020B0609030804020204" pitchFamily="49" charset="0"/>
                <a:ea typeface="Times New Roman" panose="02020603050405020304" pitchFamily="18" charset="0"/>
                <a:cs typeface="Arial" panose="020B0604020202020204" pitchFamily="34" charset="0"/>
              </a:rPr>
              <a:t>add</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CE9178"/>
                </a:solidFill>
                <a:latin typeface="Menlo" panose="020B0609030804020204" pitchFamily="49" charset="0"/>
                <a:ea typeface="Times New Roman" panose="02020603050405020304" pitchFamily="18" charset="0"/>
                <a:cs typeface="Arial" panose="020B0604020202020204" pitchFamily="34" charset="0"/>
              </a:rPr>
              <a:t>"Ali"</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endParaRPr lang="en-US" sz="1400" dirty="0">
              <a:latin typeface="Calibri" panose="020F0502020204030204" pitchFamily="34" charset="0"/>
              <a:ea typeface="Calibri" panose="020F0502020204030204" pitchFamily="34" charset="0"/>
              <a:cs typeface="Arial" panose="020B0604020202020204" pitchFamily="34" charset="0"/>
            </a:endParaRPr>
          </a:p>
          <a:p>
            <a:pPr>
              <a:lnSpc>
                <a:spcPct val="150000"/>
              </a:lnSpc>
            </a:pPr>
            <a:r>
              <a:rPr lang="en-US" dirty="0">
                <a:solidFill>
                  <a:srgbClr val="9CDCFE"/>
                </a:solidFill>
                <a:latin typeface="Menlo" panose="020B0609030804020204" pitchFamily="49" charset="0"/>
                <a:ea typeface="Times New Roman" panose="02020603050405020304" pitchFamily="18" charset="0"/>
                <a:cs typeface="Arial" panose="020B0604020202020204" pitchFamily="34" charset="0"/>
              </a:rPr>
              <a:t>myList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DCDCAA"/>
                </a:solidFill>
                <a:latin typeface="Menlo" panose="020B0609030804020204" pitchFamily="49" charset="0"/>
                <a:ea typeface="Times New Roman" panose="02020603050405020304" pitchFamily="18" charset="0"/>
                <a:cs typeface="Arial" panose="020B0604020202020204" pitchFamily="34" charset="0"/>
              </a:rPr>
              <a:t>add</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CE9178"/>
                </a:solidFill>
                <a:latin typeface="Menlo" panose="020B0609030804020204" pitchFamily="49" charset="0"/>
                <a:ea typeface="Times New Roman" panose="02020603050405020304" pitchFamily="18" charset="0"/>
                <a:cs typeface="Arial" panose="020B0604020202020204" pitchFamily="34" charset="0"/>
              </a:rPr>
              <a:t>"Abdullah"</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endParaRPr lang="en-US" sz="1400" dirty="0">
              <a:latin typeface="Calibri" panose="020F0502020204030204" pitchFamily="34" charset="0"/>
              <a:ea typeface="Calibri" panose="020F0502020204030204" pitchFamily="34" charset="0"/>
              <a:cs typeface="Arial" panose="020B0604020202020204" pitchFamily="34" charset="0"/>
            </a:endParaRPr>
          </a:p>
          <a:p>
            <a:pPr>
              <a:lnSpc>
                <a:spcPct val="150000"/>
              </a:lnSpc>
            </a:pPr>
            <a:r>
              <a:rPr lang="en-US" dirty="0">
                <a:solidFill>
                  <a:srgbClr val="4EC9B0"/>
                </a:solidFill>
                <a:latin typeface="Menlo" panose="020B0609030804020204" pitchFamily="49" charset="0"/>
                <a:ea typeface="Times New Roman" panose="02020603050405020304" pitchFamily="18" charset="0"/>
                <a:cs typeface="Arial" panose="020B0604020202020204" pitchFamily="34" charset="0"/>
              </a:rPr>
              <a:t>System</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4FC1FF"/>
                </a:solidFill>
                <a:latin typeface="Menlo" panose="020B0609030804020204" pitchFamily="49" charset="0"/>
                <a:ea typeface="Times New Roman" panose="02020603050405020304" pitchFamily="18" charset="0"/>
                <a:cs typeface="Arial" panose="020B0604020202020204" pitchFamily="34" charset="0"/>
              </a:rPr>
              <a:t>out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DCDCAA"/>
                </a:solidFill>
                <a:latin typeface="Menlo" panose="020B0609030804020204" pitchFamily="49" charset="0"/>
                <a:ea typeface="Times New Roman" panose="02020603050405020304" pitchFamily="18" charset="0"/>
                <a:cs typeface="Arial" panose="020B0604020202020204" pitchFamily="34" charset="0"/>
              </a:rPr>
              <a:t>println</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4EC9B0"/>
                </a:solidFill>
                <a:latin typeface="Menlo" panose="020B0609030804020204" pitchFamily="49" charset="0"/>
                <a:ea typeface="Times New Roman" panose="02020603050405020304" pitchFamily="18" charset="0"/>
                <a:cs typeface="Arial" panose="020B0604020202020204" pitchFamily="34" charset="0"/>
              </a:rPr>
              <a:t>String</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DCDCAA"/>
                </a:solidFill>
                <a:latin typeface="Menlo" panose="020B0609030804020204" pitchFamily="49" charset="0"/>
                <a:ea typeface="Times New Roman" panose="02020603050405020304" pitchFamily="18" charset="0"/>
                <a:cs typeface="Arial" panose="020B0604020202020204" pitchFamily="34" charset="0"/>
              </a:rPr>
              <a:t>format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CE9178"/>
                </a:solidFill>
                <a:latin typeface="Menlo" panose="020B0609030804020204" pitchFamily="49" charset="0"/>
                <a:ea typeface="Times New Roman" panose="02020603050405020304" pitchFamily="18" charset="0"/>
                <a:cs typeface="Arial" panose="020B0604020202020204" pitchFamily="34" charset="0"/>
              </a:rPr>
              <a:t>"Content: %s, Size: %d"</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9CDCFE"/>
                </a:solidFill>
                <a:latin typeface="Menlo" panose="020B0609030804020204" pitchFamily="49" charset="0"/>
                <a:ea typeface="Times New Roman" panose="02020603050405020304" pitchFamily="18" charset="0"/>
                <a:cs typeface="Arial" panose="020B0604020202020204" pitchFamily="34" charset="0"/>
              </a:rPr>
              <a:t>myList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err="1">
                <a:solidFill>
                  <a:srgbClr val="9CDCFE"/>
                </a:solidFill>
                <a:latin typeface="Menlo" panose="020B0609030804020204" pitchFamily="49" charset="0"/>
                <a:ea typeface="Times New Roman" panose="02020603050405020304" pitchFamily="18" charset="0"/>
                <a:cs typeface="Arial" panose="020B0604020202020204" pitchFamily="34" charset="0"/>
              </a:rPr>
              <a:t>myList</a:t>
            </a:r>
            <a:r>
              <a:rPr lang="en-US" dirty="0" err="1">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err="1">
                <a:solidFill>
                  <a:srgbClr val="DCDCAA"/>
                </a:solidFill>
                <a:latin typeface="Menlo" panose="020B0609030804020204" pitchFamily="49" charset="0"/>
                <a:ea typeface="Times New Roman" panose="02020603050405020304" pitchFamily="18" charset="0"/>
                <a:cs typeface="Arial" panose="020B0604020202020204" pitchFamily="34" charset="0"/>
              </a:rPr>
              <a:t>size</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endParaRPr lang="en-US" sz="1400" dirty="0">
              <a:latin typeface="Calibri" panose="020F0502020204030204" pitchFamily="34" charset="0"/>
              <a:ea typeface="Calibri" panose="020F0502020204030204" pitchFamily="34" charset="0"/>
              <a:cs typeface="Arial" panose="020B0604020202020204" pitchFamily="34" charset="0"/>
            </a:endParaRPr>
          </a:p>
          <a:p>
            <a:pPr>
              <a:lnSpc>
                <a:spcPct val="150000"/>
              </a:lnSpc>
            </a:pPr>
            <a:r>
              <a:rPr lang="en-US" dirty="0">
                <a:solidFill>
                  <a:srgbClr val="9CDCFE"/>
                </a:solidFill>
                <a:latin typeface="Menlo" panose="020B0609030804020204" pitchFamily="49" charset="0"/>
                <a:ea typeface="Times New Roman" panose="02020603050405020304" pitchFamily="18" charset="0"/>
                <a:cs typeface="Arial" panose="020B0604020202020204" pitchFamily="34" charset="0"/>
              </a:rPr>
              <a:t>myList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DCDCAA"/>
                </a:solidFill>
                <a:latin typeface="Menlo" panose="020B0609030804020204" pitchFamily="49" charset="0"/>
                <a:ea typeface="Times New Roman" panose="02020603050405020304" pitchFamily="18" charset="0"/>
                <a:cs typeface="Arial" panose="020B0604020202020204" pitchFamily="34" charset="0"/>
              </a:rPr>
              <a:t>add</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B5CEA8"/>
                </a:solidFill>
                <a:latin typeface="Menlo" panose="020B0609030804020204" pitchFamily="49" charset="0"/>
                <a:ea typeface="Times New Roman" panose="02020603050405020304" pitchFamily="18" charset="0"/>
                <a:cs typeface="Arial" panose="020B0604020202020204" pitchFamily="34" charset="0"/>
              </a:rPr>
              <a:t>1</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CE9178"/>
                </a:solidFill>
                <a:latin typeface="Menlo" panose="020B0609030804020204" pitchFamily="49" charset="0"/>
                <a:ea typeface="Times New Roman" panose="02020603050405020304" pitchFamily="18" charset="0"/>
                <a:cs typeface="Arial" panose="020B0604020202020204" pitchFamily="34" charset="0"/>
              </a:rPr>
              <a:t>"Khalid"</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endParaRPr lang="en-US" sz="1400" dirty="0">
              <a:latin typeface="Calibri" panose="020F0502020204030204" pitchFamily="34" charset="0"/>
              <a:ea typeface="Calibri" panose="020F0502020204030204" pitchFamily="34" charset="0"/>
              <a:cs typeface="Arial" panose="020B0604020202020204" pitchFamily="34" charset="0"/>
            </a:endParaRPr>
          </a:p>
          <a:p>
            <a:pPr>
              <a:lnSpc>
                <a:spcPct val="150000"/>
              </a:lnSpc>
            </a:pPr>
            <a:r>
              <a:rPr lang="en-US" dirty="0">
                <a:solidFill>
                  <a:srgbClr val="4EC9B0"/>
                </a:solidFill>
                <a:latin typeface="Menlo" panose="020B0609030804020204" pitchFamily="49" charset="0"/>
                <a:ea typeface="Times New Roman" panose="02020603050405020304" pitchFamily="18" charset="0"/>
                <a:cs typeface="Arial" panose="020B0604020202020204" pitchFamily="34" charset="0"/>
              </a:rPr>
              <a:t>System</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4FC1FF"/>
                </a:solidFill>
                <a:latin typeface="Menlo" panose="020B0609030804020204" pitchFamily="49" charset="0"/>
                <a:ea typeface="Times New Roman" panose="02020603050405020304" pitchFamily="18" charset="0"/>
                <a:cs typeface="Arial" panose="020B0604020202020204" pitchFamily="34" charset="0"/>
              </a:rPr>
              <a:t>out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DCDCAA"/>
                </a:solidFill>
                <a:latin typeface="Menlo" panose="020B0609030804020204" pitchFamily="49" charset="0"/>
                <a:ea typeface="Times New Roman" panose="02020603050405020304" pitchFamily="18" charset="0"/>
                <a:cs typeface="Arial" panose="020B0604020202020204" pitchFamily="34" charset="0"/>
              </a:rPr>
              <a:t>println</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4EC9B0"/>
                </a:solidFill>
                <a:latin typeface="Menlo" panose="020B0609030804020204" pitchFamily="49" charset="0"/>
                <a:ea typeface="Times New Roman" panose="02020603050405020304" pitchFamily="18" charset="0"/>
                <a:cs typeface="Arial" panose="020B0604020202020204" pitchFamily="34" charset="0"/>
              </a:rPr>
              <a:t>String</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DCDCAA"/>
                </a:solidFill>
                <a:latin typeface="Menlo" panose="020B0609030804020204" pitchFamily="49" charset="0"/>
                <a:ea typeface="Times New Roman" panose="02020603050405020304" pitchFamily="18" charset="0"/>
                <a:cs typeface="Arial" panose="020B0604020202020204" pitchFamily="34" charset="0"/>
              </a:rPr>
              <a:t>format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CE9178"/>
                </a:solidFill>
                <a:latin typeface="Menlo" panose="020B0609030804020204" pitchFamily="49" charset="0"/>
                <a:ea typeface="Times New Roman" panose="02020603050405020304" pitchFamily="18" charset="0"/>
                <a:cs typeface="Arial" panose="020B0604020202020204" pitchFamily="34" charset="0"/>
              </a:rPr>
              <a:t>"Content: %s, Size: %d"</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9CDCFE"/>
                </a:solidFill>
                <a:latin typeface="Menlo" panose="020B0609030804020204" pitchFamily="49" charset="0"/>
                <a:ea typeface="Times New Roman" panose="02020603050405020304" pitchFamily="18" charset="0"/>
                <a:cs typeface="Arial" panose="020B0604020202020204" pitchFamily="34" charset="0"/>
              </a:rPr>
              <a:t>myList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err="1">
                <a:solidFill>
                  <a:srgbClr val="9CDCFE"/>
                </a:solidFill>
                <a:latin typeface="Menlo" panose="020B0609030804020204" pitchFamily="49" charset="0"/>
                <a:ea typeface="Times New Roman" panose="02020603050405020304" pitchFamily="18" charset="0"/>
                <a:cs typeface="Arial" panose="020B0604020202020204" pitchFamily="34" charset="0"/>
              </a:rPr>
              <a:t>myList</a:t>
            </a:r>
            <a:r>
              <a:rPr lang="en-US" dirty="0" err="1">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err="1">
                <a:solidFill>
                  <a:srgbClr val="DCDCAA"/>
                </a:solidFill>
                <a:latin typeface="Menlo" panose="020B0609030804020204" pitchFamily="49" charset="0"/>
                <a:ea typeface="Times New Roman" panose="02020603050405020304" pitchFamily="18" charset="0"/>
                <a:cs typeface="Arial" panose="020B0604020202020204" pitchFamily="34" charset="0"/>
              </a:rPr>
              <a:t>size</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endParaRPr lang="en-US" sz="1400" dirty="0">
              <a:latin typeface="Calibri" panose="020F0502020204030204" pitchFamily="34" charset="0"/>
              <a:ea typeface="Calibri" panose="020F0502020204030204" pitchFamily="34" charset="0"/>
              <a:cs typeface="Arial" panose="020B0604020202020204" pitchFamily="34" charset="0"/>
            </a:endParaRPr>
          </a:p>
        </p:txBody>
      </p:sp>
      <p:sp>
        <p:nvSpPr>
          <p:cNvPr id="8" name="TextBox 7">
            <a:extLst>
              <a:ext uri="{FF2B5EF4-FFF2-40B4-BE49-F238E27FC236}">
                <a16:creationId xmlns:a16="http://schemas.microsoft.com/office/drawing/2014/main" id="{6AE46DD0-7659-B74F-B537-4D92BE77F19F}"/>
              </a:ext>
            </a:extLst>
          </p:cNvPr>
          <p:cNvSpPr txBox="1"/>
          <p:nvPr/>
        </p:nvSpPr>
        <p:spPr>
          <a:xfrm>
            <a:off x="320040" y="4917397"/>
            <a:ext cx="11510010" cy="1010533"/>
          </a:xfrm>
          <a:prstGeom prst="rect">
            <a:avLst/>
          </a:prstGeom>
          <a:solidFill>
            <a:srgbClr val="3A3839"/>
          </a:solidFill>
        </p:spPr>
        <p:txBody>
          <a:bodyPr wrap="square" rtlCol="0">
            <a:spAutoFit/>
          </a:bodyPr>
          <a:lstStyle/>
          <a:p>
            <a:pPr>
              <a:lnSpc>
                <a:spcPts val="2475"/>
              </a:lnSpc>
            </a:pP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Content</a:t>
            </a:r>
            <a:r>
              <a:rPr lang="en-US" dirty="0">
                <a:solidFill>
                  <a:srgbClr val="C586C0"/>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[Ahmed, Ali, Abdullah], Size</a:t>
            </a:r>
            <a:r>
              <a:rPr lang="en-US" dirty="0">
                <a:solidFill>
                  <a:srgbClr val="C586C0"/>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B5CEA8"/>
                </a:solidFill>
                <a:latin typeface="Menlo" panose="020B0609030804020204" pitchFamily="49" charset="0"/>
                <a:ea typeface="Times New Roman" panose="02020603050405020304" pitchFamily="18" charset="0"/>
                <a:cs typeface="Arial" panose="020B0604020202020204" pitchFamily="34" charset="0"/>
              </a:rPr>
              <a:t>3</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ts val="2475"/>
              </a:lnSpc>
            </a:pP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Content</a:t>
            </a:r>
            <a:r>
              <a:rPr lang="en-US" dirty="0">
                <a:solidFill>
                  <a:srgbClr val="C586C0"/>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[Ahmed, Khalid, Ali, Abdullah], Size</a:t>
            </a:r>
            <a:r>
              <a:rPr lang="en-US" dirty="0">
                <a:solidFill>
                  <a:srgbClr val="C586C0"/>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B5CEA8"/>
                </a:solidFill>
                <a:latin typeface="Menlo" panose="020B0609030804020204" pitchFamily="49" charset="0"/>
                <a:ea typeface="Times New Roman" panose="02020603050405020304" pitchFamily="18" charset="0"/>
                <a:cs typeface="Arial" panose="020B0604020202020204" pitchFamily="34" charset="0"/>
              </a:rPr>
              <a:t>4</a:t>
            </a:r>
            <a:endParaRPr lang="en-US" dirty="0">
              <a:latin typeface="Calibri" panose="020F0502020204030204" pitchFamily="34" charset="0"/>
              <a:ea typeface="Calibri" panose="020F0502020204030204" pitchFamily="34" charset="0"/>
              <a:cs typeface="Arial" panose="020B0604020202020204" pitchFamily="34" charset="0"/>
            </a:endParaRPr>
          </a:p>
          <a:p>
            <a:r>
              <a:rPr lang="en-US" dirty="0">
                <a:latin typeface="Calibri" panose="020F0502020204030204" pitchFamily="34" charset="0"/>
                <a:ea typeface="Calibri" panose="020F0502020204030204" pitchFamily="34" charset="0"/>
                <a:cs typeface="Arial" panose="020B0604020202020204" pitchFamily="34" charset="0"/>
              </a:rPr>
              <a:t> </a:t>
            </a:r>
          </a:p>
        </p:txBody>
      </p:sp>
      <p:sp>
        <p:nvSpPr>
          <p:cNvPr id="9" name="TextBox 8">
            <a:extLst>
              <a:ext uri="{FF2B5EF4-FFF2-40B4-BE49-F238E27FC236}">
                <a16:creationId xmlns:a16="http://schemas.microsoft.com/office/drawing/2014/main" id="{3B5B7415-418A-0C42-8C29-52194322EAB8}"/>
              </a:ext>
            </a:extLst>
          </p:cNvPr>
          <p:cNvSpPr txBox="1"/>
          <p:nvPr/>
        </p:nvSpPr>
        <p:spPr>
          <a:xfrm>
            <a:off x="10486159" y="5992297"/>
            <a:ext cx="1343891" cy="369332"/>
          </a:xfrm>
          <a:prstGeom prst="rect">
            <a:avLst/>
          </a:prstGeom>
          <a:noFill/>
          <a:ln w="19050">
            <a:solidFill>
              <a:schemeClr val="tx1"/>
            </a:solidFill>
          </a:ln>
        </p:spPr>
        <p:txBody>
          <a:bodyPr wrap="square" rtlCol="0">
            <a:spAutoFit/>
          </a:bodyPr>
          <a:lstStyle/>
          <a:p>
            <a:pPr algn="ctr"/>
            <a:r>
              <a:rPr lang="en-US" dirty="0"/>
              <a:t>Demo</a:t>
            </a:r>
          </a:p>
        </p:txBody>
      </p:sp>
    </p:spTree>
    <p:extLst>
      <p:ext uri="{BB962C8B-B14F-4D97-AF65-F5344CB8AC3E}">
        <p14:creationId xmlns:p14="http://schemas.microsoft.com/office/powerpoint/2010/main" val="317195813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8FA97-F265-7440-B789-79ED4B7CB7CC}"/>
              </a:ext>
            </a:extLst>
          </p:cNvPr>
          <p:cNvSpPr>
            <a:spLocks noGrp="1"/>
          </p:cNvSpPr>
          <p:nvPr>
            <p:ph type="title"/>
          </p:nvPr>
        </p:nvSpPr>
        <p:spPr/>
        <p:txBody>
          <a:bodyPr/>
          <a:lstStyle/>
          <a:p>
            <a:r>
              <a:rPr lang="en-US" dirty="0"/>
              <a:t>List Example: </a:t>
            </a:r>
            <a:r>
              <a:rPr lang="en-US" b="1" dirty="0"/>
              <a:t>LinkedList</a:t>
            </a:r>
            <a:r>
              <a:rPr lang="en-US" dirty="0"/>
              <a:t> implementation</a:t>
            </a:r>
          </a:p>
        </p:txBody>
      </p:sp>
      <p:sp>
        <p:nvSpPr>
          <p:cNvPr id="4" name="Footer Placeholder 3">
            <a:extLst>
              <a:ext uri="{FF2B5EF4-FFF2-40B4-BE49-F238E27FC236}">
                <a16:creationId xmlns:a16="http://schemas.microsoft.com/office/drawing/2014/main" id="{C21AA71F-ADA9-0D4A-961F-1D8DDE6818F9}"/>
              </a:ext>
            </a:extLst>
          </p:cNvPr>
          <p:cNvSpPr>
            <a:spLocks noGrp="1"/>
          </p:cNvSpPr>
          <p:nvPr>
            <p:ph type="ftr" sz="quarter" idx="11"/>
          </p:nvPr>
        </p:nvSpPr>
        <p:spPr/>
        <p:txBody>
          <a:bodyPr/>
          <a:lstStyle/>
          <a:p>
            <a:r>
              <a:rPr lang="en-US"/>
              <a:t>Khalid Alharbi, Ph.D.</a:t>
            </a:r>
          </a:p>
        </p:txBody>
      </p:sp>
      <p:sp>
        <p:nvSpPr>
          <p:cNvPr id="6" name="Content Placeholder 5">
            <a:extLst>
              <a:ext uri="{FF2B5EF4-FFF2-40B4-BE49-F238E27FC236}">
                <a16:creationId xmlns:a16="http://schemas.microsoft.com/office/drawing/2014/main" id="{E941E283-B7E7-EA45-B714-5F1C65877E32}"/>
              </a:ext>
            </a:extLst>
          </p:cNvPr>
          <p:cNvSpPr>
            <a:spLocks noGrp="1"/>
          </p:cNvSpPr>
          <p:nvPr>
            <p:ph idx="1"/>
          </p:nvPr>
        </p:nvSpPr>
        <p:spPr/>
        <p:txBody>
          <a:bodyPr/>
          <a:lstStyle/>
          <a:p>
            <a:pPr marL="0" indent="0">
              <a:buNone/>
            </a:pPr>
            <a:endParaRPr lang="en-US" dirty="0"/>
          </a:p>
        </p:txBody>
      </p:sp>
      <p:sp>
        <p:nvSpPr>
          <p:cNvPr id="7" name="TextBox 6">
            <a:extLst>
              <a:ext uri="{FF2B5EF4-FFF2-40B4-BE49-F238E27FC236}">
                <a16:creationId xmlns:a16="http://schemas.microsoft.com/office/drawing/2014/main" id="{99761186-4E8A-6B40-B7F7-D07189C33B93}"/>
              </a:ext>
            </a:extLst>
          </p:cNvPr>
          <p:cNvSpPr txBox="1"/>
          <p:nvPr/>
        </p:nvSpPr>
        <p:spPr>
          <a:xfrm>
            <a:off x="320040" y="1825625"/>
            <a:ext cx="11510010" cy="3372333"/>
          </a:xfrm>
          <a:prstGeom prst="rect">
            <a:avLst/>
          </a:prstGeom>
          <a:solidFill>
            <a:srgbClr val="3A3839"/>
          </a:solidFill>
        </p:spPr>
        <p:txBody>
          <a:bodyPr wrap="square" rtlCol="0">
            <a:spAutoFit/>
          </a:bodyPr>
          <a:lstStyle/>
          <a:p>
            <a:pPr>
              <a:lnSpc>
                <a:spcPct val="150000"/>
              </a:lnSpc>
            </a:pPr>
            <a:r>
              <a:rPr lang="en-US" dirty="0">
                <a:solidFill>
                  <a:srgbClr val="4EC9B0"/>
                </a:solidFill>
                <a:latin typeface="Menlo" panose="020B0609030804020204" pitchFamily="49" charset="0"/>
                <a:ea typeface="Times New Roman" panose="02020603050405020304" pitchFamily="18" charset="0"/>
                <a:cs typeface="Arial" panose="020B0604020202020204" pitchFamily="34" charset="0"/>
              </a:rPr>
              <a:t>List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&lt;</a:t>
            </a:r>
            <a:r>
              <a:rPr lang="en-US" dirty="0">
                <a:solidFill>
                  <a:srgbClr val="4EC9B0"/>
                </a:solidFill>
                <a:latin typeface="Menlo" panose="020B0609030804020204" pitchFamily="49" charset="0"/>
                <a:ea typeface="Times New Roman" panose="02020603050405020304" pitchFamily="18" charset="0"/>
                <a:cs typeface="Arial" panose="020B0604020202020204" pitchFamily="34" charset="0"/>
              </a:rPr>
              <a:t>String</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&gt; </a:t>
            </a:r>
            <a:r>
              <a:rPr lang="en-US" dirty="0">
                <a:solidFill>
                  <a:srgbClr val="9CDCFE"/>
                </a:solidFill>
                <a:latin typeface="Menlo" panose="020B0609030804020204" pitchFamily="49" charset="0"/>
                <a:ea typeface="Times New Roman" panose="02020603050405020304" pitchFamily="18" charset="0"/>
                <a:cs typeface="Arial" panose="020B0604020202020204" pitchFamily="34" charset="0"/>
              </a:rPr>
              <a:t>myList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 </a:t>
            </a:r>
            <a:r>
              <a:rPr lang="en-US" dirty="0">
                <a:solidFill>
                  <a:srgbClr val="C586C0"/>
                </a:solidFill>
                <a:latin typeface="Menlo" panose="020B0609030804020204" pitchFamily="49" charset="0"/>
                <a:ea typeface="Times New Roman" panose="02020603050405020304" pitchFamily="18" charset="0"/>
                <a:cs typeface="Arial" panose="020B0604020202020204" pitchFamily="34" charset="0"/>
              </a:rPr>
              <a:t>new</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DCDCAA"/>
                </a:solidFill>
                <a:latin typeface="Menlo" panose="020B0609030804020204" pitchFamily="49" charset="0"/>
                <a:ea typeface="Times New Roman" panose="02020603050405020304" pitchFamily="18" charset="0"/>
                <a:cs typeface="Arial" panose="020B0604020202020204" pitchFamily="34" charset="0"/>
              </a:rPr>
              <a:t>LinkedList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&lt;&gt;();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50000"/>
              </a:lnSpc>
            </a:pPr>
            <a:r>
              <a:rPr lang="en-US" dirty="0">
                <a:solidFill>
                  <a:srgbClr val="9CDCFE"/>
                </a:solidFill>
                <a:latin typeface="Menlo" panose="020B0609030804020204" pitchFamily="49" charset="0"/>
                <a:ea typeface="Times New Roman" panose="02020603050405020304" pitchFamily="18" charset="0"/>
                <a:cs typeface="Arial" panose="020B0604020202020204" pitchFamily="34" charset="0"/>
              </a:rPr>
              <a:t>myList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DCDCAA"/>
                </a:solidFill>
                <a:latin typeface="Menlo" panose="020B0609030804020204" pitchFamily="49" charset="0"/>
                <a:ea typeface="Times New Roman" panose="02020603050405020304" pitchFamily="18" charset="0"/>
                <a:cs typeface="Arial" panose="020B0604020202020204" pitchFamily="34" charset="0"/>
              </a:rPr>
              <a:t>add</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CE9178"/>
                </a:solidFill>
                <a:latin typeface="Menlo" panose="020B0609030804020204" pitchFamily="49" charset="0"/>
                <a:ea typeface="Times New Roman" panose="02020603050405020304" pitchFamily="18" charset="0"/>
                <a:cs typeface="Arial" panose="020B0604020202020204" pitchFamily="34" charset="0"/>
              </a:rPr>
              <a:t>"Ahmed"</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50000"/>
              </a:lnSpc>
            </a:pPr>
            <a:r>
              <a:rPr lang="en-US" dirty="0">
                <a:solidFill>
                  <a:srgbClr val="9CDCFE"/>
                </a:solidFill>
                <a:latin typeface="Menlo" panose="020B0609030804020204" pitchFamily="49" charset="0"/>
                <a:ea typeface="Times New Roman" panose="02020603050405020304" pitchFamily="18" charset="0"/>
                <a:cs typeface="Arial" panose="020B0604020202020204" pitchFamily="34" charset="0"/>
              </a:rPr>
              <a:t>myList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DCDCAA"/>
                </a:solidFill>
                <a:latin typeface="Menlo" panose="020B0609030804020204" pitchFamily="49" charset="0"/>
                <a:ea typeface="Times New Roman" panose="02020603050405020304" pitchFamily="18" charset="0"/>
                <a:cs typeface="Arial" panose="020B0604020202020204" pitchFamily="34" charset="0"/>
              </a:rPr>
              <a:t>add</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CE9178"/>
                </a:solidFill>
                <a:latin typeface="Menlo" panose="020B0609030804020204" pitchFamily="49" charset="0"/>
                <a:ea typeface="Times New Roman" panose="02020603050405020304" pitchFamily="18" charset="0"/>
                <a:cs typeface="Arial" panose="020B0604020202020204" pitchFamily="34" charset="0"/>
              </a:rPr>
              <a:t>"Ali"</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50000"/>
              </a:lnSpc>
            </a:pPr>
            <a:r>
              <a:rPr lang="en-US" dirty="0">
                <a:solidFill>
                  <a:srgbClr val="9CDCFE"/>
                </a:solidFill>
                <a:latin typeface="Menlo" panose="020B0609030804020204" pitchFamily="49" charset="0"/>
                <a:ea typeface="Times New Roman" panose="02020603050405020304" pitchFamily="18" charset="0"/>
                <a:cs typeface="Arial" panose="020B0604020202020204" pitchFamily="34" charset="0"/>
              </a:rPr>
              <a:t>myList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DCDCAA"/>
                </a:solidFill>
                <a:latin typeface="Menlo" panose="020B0609030804020204" pitchFamily="49" charset="0"/>
                <a:ea typeface="Times New Roman" panose="02020603050405020304" pitchFamily="18" charset="0"/>
                <a:cs typeface="Arial" panose="020B0604020202020204" pitchFamily="34" charset="0"/>
              </a:rPr>
              <a:t>add</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CE9178"/>
                </a:solidFill>
                <a:latin typeface="Menlo" panose="020B0609030804020204" pitchFamily="49" charset="0"/>
                <a:ea typeface="Times New Roman" panose="02020603050405020304" pitchFamily="18" charset="0"/>
                <a:cs typeface="Arial" panose="020B0604020202020204" pitchFamily="34" charset="0"/>
              </a:rPr>
              <a:t>"Abdullah"</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50000"/>
              </a:lnSpc>
            </a:pPr>
            <a:r>
              <a:rPr lang="en-US" dirty="0">
                <a:solidFill>
                  <a:srgbClr val="4EC9B0"/>
                </a:solidFill>
                <a:latin typeface="Menlo" panose="020B0609030804020204" pitchFamily="49" charset="0"/>
                <a:ea typeface="Times New Roman" panose="02020603050405020304" pitchFamily="18" charset="0"/>
                <a:cs typeface="Arial" panose="020B0604020202020204" pitchFamily="34" charset="0"/>
              </a:rPr>
              <a:t>System</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4FC1FF"/>
                </a:solidFill>
                <a:latin typeface="Menlo" panose="020B0609030804020204" pitchFamily="49" charset="0"/>
                <a:ea typeface="Times New Roman" panose="02020603050405020304" pitchFamily="18" charset="0"/>
                <a:cs typeface="Arial" panose="020B0604020202020204" pitchFamily="34" charset="0"/>
              </a:rPr>
              <a:t>out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DCDCAA"/>
                </a:solidFill>
                <a:latin typeface="Menlo" panose="020B0609030804020204" pitchFamily="49" charset="0"/>
                <a:ea typeface="Times New Roman" panose="02020603050405020304" pitchFamily="18" charset="0"/>
                <a:cs typeface="Arial" panose="020B0604020202020204" pitchFamily="34" charset="0"/>
              </a:rPr>
              <a:t>println</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4EC9B0"/>
                </a:solidFill>
                <a:latin typeface="Menlo" panose="020B0609030804020204" pitchFamily="49" charset="0"/>
                <a:ea typeface="Times New Roman" panose="02020603050405020304" pitchFamily="18" charset="0"/>
                <a:cs typeface="Arial" panose="020B0604020202020204" pitchFamily="34" charset="0"/>
              </a:rPr>
              <a:t>String</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DCDCAA"/>
                </a:solidFill>
                <a:latin typeface="Menlo" panose="020B0609030804020204" pitchFamily="49" charset="0"/>
                <a:ea typeface="Times New Roman" panose="02020603050405020304" pitchFamily="18" charset="0"/>
                <a:cs typeface="Arial" panose="020B0604020202020204" pitchFamily="34" charset="0"/>
              </a:rPr>
              <a:t>format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CE9178"/>
                </a:solidFill>
                <a:latin typeface="Menlo" panose="020B0609030804020204" pitchFamily="49" charset="0"/>
                <a:ea typeface="Times New Roman" panose="02020603050405020304" pitchFamily="18" charset="0"/>
                <a:cs typeface="Arial" panose="020B0604020202020204" pitchFamily="34" charset="0"/>
              </a:rPr>
              <a:t>"Content: %s, Size: %d"</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9CDCFE"/>
                </a:solidFill>
                <a:latin typeface="Menlo" panose="020B0609030804020204" pitchFamily="49" charset="0"/>
                <a:ea typeface="Times New Roman" panose="02020603050405020304" pitchFamily="18" charset="0"/>
                <a:cs typeface="Arial" panose="020B0604020202020204" pitchFamily="34" charset="0"/>
              </a:rPr>
              <a:t>myList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err="1">
                <a:solidFill>
                  <a:srgbClr val="9CDCFE"/>
                </a:solidFill>
                <a:latin typeface="Menlo" panose="020B0609030804020204" pitchFamily="49" charset="0"/>
                <a:ea typeface="Times New Roman" panose="02020603050405020304" pitchFamily="18" charset="0"/>
                <a:cs typeface="Arial" panose="020B0604020202020204" pitchFamily="34" charset="0"/>
              </a:rPr>
              <a:t>myList</a:t>
            </a:r>
            <a:r>
              <a:rPr lang="en-US" dirty="0" err="1">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err="1">
                <a:solidFill>
                  <a:srgbClr val="DCDCAA"/>
                </a:solidFill>
                <a:latin typeface="Menlo" panose="020B0609030804020204" pitchFamily="49" charset="0"/>
                <a:ea typeface="Times New Roman" panose="02020603050405020304" pitchFamily="18" charset="0"/>
                <a:cs typeface="Arial" panose="020B0604020202020204" pitchFamily="34" charset="0"/>
              </a:rPr>
              <a:t>size</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50000"/>
              </a:lnSpc>
            </a:pPr>
            <a:r>
              <a:rPr lang="en-US" dirty="0">
                <a:solidFill>
                  <a:srgbClr val="9CDCFE"/>
                </a:solidFill>
                <a:latin typeface="Menlo" panose="020B0609030804020204" pitchFamily="49" charset="0"/>
                <a:ea typeface="Times New Roman" panose="02020603050405020304" pitchFamily="18" charset="0"/>
                <a:cs typeface="Arial" panose="020B0604020202020204" pitchFamily="34" charset="0"/>
              </a:rPr>
              <a:t>myList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DCDCAA"/>
                </a:solidFill>
                <a:latin typeface="Menlo" panose="020B0609030804020204" pitchFamily="49" charset="0"/>
                <a:ea typeface="Times New Roman" panose="02020603050405020304" pitchFamily="18" charset="0"/>
                <a:cs typeface="Arial" panose="020B0604020202020204" pitchFamily="34" charset="0"/>
              </a:rPr>
              <a:t>add</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B5CEA8"/>
                </a:solidFill>
                <a:latin typeface="Menlo" panose="020B0609030804020204" pitchFamily="49" charset="0"/>
                <a:ea typeface="Times New Roman" panose="02020603050405020304" pitchFamily="18" charset="0"/>
                <a:cs typeface="Arial" panose="020B0604020202020204" pitchFamily="34" charset="0"/>
              </a:rPr>
              <a:t>1</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CE9178"/>
                </a:solidFill>
                <a:latin typeface="Menlo" panose="020B0609030804020204" pitchFamily="49" charset="0"/>
                <a:ea typeface="Times New Roman" panose="02020603050405020304" pitchFamily="18" charset="0"/>
                <a:cs typeface="Arial" panose="020B0604020202020204" pitchFamily="34" charset="0"/>
              </a:rPr>
              <a:t>"Khalid"</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50000"/>
              </a:lnSpc>
            </a:pPr>
            <a:r>
              <a:rPr lang="en-US" dirty="0" err="1">
                <a:solidFill>
                  <a:srgbClr val="9CDCFE"/>
                </a:solidFill>
                <a:latin typeface="Menlo" panose="020B0609030804020204" pitchFamily="49" charset="0"/>
                <a:ea typeface="Times New Roman" panose="02020603050405020304" pitchFamily="18" charset="0"/>
                <a:cs typeface="Arial" panose="020B0604020202020204" pitchFamily="34" charset="0"/>
              </a:rPr>
              <a:t>myList</a:t>
            </a:r>
            <a:r>
              <a:rPr lang="en-US" dirty="0" err="1">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err="1">
                <a:solidFill>
                  <a:srgbClr val="DCDCAA"/>
                </a:solidFill>
                <a:latin typeface="Menlo" panose="020B0609030804020204" pitchFamily="49" charset="0"/>
                <a:ea typeface="Times New Roman" panose="02020603050405020304" pitchFamily="18" charset="0"/>
                <a:cs typeface="Arial" panose="020B0604020202020204" pitchFamily="34" charset="0"/>
              </a:rPr>
              <a:t>remove</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CE9178"/>
                </a:solidFill>
                <a:latin typeface="Menlo" panose="020B0609030804020204" pitchFamily="49" charset="0"/>
                <a:ea typeface="Times New Roman" panose="02020603050405020304" pitchFamily="18" charset="0"/>
                <a:cs typeface="Arial" panose="020B0604020202020204" pitchFamily="34" charset="0"/>
              </a:rPr>
              <a:t>"Abdullah"</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50000"/>
              </a:lnSpc>
            </a:pPr>
            <a:r>
              <a:rPr lang="en-US" dirty="0">
                <a:solidFill>
                  <a:srgbClr val="4EC9B0"/>
                </a:solidFill>
                <a:latin typeface="Menlo" panose="020B0609030804020204" pitchFamily="49" charset="0"/>
                <a:ea typeface="Times New Roman" panose="02020603050405020304" pitchFamily="18" charset="0"/>
                <a:cs typeface="Arial" panose="020B0604020202020204" pitchFamily="34" charset="0"/>
              </a:rPr>
              <a:t>System</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4FC1FF"/>
                </a:solidFill>
                <a:latin typeface="Menlo" panose="020B0609030804020204" pitchFamily="49" charset="0"/>
                <a:ea typeface="Times New Roman" panose="02020603050405020304" pitchFamily="18" charset="0"/>
                <a:cs typeface="Arial" panose="020B0604020202020204" pitchFamily="34" charset="0"/>
              </a:rPr>
              <a:t>out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DCDCAA"/>
                </a:solidFill>
                <a:latin typeface="Menlo" panose="020B0609030804020204" pitchFamily="49" charset="0"/>
                <a:ea typeface="Times New Roman" panose="02020603050405020304" pitchFamily="18" charset="0"/>
                <a:cs typeface="Arial" panose="020B0604020202020204" pitchFamily="34" charset="0"/>
              </a:rPr>
              <a:t>println</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4EC9B0"/>
                </a:solidFill>
                <a:latin typeface="Menlo" panose="020B0609030804020204" pitchFamily="49" charset="0"/>
                <a:ea typeface="Times New Roman" panose="02020603050405020304" pitchFamily="18" charset="0"/>
                <a:cs typeface="Arial" panose="020B0604020202020204" pitchFamily="34" charset="0"/>
              </a:rPr>
              <a:t>String</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DCDCAA"/>
                </a:solidFill>
                <a:latin typeface="Menlo" panose="020B0609030804020204" pitchFamily="49" charset="0"/>
                <a:ea typeface="Times New Roman" panose="02020603050405020304" pitchFamily="18" charset="0"/>
                <a:cs typeface="Arial" panose="020B0604020202020204" pitchFamily="34" charset="0"/>
              </a:rPr>
              <a:t>format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CE9178"/>
                </a:solidFill>
                <a:latin typeface="Menlo" panose="020B0609030804020204" pitchFamily="49" charset="0"/>
                <a:ea typeface="Times New Roman" panose="02020603050405020304" pitchFamily="18" charset="0"/>
                <a:cs typeface="Arial" panose="020B0604020202020204" pitchFamily="34" charset="0"/>
              </a:rPr>
              <a:t>"Content: %s, Size: %d"</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9CDCFE"/>
                </a:solidFill>
                <a:latin typeface="Menlo" panose="020B0609030804020204" pitchFamily="49" charset="0"/>
                <a:ea typeface="Times New Roman" panose="02020603050405020304" pitchFamily="18" charset="0"/>
                <a:cs typeface="Arial" panose="020B0604020202020204" pitchFamily="34" charset="0"/>
              </a:rPr>
              <a:t>myList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err="1">
                <a:solidFill>
                  <a:srgbClr val="9CDCFE"/>
                </a:solidFill>
                <a:latin typeface="Menlo" panose="020B0609030804020204" pitchFamily="49" charset="0"/>
                <a:ea typeface="Times New Roman" panose="02020603050405020304" pitchFamily="18" charset="0"/>
                <a:cs typeface="Arial" panose="020B0604020202020204" pitchFamily="34" charset="0"/>
              </a:rPr>
              <a:t>myList</a:t>
            </a:r>
            <a:r>
              <a:rPr lang="en-US" dirty="0" err="1">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err="1">
                <a:solidFill>
                  <a:srgbClr val="DCDCAA"/>
                </a:solidFill>
                <a:latin typeface="Menlo" panose="020B0609030804020204" pitchFamily="49" charset="0"/>
                <a:ea typeface="Times New Roman" panose="02020603050405020304" pitchFamily="18" charset="0"/>
                <a:cs typeface="Arial" panose="020B0604020202020204" pitchFamily="34" charset="0"/>
              </a:rPr>
              <a:t>size</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endParaRPr lang="en-US" dirty="0">
              <a:latin typeface="Calibri" panose="020F0502020204030204" pitchFamily="34" charset="0"/>
              <a:ea typeface="Calibri" panose="020F0502020204030204" pitchFamily="34" charset="0"/>
              <a:cs typeface="Arial" panose="020B0604020202020204" pitchFamily="34" charset="0"/>
            </a:endParaRPr>
          </a:p>
        </p:txBody>
      </p:sp>
      <p:sp>
        <p:nvSpPr>
          <p:cNvPr id="8" name="TextBox 7">
            <a:extLst>
              <a:ext uri="{FF2B5EF4-FFF2-40B4-BE49-F238E27FC236}">
                <a16:creationId xmlns:a16="http://schemas.microsoft.com/office/drawing/2014/main" id="{6AE46DD0-7659-B74F-B537-4D92BE77F19F}"/>
              </a:ext>
            </a:extLst>
          </p:cNvPr>
          <p:cNvSpPr txBox="1"/>
          <p:nvPr/>
        </p:nvSpPr>
        <p:spPr>
          <a:xfrm>
            <a:off x="320040" y="5330824"/>
            <a:ext cx="11510010" cy="713272"/>
          </a:xfrm>
          <a:prstGeom prst="rect">
            <a:avLst/>
          </a:prstGeom>
          <a:solidFill>
            <a:srgbClr val="3A3839"/>
          </a:solidFill>
        </p:spPr>
        <p:txBody>
          <a:bodyPr wrap="square" rtlCol="0">
            <a:spAutoFit/>
          </a:bodyPr>
          <a:lstStyle/>
          <a:p>
            <a:pPr>
              <a:lnSpc>
                <a:spcPts val="2475"/>
              </a:lnSpc>
            </a:pP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Content</a:t>
            </a:r>
            <a:r>
              <a:rPr lang="en-US" dirty="0">
                <a:solidFill>
                  <a:srgbClr val="C586C0"/>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[Ahmed, Ali, Abdullah], Size</a:t>
            </a:r>
            <a:r>
              <a:rPr lang="en-US" dirty="0">
                <a:solidFill>
                  <a:srgbClr val="C586C0"/>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B5CEA8"/>
                </a:solidFill>
                <a:latin typeface="Menlo" panose="020B0609030804020204" pitchFamily="49" charset="0"/>
                <a:ea typeface="Times New Roman" panose="02020603050405020304" pitchFamily="18" charset="0"/>
                <a:cs typeface="Arial" panose="020B0604020202020204" pitchFamily="34" charset="0"/>
              </a:rPr>
              <a:t>3</a:t>
            </a:r>
            <a:endParaRPr lang="en-US" sz="1400" dirty="0">
              <a:latin typeface="Calibri" panose="020F0502020204030204" pitchFamily="34" charset="0"/>
              <a:ea typeface="Calibri" panose="020F0502020204030204" pitchFamily="34" charset="0"/>
              <a:cs typeface="Arial" panose="020B0604020202020204" pitchFamily="34" charset="0"/>
            </a:endParaRPr>
          </a:p>
          <a:p>
            <a:pPr>
              <a:lnSpc>
                <a:spcPts val="2475"/>
              </a:lnSpc>
            </a:pP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Content</a:t>
            </a:r>
            <a:r>
              <a:rPr lang="en-US" dirty="0">
                <a:solidFill>
                  <a:srgbClr val="C586C0"/>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[Ahmed, Khalid, Ali], Size</a:t>
            </a:r>
            <a:r>
              <a:rPr lang="en-US" dirty="0">
                <a:solidFill>
                  <a:srgbClr val="C586C0"/>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B5CEA8"/>
                </a:solidFill>
                <a:latin typeface="Menlo" panose="020B0609030804020204" pitchFamily="49" charset="0"/>
                <a:ea typeface="Times New Roman" panose="02020603050405020304" pitchFamily="18" charset="0"/>
                <a:cs typeface="Arial" panose="020B0604020202020204" pitchFamily="34" charset="0"/>
              </a:rPr>
              <a:t>3</a:t>
            </a:r>
            <a:endParaRPr lang="en-US" sz="1400" dirty="0">
              <a:latin typeface="Calibri" panose="020F0502020204030204" pitchFamily="34" charset="0"/>
              <a:ea typeface="Calibri" panose="020F0502020204030204" pitchFamily="34" charset="0"/>
              <a:cs typeface="Arial" panose="020B0604020202020204" pitchFamily="34" charset="0"/>
            </a:endParaRPr>
          </a:p>
        </p:txBody>
      </p:sp>
      <p:sp>
        <p:nvSpPr>
          <p:cNvPr id="9" name="TextBox 8">
            <a:extLst>
              <a:ext uri="{FF2B5EF4-FFF2-40B4-BE49-F238E27FC236}">
                <a16:creationId xmlns:a16="http://schemas.microsoft.com/office/drawing/2014/main" id="{632CEF61-AC5A-5C4C-B1CD-D8AB83841FBA}"/>
              </a:ext>
            </a:extLst>
          </p:cNvPr>
          <p:cNvSpPr txBox="1"/>
          <p:nvPr/>
        </p:nvSpPr>
        <p:spPr>
          <a:xfrm>
            <a:off x="10486159" y="6130845"/>
            <a:ext cx="1343891" cy="369332"/>
          </a:xfrm>
          <a:prstGeom prst="rect">
            <a:avLst/>
          </a:prstGeom>
          <a:noFill/>
          <a:ln w="19050">
            <a:solidFill>
              <a:schemeClr val="tx1"/>
            </a:solidFill>
          </a:ln>
        </p:spPr>
        <p:txBody>
          <a:bodyPr wrap="square" rtlCol="0">
            <a:spAutoFit/>
          </a:bodyPr>
          <a:lstStyle/>
          <a:p>
            <a:pPr algn="ctr"/>
            <a:r>
              <a:rPr lang="en-US" dirty="0"/>
              <a:t>Demo</a:t>
            </a:r>
          </a:p>
        </p:txBody>
      </p:sp>
    </p:spTree>
    <p:extLst>
      <p:ext uri="{BB962C8B-B14F-4D97-AF65-F5344CB8AC3E}">
        <p14:creationId xmlns:p14="http://schemas.microsoft.com/office/powerpoint/2010/main" val="8165990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77C30B-979F-F242-807E-1E2672465030}"/>
              </a:ext>
            </a:extLst>
          </p:cNvPr>
          <p:cNvSpPr>
            <a:spLocks noGrp="1"/>
          </p:cNvSpPr>
          <p:nvPr>
            <p:ph type="title"/>
          </p:nvPr>
        </p:nvSpPr>
        <p:spPr/>
        <p:txBody>
          <a:bodyPr/>
          <a:lstStyle/>
          <a:p>
            <a:r>
              <a:rPr lang="en-US" dirty="0"/>
              <a:t>Introduction (cont.)</a:t>
            </a:r>
          </a:p>
        </p:txBody>
      </p:sp>
      <p:sp>
        <p:nvSpPr>
          <p:cNvPr id="3" name="Content Placeholder 2">
            <a:extLst>
              <a:ext uri="{FF2B5EF4-FFF2-40B4-BE49-F238E27FC236}">
                <a16:creationId xmlns:a16="http://schemas.microsoft.com/office/drawing/2014/main" id="{6F6F0C1A-96D5-AD41-8380-DB0D3E186EBA}"/>
              </a:ext>
            </a:extLst>
          </p:cNvPr>
          <p:cNvSpPr>
            <a:spLocks noGrp="1"/>
          </p:cNvSpPr>
          <p:nvPr>
            <p:ph idx="1"/>
          </p:nvPr>
        </p:nvSpPr>
        <p:spPr/>
        <p:txBody>
          <a:bodyPr>
            <a:normAutofit/>
          </a:bodyPr>
          <a:lstStyle/>
          <a:p>
            <a:pPr>
              <a:buFontTx/>
              <a:buChar char="-"/>
            </a:pPr>
            <a:endParaRPr lang="en-US" dirty="0"/>
          </a:p>
          <a:p>
            <a:pPr>
              <a:buFontTx/>
              <a:buChar char="-"/>
            </a:pPr>
            <a:endParaRPr lang="en-US" dirty="0"/>
          </a:p>
          <a:p>
            <a:pPr>
              <a:buFontTx/>
              <a:buChar char="-"/>
            </a:pPr>
            <a:endParaRPr lang="en-US" dirty="0"/>
          </a:p>
          <a:p>
            <a:pPr>
              <a:buFontTx/>
              <a:buChar char="-"/>
            </a:pPr>
            <a:endParaRPr lang="en-US" dirty="0"/>
          </a:p>
          <a:p>
            <a:pPr>
              <a:buFontTx/>
              <a:buChar char="-"/>
            </a:pPr>
            <a:endParaRPr lang="en-US" dirty="0"/>
          </a:p>
          <a:p>
            <a:pPr>
              <a:buFontTx/>
              <a:buChar char="-"/>
            </a:pPr>
            <a:endParaRPr lang="en-US" dirty="0"/>
          </a:p>
          <a:p>
            <a:pPr marL="0" indent="0">
              <a:buNone/>
            </a:pPr>
            <a:r>
              <a:rPr lang="en-US" dirty="0"/>
              <a:t>A program that looks like this may be a start, but we often deal with various types of data that need to be stored in a collection with efficient flexible operations on large amounts of data.</a:t>
            </a:r>
          </a:p>
        </p:txBody>
      </p:sp>
      <p:sp>
        <p:nvSpPr>
          <p:cNvPr id="4" name="Footer Placeholder 3">
            <a:extLst>
              <a:ext uri="{FF2B5EF4-FFF2-40B4-BE49-F238E27FC236}">
                <a16:creationId xmlns:a16="http://schemas.microsoft.com/office/drawing/2014/main" id="{042FF92F-1F73-CC4A-B490-53BC91EB4766}"/>
              </a:ext>
            </a:extLst>
          </p:cNvPr>
          <p:cNvSpPr>
            <a:spLocks noGrp="1"/>
          </p:cNvSpPr>
          <p:nvPr>
            <p:ph type="ftr" sz="quarter" idx="11"/>
          </p:nvPr>
        </p:nvSpPr>
        <p:spPr/>
        <p:txBody>
          <a:bodyPr/>
          <a:lstStyle/>
          <a:p>
            <a:r>
              <a:rPr lang="en-US"/>
              <a:t>Khalid Alharbi, Ph.D.</a:t>
            </a:r>
          </a:p>
        </p:txBody>
      </p:sp>
      <p:sp>
        <p:nvSpPr>
          <p:cNvPr id="6" name="Content Placeholder 4">
            <a:extLst>
              <a:ext uri="{FF2B5EF4-FFF2-40B4-BE49-F238E27FC236}">
                <a16:creationId xmlns:a16="http://schemas.microsoft.com/office/drawing/2014/main" id="{12ECDD20-F5AE-8E4B-888D-474978AE3894}"/>
              </a:ext>
            </a:extLst>
          </p:cNvPr>
          <p:cNvSpPr txBox="1">
            <a:spLocks/>
          </p:cNvSpPr>
          <p:nvPr/>
        </p:nvSpPr>
        <p:spPr>
          <a:xfrm>
            <a:off x="838200" y="1834259"/>
            <a:ext cx="10515600" cy="2589876"/>
          </a:xfrm>
          <a:prstGeom prst="rect">
            <a:avLst/>
          </a:prstGeom>
          <a:solidFill>
            <a:schemeClr val="bg2">
              <a:lumMod val="25000"/>
            </a:schemeClr>
          </a:solidFill>
        </p:spPr>
        <p:txBody>
          <a:bodyPr vert="horz" wrap="squar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ts val="2475"/>
              </a:lnSpc>
              <a:buFont typeface="Arial" panose="020B0604020202020204" pitchFamily="34" charset="0"/>
              <a:buNone/>
            </a:pPr>
            <a:r>
              <a:rPr lang="en-US" sz="1800"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sz="1800" dirty="0">
                <a:solidFill>
                  <a:srgbClr val="4EC9B0"/>
                </a:solidFill>
                <a:latin typeface="Menlo" panose="020B0609030804020204" pitchFamily="49" charset="0"/>
                <a:ea typeface="Times New Roman" panose="02020603050405020304" pitchFamily="18" charset="0"/>
                <a:cs typeface="Arial" panose="020B0604020202020204" pitchFamily="34" charset="0"/>
              </a:rPr>
              <a:t>String</a:t>
            </a:r>
            <a:r>
              <a:rPr lang="en-US" sz="1800"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sz="1800" dirty="0">
                <a:solidFill>
                  <a:srgbClr val="9CDCFE"/>
                </a:solidFill>
                <a:latin typeface="Menlo" panose="020B0609030804020204" pitchFamily="49" charset="0"/>
                <a:ea typeface="Times New Roman" panose="02020603050405020304" pitchFamily="18" charset="0"/>
                <a:cs typeface="Arial" panose="020B0604020202020204" pitchFamily="34" charset="0"/>
              </a:rPr>
              <a:t>username</a:t>
            </a:r>
            <a:r>
              <a:rPr lang="en-US" sz="1800" dirty="0">
                <a:solidFill>
                  <a:srgbClr val="D4D4D4"/>
                </a:solidFill>
                <a:latin typeface="Menlo" panose="020B0609030804020204" pitchFamily="49" charset="0"/>
                <a:ea typeface="Times New Roman" panose="02020603050405020304" pitchFamily="18" charset="0"/>
                <a:cs typeface="Arial" panose="020B0604020202020204" pitchFamily="34" charset="0"/>
              </a:rPr>
              <a:t> = </a:t>
            </a:r>
            <a:r>
              <a:rPr lang="en-US" sz="1800" dirty="0">
                <a:solidFill>
                  <a:srgbClr val="CE9178"/>
                </a:solidFill>
                <a:latin typeface="Menlo" panose="020B0609030804020204" pitchFamily="49" charset="0"/>
                <a:ea typeface="Times New Roman" panose="02020603050405020304" pitchFamily="18" charset="0"/>
                <a:cs typeface="Arial" panose="020B0604020202020204" pitchFamily="34" charset="0"/>
              </a:rPr>
              <a:t>"ali990"</a:t>
            </a:r>
            <a:r>
              <a:rPr lang="en-US" sz="1800"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endParaRPr lang="en-US" sz="1800" dirty="0">
              <a:latin typeface="Calibri" panose="020F0502020204030204" pitchFamily="34" charset="0"/>
              <a:ea typeface="Calibri" panose="020F0502020204030204" pitchFamily="34" charset="0"/>
              <a:cs typeface="Arial" panose="020B0604020202020204" pitchFamily="34" charset="0"/>
            </a:endParaRPr>
          </a:p>
          <a:p>
            <a:pPr marL="0" indent="0">
              <a:lnSpc>
                <a:spcPts val="2475"/>
              </a:lnSpc>
              <a:buFont typeface="Arial" panose="020B0604020202020204" pitchFamily="34" charset="0"/>
              <a:buNone/>
            </a:pPr>
            <a:r>
              <a:rPr lang="en-US" sz="1800" dirty="0">
                <a:solidFill>
                  <a:srgbClr val="4EC9B0"/>
                </a:solidFill>
                <a:latin typeface="Menlo" panose="020B0609030804020204" pitchFamily="49" charset="0"/>
                <a:ea typeface="Times New Roman" panose="02020603050405020304" pitchFamily="18" charset="0"/>
                <a:cs typeface="Arial" panose="020B0604020202020204" pitchFamily="34" charset="0"/>
              </a:rPr>
              <a:t>    Student</a:t>
            </a:r>
            <a:r>
              <a:rPr lang="en-US" sz="1800"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sz="1800" dirty="0">
                <a:solidFill>
                  <a:srgbClr val="9CDCFE"/>
                </a:solidFill>
                <a:latin typeface="Menlo" panose="020B0609030804020204" pitchFamily="49" charset="0"/>
                <a:ea typeface="Times New Roman" panose="02020603050405020304" pitchFamily="18" charset="0"/>
                <a:cs typeface="Arial" panose="020B0604020202020204" pitchFamily="34" charset="0"/>
              </a:rPr>
              <a:t>s</a:t>
            </a:r>
            <a:r>
              <a:rPr lang="en-US" sz="1800" dirty="0">
                <a:solidFill>
                  <a:srgbClr val="D4D4D4"/>
                </a:solidFill>
                <a:latin typeface="Menlo" panose="020B0609030804020204" pitchFamily="49" charset="0"/>
                <a:ea typeface="Times New Roman" panose="02020603050405020304" pitchFamily="18" charset="0"/>
                <a:cs typeface="Arial" panose="020B0604020202020204" pitchFamily="34" charset="0"/>
              </a:rPr>
              <a:t> = </a:t>
            </a:r>
            <a:r>
              <a:rPr lang="en-US" sz="1800" dirty="0">
                <a:solidFill>
                  <a:srgbClr val="C586C0"/>
                </a:solidFill>
                <a:latin typeface="Menlo" panose="020B0609030804020204" pitchFamily="49" charset="0"/>
                <a:ea typeface="Times New Roman" panose="02020603050405020304" pitchFamily="18" charset="0"/>
                <a:cs typeface="Arial" panose="020B0604020202020204" pitchFamily="34" charset="0"/>
              </a:rPr>
              <a:t>new</a:t>
            </a:r>
            <a:r>
              <a:rPr lang="en-US" sz="1800"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sz="1800" dirty="0">
                <a:solidFill>
                  <a:srgbClr val="DCDCAA"/>
                </a:solidFill>
                <a:latin typeface="Menlo" panose="020B0609030804020204" pitchFamily="49" charset="0"/>
                <a:ea typeface="Times New Roman" panose="02020603050405020304" pitchFamily="18" charset="0"/>
                <a:cs typeface="Arial" panose="020B0604020202020204" pitchFamily="34" charset="0"/>
              </a:rPr>
              <a:t>Student</a:t>
            </a:r>
            <a:r>
              <a:rPr lang="en-US" sz="1800"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sz="1800" dirty="0">
                <a:solidFill>
                  <a:srgbClr val="B5CEA8"/>
                </a:solidFill>
                <a:latin typeface="Menlo" panose="020B0609030804020204" pitchFamily="49" charset="0"/>
                <a:ea typeface="Times New Roman" panose="02020603050405020304" pitchFamily="18" charset="0"/>
                <a:cs typeface="Arial" panose="020B0604020202020204" pitchFamily="34" charset="0"/>
              </a:rPr>
              <a:t>2200990</a:t>
            </a:r>
            <a:r>
              <a:rPr lang="en-US" sz="1800"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sz="1800" dirty="0">
                <a:solidFill>
                  <a:srgbClr val="CE9178"/>
                </a:solidFill>
                <a:latin typeface="Menlo" panose="020B0609030804020204" pitchFamily="49" charset="0"/>
                <a:ea typeface="Times New Roman" panose="02020603050405020304" pitchFamily="18" charset="0"/>
                <a:cs typeface="Arial" panose="020B0604020202020204" pitchFamily="34" charset="0"/>
              </a:rPr>
              <a:t>"Ali"</a:t>
            </a:r>
            <a:r>
              <a:rPr lang="en-US" sz="1800"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sz="1800" dirty="0">
                <a:solidFill>
                  <a:srgbClr val="B5CEA8"/>
                </a:solidFill>
                <a:latin typeface="Menlo" panose="020B0609030804020204" pitchFamily="49" charset="0"/>
                <a:ea typeface="Times New Roman" panose="02020603050405020304" pitchFamily="18" charset="0"/>
                <a:cs typeface="Arial" panose="020B0604020202020204" pitchFamily="34" charset="0"/>
              </a:rPr>
              <a:t>3.90</a:t>
            </a:r>
            <a:r>
              <a:rPr lang="en-US" sz="1800"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endParaRPr lang="en-US" sz="1800" dirty="0">
              <a:latin typeface="Calibri" panose="020F0502020204030204" pitchFamily="34" charset="0"/>
              <a:ea typeface="Calibri" panose="020F0502020204030204" pitchFamily="34" charset="0"/>
              <a:cs typeface="Arial" panose="020B0604020202020204" pitchFamily="34" charset="0"/>
            </a:endParaRPr>
          </a:p>
          <a:p>
            <a:pPr marL="0" indent="0">
              <a:lnSpc>
                <a:spcPts val="2475"/>
              </a:lnSpc>
              <a:buFont typeface="Arial" panose="020B0604020202020204" pitchFamily="34" charset="0"/>
              <a:buNone/>
            </a:pPr>
            <a:r>
              <a:rPr lang="en-US" sz="1800"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sz="1800" dirty="0">
                <a:solidFill>
                  <a:srgbClr val="4EC9B0"/>
                </a:solidFill>
                <a:latin typeface="Menlo" panose="020B0609030804020204" pitchFamily="49" charset="0"/>
                <a:ea typeface="Times New Roman" panose="02020603050405020304" pitchFamily="18" charset="0"/>
                <a:cs typeface="Arial" panose="020B0604020202020204" pitchFamily="34" charset="0"/>
              </a:rPr>
              <a:t>String</a:t>
            </a:r>
            <a:r>
              <a:rPr lang="en-US" sz="1800"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sz="1800" dirty="0">
                <a:solidFill>
                  <a:srgbClr val="9CDCFE"/>
                </a:solidFill>
                <a:latin typeface="Menlo" panose="020B0609030804020204" pitchFamily="49" charset="0"/>
                <a:ea typeface="Times New Roman" panose="02020603050405020304" pitchFamily="18" charset="0"/>
                <a:cs typeface="Arial" panose="020B0604020202020204" pitchFamily="34" charset="0"/>
              </a:rPr>
              <a:t>courseTaken</a:t>
            </a:r>
            <a:r>
              <a:rPr lang="en-US" sz="1800" dirty="0">
                <a:solidFill>
                  <a:srgbClr val="D4D4D4"/>
                </a:solidFill>
                <a:latin typeface="Menlo" panose="020B0609030804020204" pitchFamily="49" charset="0"/>
                <a:ea typeface="Times New Roman" panose="02020603050405020304" pitchFamily="18" charset="0"/>
                <a:cs typeface="Arial" panose="020B0604020202020204" pitchFamily="34" charset="0"/>
              </a:rPr>
              <a:t> = </a:t>
            </a:r>
            <a:r>
              <a:rPr lang="en-US" sz="1800" dirty="0">
                <a:solidFill>
                  <a:srgbClr val="C586C0"/>
                </a:solidFill>
                <a:latin typeface="Menlo" panose="020B0609030804020204" pitchFamily="49" charset="0"/>
                <a:ea typeface="Times New Roman" panose="02020603050405020304" pitchFamily="18" charset="0"/>
                <a:cs typeface="Arial" panose="020B0604020202020204" pitchFamily="34" charset="0"/>
              </a:rPr>
              <a:t>new</a:t>
            </a:r>
            <a:r>
              <a:rPr lang="en-US" sz="1800"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sz="1800" dirty="0">
                <a:solidFill>
                  <a:srgbClr val="4EC9B0"/>
                </a:solidFill>
                <a:latin typeface="Menlo" panose="020B0609030804020204" pitchFamily="49" charset="0"/>
                <a:ea typeface="Times New Roman" panose="02020603050405020304" pitchFamily="18" charset="0"/>
                <a:cs typeface="Arial" panose="020B0604020202020204" pitchFamily="34" charset="0"/>
              </a:rPr>
              <a:t>String</a:t>
            </a:r>
            <a:r>
              <a:rPr lang="en-US" sz="1800"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sz="1800" dirty="0">
                <a:solidFill>
                  <a:srgbClr val="9CDCFE"/>
                </a:solidFill>
                <a:latin typeface="Menlo" panose="020B0609030804020204" pitchFamily="49" charset="0"/>
                <a:ea typeface="Times New Roman" panose="02020603050405020304" pitchFamily="18" charset="0"/>
                <a:cs typeface="Arial" panose="020B0604020202020204" pitchFamily="34" charset="0"/>
              </a:rPr>
              <a:t>42</a:t>
            </a:r>
            <a:r>
              <a:rPr lang="en-US" sz="1800"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endParaRPr lang="en-US" sz="1800" dirty="0">
              <a:latin typeface="Calibri" panose="020F0502020204030204" pitchFamily="34" charset="0"/>
              <a:ea typeface="Calibri" panose="020F0502020204030204" pitchFamily="34" charset="0"/>
              <a:cs typeface="Arial" panose="020B0604020202020204" pitchFamily="34" charset="0"/>
            </a:endParaRPr>
          </a:p>
          <a:p>
            <a:pPr marL="0" indent="0">
              <a:lnSpc>
                <a:spcPts val="2475"/>
              </a:lnSpc>
              <a:buFont typeface="Arial" panose="020B0604020202020204" pitchFamily="34" charset="0"/>
              <a:buNone/>
            </a:pPr>
            <a:r>
              <a:rPr lang="en-US" sz="1800"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sz="1800" dirty="0">
                <a:solidFill>
                  <a:srgbClr val="6A9955"/>
                </a:solidFill>
                <a:latin typeface="Menlo" panose="020B0609030804020204" pitchFamily="49" charset="0"/>
                <a:ea typeface="Times New Roman" panose="02020603050405020304" pitchFamily="18" charset="0"/>
                <a:cs typeface="Arial" panose="020B0604020202020204" pitchFamily="34" charset="0"/>
              </a:rPr>
              <a:t>// 2-d array initialized with values</a:t>
            </a:r>
            <a:endParaRPr lang="en-US" sz="1800" dirty="0">
              <a:latin typeface="Calibri" panose="020F0502020204030204" pitchFamily="34" charset="0"/>
              <a:ea typeface="Calibri" panose="020F0502020204030204" pitchFamily="34" charset="0"/>
              <a:cs typeface="Arial" panose="020B0604020202020204" pitchFamily="34" charset="0"/>
            </a:endParaRPr>
          </a:p>
          <a:p>
            <a:pPr marL="0" indent="0">
              <a:lnSpc>
                <a:spcPts val="2475"/>
              </a:lnSpc>
              <a:buFont typeface="Arial" panose="020B0604020202020204" pitchFamily="34" charset="0"/>
              <a:buNone/>
            </a:pPr>
            <a:r>
              <a:rPr lang="en-US" sz="1800"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sz="1800" dirty="0">
                <a:solidFill>
                  <a:srgbClr val="4EC9B0"/>
                </a:solidFill>
                <a:latin typeface="Menlo" panose="020B0609030804020204" pitchFamily="49" charset="0"/>
                <a:ea typeface="Times New Roman" panose="02020603050405020304" pitchFamily="18" charset="0"/>
                <a:cs typeface="Arial" panose="020B0604020202020204" pitchFamily="34" charset="0"/>
              </a:rPr>
              <a:t>int</a:t>
            </a:r>
            <a:r>
              <a:rPr lang="en-US" sz="1800"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sz="1800" dirty="0">
                <a:solidFill>
                  <a:srgbClr val="9CDCFE"/>
                </a:solidFill>
                <a:latin typeface="Menlo" panose="020B0609030804020204" pitchFamily="49" charset="0"/>
                <a:ea typeface="Times New Roman" panose="02020603050405020304" pitchFamily="18" charset="0"/>
                <a:cs typeface="Arial" panose="020B0604020202020204" pitchFamily="34" charset="0"/>
              </a:rPr>
              <a:t>courseYear</a:t>
            </a:r>
            <a:r>
              <a:rPr lang="en-US" sz="1800" dirty="0">
                <a:solidFill>
                  <a:srgbClr val="D4D4D4"/>
                </a:solidFill>
                <a:latin typeface="Menlo" panose="020B0609030804020204" pitchFamily="49" charset="0"/>
                <a:ea typeface="Times New Roman" panose="02020603050405020304" pitchFamily="18" charset="0"/>
                <a:cs typeface="Arial" panose="020B0604020202020204" pitchFamily="34" charset="0"/>
              </a:rPr>
              <a:t> = { { </a:t>
            </a:r>
            <a:r>
              <a:rPr lang="en-US" sz="1800" dirty="0">
                <a:solidFill>
                  <a:srgbClr val="B5CEA8"/>
                </a:solidFill>
                <a:latin typeface="Menlo" panose="020B0609030804020204" pitchFamily="49" charset="0"/>
                <a:ea typeface="Times New Roman" panose="02020603050405020304" pitchFamily="18" charset="0"/>
                <a:cs typeface="Arial" panose="020B0604020202020204" pitchFamily="34" charset="0"/>
              </a:rPr>
              <a:t>252</a:t>
            </a:r>
            <a:r>
              <a:rPr lang="en-US" sz="1800"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sz="1800" dirty="0">
                <a:solidFill>
                  <a:srgbClr val="B5CEA8"/>
                </a:solidFill>
                <a:latin typeface="Menlo" panose="020B0609030804020204" pitchFamily="49" charset="0"/>
                <a:ea typeface="Times New Roman" panose="02020603050405020304" pitchFamily="18" charset="0"/>
                <a:cs typeface="Arial" panose="020B0604020202020204" pitchFamily="34" charset="0"/>
              </a:rPr>
              <a:t>2022</a:t>
            </a:r>
            <a:r>
              <a:rPr lang="en-US" sz="1800" dirty="0">
                <a:solidFill>
                  <a:srgbClr val="D4D4D4"/>
                </a:solidFill>
                <a:latin typeface="Menlo" panose="020B0609030804020204" pitchFamily="49" charset="0"/>
                <a:ea typeface="Times New Roman" panose="02020603050405020304" pitchFamily="18" charset="0"/>
                <a:cs typeface="Arial" panose="020B0604020202020204" pitchFamily="34" charset="0"/>
              </a:rPr>
              <a:t> }, { </a:t>
            </a:r>
            <a:r>
              <a:rPr lang="en-US" sz="1800" dirty="0">
                <a:solidFill>
                  <a:srgbClr val="B5CEA8"/>
                </a:solidFill>
                <a:latin typeface="Menlo" panose="020B0609030804020204" pitchFamily="49" charset="0"/>
                <a:ea typeface="Times New Roman" panose="02020603050405020304" pitchFamily="18" charset="0"/>
                <a:cs typeface="Arial" panose="020B0604020202020204" pitchFamily="34" charset="0"/>
              </a:rPr>
              <a:t>405</a:t>
            </a:r>
            <a:r>
              <a:rPr lang="en-US" sz="1800"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sz="1800" dirty="0">
                <a:solidFill>
                  <a:srgbClr val="B5CEA8"/>
                </a:solidFill>
                <a:latin typeface="Menlo" panose="020B0609030804020204" pitchFamily="49" charset="0"/>
                <a:ea typeface="Times New Roman" panose="02020603050405020304" pitchFamily="18" charset="0"/>
                <a:cs typeface="Arial" panose="020B0604020202020204" pitchFamily="34" charset="0"/>
              </a:rPr>
              <a:t>2022</a:t>
            </a:r>
            <a:r>
              <a:rPr lang="en-US" sz="1800" dirty="0">
                <a:solidFill>
                  <a:srgbClr val="D4D4D4"/>
                </a:solidFill>
                <a:latin typeface="Menlo" panose="020B0609030804020204" pitchFamily="49" charset="0"/>
                <a:ea typeface="Times New Roman" panose="02020603050405020304" pitchFamily="18" charset="0"/>
                <a:cs typeface="Arial" panose="020B0604020202020204" pitchFamily="34" charset="0"/>
              </a:rPr>
              <a:t> }, { </a:t>
            </a:r>
            <a:r>
              <a:rPr lang="en-US" sz="1800" dirty="0">
                <a:solidFill>
                  <a:srgbClr val="B5CEA8"/>
                </a:solidFill>
                <a:latin typeface="Menlo" panose="020B0609030804020204" pitchFamily="49" charset="0"/>
                <a:ea typeface="Times New Roman" panose="02020603050405020304" pitchFamily="18" charset="0"/>
                <a:cs typeface="Arial" panose="020B0604020202020204" pitchFamily="34" charset="0"/>
              </a:rPr>
              <a:t>305</a:t>
            </a:r>
            <a:r>
              <a:rPr lang="en-US" sz="1800"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sz="1800" dirty="0">
                <a:solidFill>
                  <a:srgbClr val="B5CEA8"/>
                </a:solidFill>
                <a:latin typeface="Menlo" panose="020B0609030804020204" pitchFamily="49" charset="0"/>
                <a:ea typeface="Times New Roman" panose="02020603050405020304" pitchFamily="18" charset="0"/>
                <a:cs typeface="Arial" panose="020B0604020202020204" pitchFamily="34" charset="0"/>
              </a:rPr>
              <a:t>2021</a:t>
            </a:r>
            <a:r>
              <a:rPr lang="en-US" sz="1800" dirty="0">
                <a:solidFill>
                  <a:srgbClr val="D4D4D4"/>
                </a:solidFill>
                <a:latin typeface="Menlo" panose="020B0609030804020204" pitchFamily="49" charset="0"/>
                <a:ea typeface="Times New Roman" panose="02020603050405020304" pitchFamily="18" charset="0"/>
                <a:cs typeface="Arial" panose="020B0604020202020204" pitchFamily="34" charset="0"/>
              </a:rPr>
              <a:t> } };</a:t>
            </a:r>
            <a:endParaRPr lang="en-US" sz="1800" dirty="0">
              <a:latin typeface="Calibri" panose="020F0502020204030204" pitchFamily="34" charset="0"/>
              <a:ea typeface="Calibri" panose="020F0502020204030204" pitchFamily="34" charset="0"/>
              <a:cs typeface="Arial" panose="020B0604020202020204" pitchFamily="34" charset="0"/>
            </a:endParaRPr>
          </a:p>
          <a:p>
            <a:pPr marL="0" indent="0">
              <a:buFont typeface="Arial" panose="020B0604020202020204" pitchFamily="34" charset="0"/>
              <a:buNone/>
            </a:pPr>
            <a:r>
              <a:rPr lang="en-US" sz="1800" dirty="0">
                <a:latin typeface="Calibri" panose="020F0502020204030204" pitchFamily="34" charset="0"/>
                <a:ea typeface="Calibri" panose="020F0502020204030204" pitchFamily="34" charset="0"/>
                <a:cs typeface="Arial" panose="020B0604020202020204" pitchFamily="34" charset="0"/>
              </a:rPr>
              <a:t> </a:t>
            </a:r>
            <a:endParaRPr lang="en-US" sz="1800" dirty="0">
              <a:solidFill>
                <a:schemeClr val="accent4"/>
              </a:solidFill>
              <a:latin typeface="Courier" pitchFamily="2" charset="0"/>
            </a:endParaRPr>
          </a:p>
        </p:txBody>
      </p:sp>
    </p:spTree>
    <p:extLst>
      <p:ext uri="{BB962C8B-B14F-4D97-AF65-F5344CB8AC3E}">
        <p14:creationId xmlns:p14="http://schemas.microsoft.com/office/powerpoint/2010/main" val="10912262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8FA97-F265-7440-B789-79ED4B7CB7CC}"/>
              </a:ext>
            </a:extLst>
          </p:cNvPr>
          <p:cNvSpPr>
            <a:spLocks noGrp="1"/>
          </p:cNvSpPr>
          <p:nvPr>
            <p:ph type="title"/>
          </p:nvPr>
        </p:nvSpPr>
        <p:spPr/>
        <p:txBody>
          <a:bodyPr/>
          <a:lstStyle/>
          <a:p>
            <a:r>
              <a:rPr lang="en-US" dirty="0"/>
              <a:t>List Example: </a:t>
            </a:r>
            <a:r>
              <a:rPr lang="en-US" b="1" dirty="0"/>
              <a:t>Vector</a:t>
            </a:r>
            <a:r>
              <a:rPr lang="en-US" dirty="0"/>
              <a:t> implementation</a:t>
            </a:r>
          </a:p>
        </p:txBody>
      </p:sp>
      <p:sp>
        <p:nvSpPr>
          <p:cNvPr id="4" name="Footer Placeholder 3">
            <a:extLst>
              <a:ext uri="{FF2B5EF4-FFF2-40B4-BE49-F238E27FC236}">
                <a16:creationId xmlns:a16="http://schemas.microsoft.com/office/drawing/2014/main" id="{C21AA71F-ADA9-0D4A-961F-1D8DDE6818F9}"/>
              </a:ext>
            </a:extLst>
          </p:cNvPr>
          <p:cNvSpPr>
            <a:spLocks noGrp="1"/>
          </p:cNvSpPr>
          <p:nvPr>
            <p:ph type="ftr" sz="quarter" idx="11"/>
          </p:nvPr>
        </p:nvSpPr>
        <p:spPr/>
        <p:txBody>
          <a:bodyPr/>
          <a:lstStyle/>
          <a:p>
            <a:r>
              <a:rPr lang="en-US"/>
              <a:t>Khalid Alharbi, Ph.D.</a:t>
            </a:r>
          </a:p>
        </p:txBody>
      </p:sp>
      <p:sp>
        <p:nvSpPr>
          <p:cNvPr id="6" name="Content Placeholder 5">
            <a:extLst>
              <a:ext uri="{FF2B5EF4-FFF2-40B4-BE49-F238E27FC236}">
                <a16:creationId xmlns:a16="http://schemas.microsoft.com/office/drawing/2014/main" id="{E941E283-B7E7-EA45-B714-5F1C65877E32}"/>
              </a:ext>
            </a:extLst>
          </p:cNvPr>
          <p:cNvSpPr>
            <a:spLocks noGrp="1"/>
          </p:cNvSpPr>
          <p:nvPr>
            <p:ph idx="1"/>
          </p:nvPr>
        </p:nvSpPr>
        <p:spPr/>
        <p:txBody>
          <a:bodyPr/>
          <a:lstStyle/>
          <a:p>
            <a:pPr marL="0" indent="0">
              <a:buNone/>
            </a:pPr>
            <a:endParaRPr lang="en-US" dirty="0"/>
          </a:p>
        </p:txBody>
      </p:sp>
      <p:sp>
        <p:nvSpPr>
          <p:cNvPr id="7" name="TextBox 6">
            <a:extLst>
              <a:ext uri="{FF2B5EF4-FFF2-40B4-BE49-F238E27FC236}">
                <a16:creationId xmlns:a16="http://schemas.microsoft.com/office/drawing/2014/main" id="{99761186-4E8A-6B40-B7F7-D07189C33B93}"/>
              </a:ext>
            </a:extLst>
          </p:cNvPr>
          <p:cNvSpPr txBox="1"/>
          <p:nvPr/>
        </p:nvSpPr>
        <p:spPr>
          <a:xfrm>
            <a:off x="320040" y="1825625"/>
            <a:ext cx="11510010" cy="3372333"/>
          </a:xfrm>
          <a:prstGeom prst="rect">
            <a:avLst/>
          </a:prstGeom>
          <a:solidFill>
            <a:srgbClr val="3A3839"/>
          </a:solidFill>
        </p:spPr>
        <p:txBody>
          <a:bodyPr wrap="square" rtlCol="0">
            <a:spAutoFit/>
          </a:bodyPr>
          <a:lstStyle/>
          <a:p>
            <a:pPr>
              <a:lnSpc>
                <a:spcPct val="150000"/>
              </a:lnSpc>
            </a:pPr>
            <a:r>
              <a:rPr lang="en-US" dirty="0">
                <a:solidFill>
                  <a:srgbClr val="4EC9B0"/>
                </a:solidFill>
                <a:latin typeface="Menlo" panose="020B0609030804020204" pitchFamily="49" charset="0"/>
                <a:ea typeface="Times New Roman" panose="02020603050405020304" pitchFamily="18" charset="0"/>
                <a:cs typeface="Arial" panose="020B0604020202020204" pitchFamily="34" charset="0"/>
              </a:rPr>
              <a:t>List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&lt;</a:t>
            </a:r>
            <a:r>
              <a:rPr lang="en-US" dirty="0">
                <a:solidFill>
                  <a:srgbClr val="4EC9B0"/>
                </a:solidFill>
                <a:latin typeface="Menlo" panose="020B0609030804020204" pitchFamily="49" charset="0"/>
                <a:ea typeface="Times New Roman" panose="02020603050405020304" pitchFamily="18" charset="0"/>
                <a:cs typeface="Arial" panose="020B0604020202020204" pitchFamily="34" charset="0"/>
              </a:rPr>
              <a:t>String</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&gt; </a:t>
            </a:r>
            <a:r>
              <a:rPr lang="en-US" dirty="0">
                <a:solidFill>
                  <a:srgbClr val="9CDCFE"/>
                </a:solidFill>
                <a:latin typeface="Menlo" panose="020B0609030804020204" pitchFamily="49" charset="0"/>
                <a:ea typeface="Times New Roman" panose="02020603050405020304" pitchFamily="18" charset="0"/>
                <a:cs typeface="Arial" panose="020B0604020202020204" pitchFamily="34" charset="0"/>
              </a:rPr>
              <a:t>myList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 </a:t>
            </a:r>
            <a:r>
              <a:rPr lang="en-US" dirty="0">
                <a:solidFill>
                  <a:srgbClr val="C586C0"/>
                </a:solidFill>
                <a:latin typeface="Menlo" panose="020B0609030804020204" pitchFamily="49" charset="0"/>
                <a:ea typeface="Times New Roman" panose="02020603050405020304" pitchFamily="18" charset="0"/>
                <a:cs typeface="Arial" panose="020B0604020202020204" pitchFamily="34" charset="0"/>
              </a:rPr>
              <a:t>new</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DCDCAA"/>
                </a:solidFill>
                <a:latin typeface="Menlo" panose="020B0609030804020204" pitchFamily="49" charset="0"/>
                <a:ea typeface="Times New Roman" panose="02020603050405020304" pitchFamily="18" charset="0"/>
                <a:cs typeface="Arial" panose="020B0604020202020204" pitchFamily="34" charset="0"/>
              </a:rPr>
              <a:t>Vector</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&lt;&gt;();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50000"/>
              </a:lnSpc>
            </a:pPr>
            <a:r>
              <a:rPr lang="en-US" dirty="0">
                <a:solidFill>
                  <a:srgbClr val="9CDCFE"/>
                </a:solidFill>
                <a:latin typeface="Menlo" panose="020B0609030804020204" pitchFamily="49" charset="0"/>
                <a:ea typeface="Times New Roman" panose="02020603050405020304" pitchFamily="18" charset="0"/>
                <a:cs typeface="Arial" panose="020B0604020202020204" pitchFamily="34" charset="0"/>
              </a:rPr>
              <a:t>myList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DCDCAA"/>
                </a:solidFill>
                <a:latin typeface="Menlo" panose="020B0609030804020204" pitchFamily="49" charset="0"/>
                <a:ea typeface="Times New Roman" panose="02020603050405020304" pitchFamily="18" charset="0"/>
                <a:cs typeface="Arial" panose="020B0604020202020204" pitchFamily="34" charset="0"/>
              </a:rPr>
              <a:t>add</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CE9178"/>
                </a:solidFill>
                <a:latin typeface="Menlo" panose="020B0609030804020204" pitchFamily="49" charset="0"/>
                <a:ea typeface="Times New Roman" panose="02020603050405020304" pitchFamily="18" charset="0"/>
                <a:cs typeface="Arial" panose="020B0604020202020204" pitchFamily="34" charset="0"/>
              </a:rPr>
              <a:t>"Ahmed"</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50000"/>
              </a:lnSpc>
            </a:pPr>
            <a:r>
              <a:rPr lang="en-US" dirty="0">
                <a:solidFill>
                  <a:srgbClr val="9CDCFE"/>
                </a:solidFill>
                <a:latin typeface="Menlo" panose="020B0609030804020204" pitchFamily="49" charset="0"/>
                <a:ea typeface="Times New Roman" panose="02020603050405020304" pitchFamily="18" charset="0"/>
                <a:cs typeface="Arial" panose="020B0604020202020204" pitchFamily="34" charset="0"/>
              </a:rPr>
              <a:t>myList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DCDCAA"/>
                </a:solidFill>
                <a:latin typeface="Menlo" panose="020B0609030804020204" pitchFamily="49" charset="0"/>
                <a:ea typeface="Times New Roman" panose="02020603050405020304" pitchFamily="18" charset="0"/>
                <a:cs typeface="Arial" panose="020B0604020202020204" pitchFamily="34" charset="0"/>
              </a:rPr>
              <a:t>add</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CE9178"/>
                </a:solidFill>
                <a:latin typeface="Menlo" panose="020B0609030804020204" pitchFamily="49" charset="0"/>
                <a:ea typeface="Times New Roman" panose="02020603050405020304" pitchFamily="18" charset="0"/>
                <a:cs typeface="Arial" panose="020B0604020202020204" pitchFamily="34" charset="0"/>
              </a:rPr>
              <a:t>"Ali"</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50000"/>
              </a:lnSpc>
            </a:pPr>
            <a:r>
              <a:rPr lang="en-US" dirty="0">
                <a:solidFill>
                  <a:srgbClr val="9CDCFE"/>
                </a:solidFill>
                <a:latin typeface="Menlo" panose="020B0609030804020204" pitchFamily="49" charset="0"/>
                <a:ea typeface="Times New Roman" panose="02020603050405020304" pitchFamily="18" charset="0"/>
                <a:cs typeface="Arial" panose="020B0604020202020204" pitchFamily="34" charset="0"/>
              </a:rPr>
              <a:t>myList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DCDCAA"/>
                </a:solidFill>
                <a:latin typeface="Menlo" panose="020B0609030804020204" pitchFamily="49" charset="0"/>
                <a:ea typeface="Times New Roman" panose="02020603050405020304" pitchFamily="18" charset="0"/>
                <a:cs typeface="Arial" panose="020B0604020202020204" pitchFamily="34" charset="0"/>
              </a:rPr>
              <a:t>add</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CE9178"/>
                </a:solidFill>
                <a:latin typeface="Menlo" panose="020B0609030804020204" pitchFamily="49" charset="0"/>
                <a:ea typeface="Times New Roman" panose="02020603050405020304" pitchFamily="18" charset="0"/>
                <a:cs typeface="Arial" panose="020B0604020202020204" pitchFamily="34" charset="0"/>
              </a:rPr>
              <a:t>"Abdullah"</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50000"/>
              </a:lnSpc>
            </a:pPr>
            <a:r>
              <a:rPr lang="en-US" dirty="0">
                <a:solidFill>
                  <a:srgbClr val="4EC9B0"/>
                </a:solidFill>
                <a:latin typeface="Menlo" panose="020B0609030804020204" pitchFamily="49" charset="0"/>
                <a:ea typeface="Times New Roman" panose="02020603050405020304" pitchFamily="18" charset="0"/>
                <a:cs typeface="Arial" panose="020B0604020202020204" pitchFamily="34" charset="0"/>
              </a:rPr>
              <a:t>System</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4FC1FF"/>
                </a:solidFill>
                <a:latin typeface="Menlo" panose="020B0609030804020204" pitchFamily="49" charset="0"/>
                <a:ea typeface="Times New Roman" panose="02020603050405020304" pitchFamily="18" charset="0"/>
                <a:cs typeface="Arial" panose="020B0604020202020204" pitchFamily="34" charset="0"/>
              </a:rPr>
              <a:t>out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DCDCAA"/>
                </a:solidFill>
                <a:latin typeface="Menlo" panose="020B0609030804020204" pitchFamily="49" charset="0"/>
                <a:ea typeface="Times New Roman" panose="02020603050405020304" pitchFamily="18" charset="0"/>
                <a:cs typeface="Arial" panose="020B0604020202020204" pitchFamily="34" charset="0"/>
              </a:rPr>
              <a:t>println</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4EC9B0"/>
                </a:solidFill>
                <a:latin typeface="Menlo" panose="020B0609030804020204" pitchFamily="49" charset="0"/>
                <a:ea typeface="Times New Roman" panose="02020603050405020304" pitchFamily="18" charset="0"/>
                <a:cs typeface="Arial" panose="020B0604020202020204" pitchFamily="34" charset="0"/>
              </a:rPr>
              <a:t>String</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DCDCAA"/>
                </a:solidFill>
                <a:latin typeface="Menlo" panose="020B0609030804020204" pitchFamily="49" charset="0"/>
                <a:ea typeface="Times New Roman" panose="02020603050405020304" pitchFamily="18" charset="0"/>
                <a:cs typeface="Arial" panose="020B0604020202020204" pitchFamily="34" charset="0"/>
              </a:rPr>
              <a:t>format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CE9178"/>
                </a:solidFill>
                <a:latin typeface="Menlo" panose="020B0609030804020204" pitchFamily="49" charset="0"/>
                <a:ea typeface="Times New Roman" panose="02020603050405020304" pitchFamily="18" charset="0"/>
                <a:cs typeface="Arial" panose="020B0604020202020204" pitchFamily="34" charset="0"/>
              </a:rPr>
              <a:t>"Content: %s, Size: %d"</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9CDCFE"/>
                </a:solidFill>
                <a:latin typeface="Menlo" panose="020B0609030804020204" pitchFamily="49" charset="0"/>
                <a:ea typeface="Times New Roman" panose="02020603050405020304" pitchFamily="18" charset="0"/>
                <a:cs typeface="Arial" panose="020B0604020202020204" pitchFamily="34" charset="0"/>
              </a:rPr>
              <a:t>myList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err="1">
                <a:solidFill>
                  <a:srgbClr val="9CDCFE"/>
                </a:solidFill>
                <a:latin typeface="Menlo" panose="020B0609030804020204" pitchFamily="49" charset="0"/>
                <a:ea typeface="Times New Roman" panose="02020603050405020304" pitchFamily="18" charset="0"/>
                <a:cs typeface="Arial" panose="020B0604020202020204" pitchFamily="34" charset="0"/>
              </a:rPr>
              <a:t>myList</a:t>
            </a:r>
            <a:r>
              <a:rPr lang="en-US" dirty="0" err="1">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err="1">
                <a:solidFill>
                  <a:srgbClr val="DCDCAA"/>
                </a:solidFill>
                <a:latin typeface="Menlo" panose="020B0609030804020204" pitchFamily="49" charset="0"/>
                <a:ea typeface="Times New Roman" panose="02020603050405020304" pitchFamily="18" charset="0"/>
                <a:cs typeface="Arial" panose="020B0604020202020204" pitchFamily="34" charset="0"/>
              </a:rPr>
              <a:t>size</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50000"/>
              </a:lnSpc>
            </a:pPr>
            <a:r>
              <a:rPr lang="en-US" dirty="0">
                <a:solidFill>
                  <a:srgbClr val="9CDCFE"/>
                </a:solidFill>
                <a:latin typeface="Menlo" panose="020B0609030804020204" pitchFamily="49" charset="0"/>
                <a:ea typeface="Times New Roman" panose="02020603050405020304" pitchFamily="18" charset="0"/>
                <a:cs typeface="Arial" panose="020B0604020202020204" pitchFamily="34" charset="0"/>
              </a:rPr>
              <a:t>myList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DCDCAA"/>
                </a:solidFill>
                <a:latin typeface="Menlo" panose="020B0609030804020204" pitchFamily="49" charset="0"/>
                <a:ea typeface="Times New Roman" panose="02020603050405020304" pitchFamily="18" charset="0"/>
                <a:cs typeface="Arial" panose="020B0604020202020204" pitchFamily="34" charset="0"/>
              </a:rPr>
              <a:t>add</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B5CEA8"/>
                </a:solidFill>
                <a:latin typeface="Menlo" panose="020B0609030804020204" pitchFamily="49" charset="0"/>
                <a:ea typeface="Times New Roman" panose="02020603050405020304" pitchFamily="18" charset="0"/>
                <a:cs typeface="Arial" panose="020B0604020202020204" pitchFamily="34" charset="0"/>
              </a:rPr>
              <a:t>1</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CE9178"/>
                </a:solidFill>
                <a:latin typeface="Menlo" panose="020B0609030804020204" pitchFamily="49" charset="0"/>
                <a:ea typeface="Times New Roman" panose="02020603050405020304" pitchFamily="18" charset="0"/>
                <a:cs typeface="Arial" panose="020B0604020202020204" pitchFamily="34" charset="0"/>
              </a:rPr>
              <a:t>"Khalid"</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50000"/>
              </a:lnSpc>
            </a:pPr>
            <a:r>
              <a:rPr lang="en-US" dirty="0" err="1">
                <a:solidFill>
                  <a:srgbClr val="9CDCFE"/>
                </a:solidFill>
                <a:latin typeface="Menlo" panose="020B0609030804020204" pitchFamily="49" charset="0"/>
                <a:ea typeface="Times New Roman" panose="02020603050405020304" pitchFamily="18" charset="0"/>
                <a:cs typeface="Arial" panose="020B0604020202020204" pitchFamily="34" charset="0"/>
              </a:rPr>
              <a:t>myList</a:t>
            </a:r>
            <a:r>
              <a:rPr lang="en-US" dirty="0" err="1">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err="1">
                <a:solidFill>
                  <a:srgbClr val="DCDCAA"/>
                </a:solidFill>
                <a:latin typeface="Menlo" panose="020B0609030804020204" pitchFamily="49" charset="0"/>
                <a:ea typeface="Times New Roman" panose="02020603050405020304" pitchFamily="18" charset="0"/>
                <a:cs typeface="Arial" panose="020B0604020202020204" pitchFamily="34" charset="0"/>
              </a:rPr>
              <a:t>remove</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CE9178"/>
                </a:solidFill>
                <a:latin typeface="Menlo" panose="020B0609030804020204" pitchFamily="49" charset="0"/>
                <a:ea typeface="Times New Roman" panose="02020603050405020304" pitchFamily="18" charset="0"/>
                <a:cs typeface="Arial" panose="020B0604020202020204" pitchFamily="34" charset="0"/>
              </a:rPr>
              <a:t>"Abdullah"</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50000"/>
              </a:lnSpc>
            </a:pPr>
            <a:r>
              <a:rPr lang="en-US" dirty="0">
                <a:solidFill>
                  <a:srgbClr val="4EC9B0"/>
                </a:solidFill>
                <a:latin typeface="Menlo" panose="020B0609030804020204" pitchFamily="49" charset="0"/>
                <a:ea typeface="Times New Roman" panose="02020603050405020304" pitchFamily="18" charset="0"/>
                <a:cs typeface="Arial" panose="020B0604020202020204" pitchFamily="34" charset="0"/>
              </a:rPr>
              <a:t>System</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4FC1FF"/>
                </a:solidFill>
                <a:latin typeface="Menlo" panose="020B0609030804020204" pitchFamily="49" charset="0"/>
                <a:ea typeface="Times New Roman" panose="02020603050405020304" pitchFamily="18" charset="0"/>
                <a:cs typeface="Arial" panose="020B0604020202020204" pitchFamily="34" charset="0"/>
              </a:rPr>
              <a:t>out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DCDCAA"/>
                </a:solidFill>
                <a:latin typeface="Menlo" panose="020B0609030804020204" pitchFamily="49" charset="0"/>
                <a:ea typeface="Times New Roman" panose="02020603050405020304" pitchFamily="18" charset="0"/>
                <a:cs typeface="Arial" panose="020B0604020202020204" pitchFamily="34" charset="0"/>
              </a:rPr>
              <a:t>println</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4EC9B0"/>
                </a:solidFill>
                <a:latin typeface="Menlo" panose="020B0609030804020204" pitchFamily="49" charset="0"/>
                <a:ea typeface="Times New Roman" panose="02020603050405020304" pitchFamily="18" charset="0"/>
                <a:cs typeface="Arial" panose="020B0604020202020204" pitchFamily="34" charset="0"/>
              </a:rPr>
              <a:t>String</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DCDCAA"/>
                </a:solidFill>
                <a:latin typeface="Menlo" panose="020B0609030804020204" pitchFamily="49" charset="0"/>
                <a:ea typeface="Times New Roman" panose="02020603050405020304" pitchFamily="18" charset="0"/>
                <a:cs typeface="Arial" panose="020B0604020202020204" pitchFamily="34" charset="0"/>
              </a:rPr>
              <a:t>format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CE9178"/>
                </a:solidFill>
                <a:latin typeface="Menlo" panose="020B0609030804020204" pitchFamily="49" charset="0"/>
                <a:ea typeface="Times New Roman" panose="02020603050405020304" pitchFamily="18" charset="0"/>
                <a:cs typeface="Arial" panose="020B0604020202020204" pitchFamily="34" charset="0"/>
              </a:rPr>
              <a:t>"Content: %s, Size: %d"</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9CDCFE"/>
                </a:solidFill>
                <a:latin typeface="Menlo" panose="020B0609030804020204" pitchFamily="49" charset="0"/>
                <a:ea typeface="Times New Roman" panose="02020603050405020304" pitchFamily="18" charset="0"/>
                <a:cs typeface="Arial" panose="020B0604020202020204" pitchFamily="34" charset="0"/>
              </a:rPr>
              <a:t>myList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err="1">
                <a:solidFill>
                  <a:srgbClr val="9CDCFE"/>
                </a:solidFill>
                <a:latin typeface="Menlo" panose="020B0609030804020204" pitchFamily="49" charset="0"/>
                <a:ea typeface="Times New Roman" panose="02020603050405020304" pitchFamily="18" charset="0"/>
                <a:cs typeface="Arial" panose="020B0604020202020204" pitchFamily="34" charset="0"/>
              </a:rPr>
              <a:t>myList</a:t>
            </a:r>
            <a:r>
              <a:rPr lang="en-US" dirty="0" err="1">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err="1">
                <a:solidFill>
                  <a:srgbClr val="DCDCAA"/>
                </a:solidFill>
                <a:latin typeface="Menlo" panose="020B0609030804020204" pitchFamily="49" charset="0"/>
                <a:ea typeface="Times New Roman" panose="02020603050405020304" pitchFamily="18" charset="0"/>
                <a:cs typeface="Arial" panose="020B0604020202020204" pitchFamily="34" charset="0"/>
              </a:rPr>
              <a:t>size</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endParaRPr lang="en-US" dirty="0">
              <a:latin typeface="Calibri" panose="020F0502020204030204" pitchFamily="34" charset="0"/>
              <a:ea typeface="Calibri" panose="020F0502020204030204" pitchFamily="34" charset="0"/>
              <a:cs typeface="Arial" panose="020B0604020202020204" pitchFamily="34" charset="0"/>
            </a:endParaRPr>
          </a:p>
        </p:txBody>
      </p:sp>
      <p:sp>
        <p:nvSpPr>
          <p:cNvPr id="8" name="TextBox 7">
            <a:extLst>
              <a:ext uri="{FF2B5EF4-FFF2-40B4-BE49-F238E27FC236}">
                <a16:creationId xmlns:a16="http://schemas.microsoft.com/office/drawing/2014/main" id="{6AE46DD0-7659-B74F-B537-4D92BE77F19F}"/>
              </a:ext>
            </a:extLst>
          </p:cNvPr>
          <p:cNvSpPr txBox="1"/>
          <p:nvPr/>
        </p:nvSpPr>
        <p:spPr>
          <a:xfrm>
            <a:off x="320040" y="5330824"/>
            <a:ext cx="11510010" cy="713272"/>
          </a:xfrm>
          <a:prstGeom prst="rect">
            <a:avLst/>
          </a:prstGeom>
          <a:solidFill>
            <a:srgbClr val="3A3839"/>
          </a:solidFill>
        </p:spPr>
        <p:txBody>
          <a:bodyPr wrap="square" rtlCol="0">
            <a:spAutoFit/>
          </a:bodyPr>
          <a:lstStyle/>
          <a:p>
            <a:pPr>
              <a:lnSpc>
                <a:spcPts val="2475"/>
              </a:lnSpc>
            </a:pP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Content</a:t>
            </a:r>
            <a:r>
              <a:rPr lang="en-US" dirty="0">
                <a:solidFill>
                  <a:srgbClr val="C586C0"/>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[Ahmed, Ali, Abdullah], Size</a:t>
            </a:r>
            <a:r>
              <a:rPr lang="en-US" dirty="0">
                <a:solidFill>
                  <a:srgbClr val="C586C0"/>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B5CEA8"/>
                </a:solidFill>
                <a:latin typeface="Menlo" panose="020B0609030804020204" pitchFamily="49" charset="0"/>
                <a:ea typeface="Times New Roman" panose="02020603050405020304" pitchFamily="18" charset="0"/>
                <a:cs typeface="Arial" panose="020B0604020202020204" pitchFamily="34" charset="0"/>
              </a:rPr>
              <a:t>3</a:t>
            </a:r>
            <a:endParaRPr lang="en-US" sz="1400" dirty="0">
              <a:latin typeface="Calibri" panose="020F0502020204030204" pitchFamily="34" charset="0"/>
              <a:ea typeface="Calibri" panose="020F0502020204030204" pitchFamily="34" charset="0"/>
              <a:cs typeface="Arial" panose="020B0604020202020204" pitchFamily="34" charset="0"/>
            </a:endParaRPr>
          </a:p>
          <a:p>
            <a:pPr>
              <a:lnSpc>
                <a:spcPts val="2475"/>
              </a:lnSpc>
            </a:pP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Content</a:t>
            </a:r>
            <a:r>
              <a:rPr lang="en-US" dirty="0">
                <a:solidFill>
                  <a:srgbClr val="C586C0"/>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[Ahmed, Khalid, Ali], Size</a:t>
            </a:r>
            <a:r>
              <a:rPr lang="en-US" dirty="0">
                <a:solidFill>
                  <a:srgbClr val="C586C0"/>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B5CEA8"/>
                </a:solidFill>
                <a:latin typeface="Menlo" panose="020B0609030804020204" pitchFamily="49" charset="0"/>
                <a:ea typeface="Times New Roman" panose="02020603050405020304" pitchFamily="18" charset="0"/>
                <a:cs typeface="Arial" panose="020B0604020202020204" pitchFamily="34" charset="0"/>
              </a:rPr>
              <a:t>3</a:t>
            </a:r>
            <a:endParaRPr lang="en-US" sz="1400" dirty="0">
              <a:latin typeface="Calibri" panose="020F0502020204030204" pitchFamily="34" charset="0"/>
              <a:ea typeface="Calibri" panose="020F0502020204030204" pitchFamily="34" charset="0"/>
              <a:cs typeface="Arial" panose="020B0604020202020204" pitchFamily="34" charset="0"/>
            </a:endParaRPr>
          </a:p>
        </p:txBody>
      </p:sp>
      <p:sp>
        <p:nvSpPr>
          <p:cNvPr id="9" name="TextBox 8">
            <a:extLst>
              <a:ext uri="{FF2B5EF4-FFF2-40B4-BE49-F238E27FC236}">
                <a16:creationId xmlns:a16="http://schemas.microsoft.com/office/drawing/2014/main" id="{C0DE7361-CF6D-9243-A740-0775E147E13D}"/>
              </a:ext>
            </a:extLst>
          </p:cNvPr>
          <p:cNvSpPr txBox="1"/>
          <p:nvPr/>
        </p:nvSpPr>
        <p:spPr>
          <a:xfrm>
            <a:off x="10486159" y="6130842"/>
            <a:ext cx="1343891" cy="369332"/>
          </a:xfrm>
          <a:prstGeom prst="rect">
            <a:avLst/>
          </a:prstGeom>
          <a:noFill/>
          <a:ln w="19050">
            <a:solidFill>
              <a:schemeClr val="tx1"/>
            </a:solidFill>
          </a:ln>
        </p:spPr>
        <p:txBody>
          <a:bodyPr wrap="square" rtlCol="0">
            <a:spAutoFit/>
          </a:bodyPr>
          <a:lstStyle/>
          <a:p>
            <a:pPr algn="ctr"/>
            <a:r>
              <a:rPr lang="en-US" dirty="0"/>
              <a:t>Demo</a:t>
            </a:r>
          </a:p>
        </p:txBody>
      </p:sp>
    </p:spTree>
    <p:extLst>
      <p:ext uri="{BB962C8B-B14F-4D97-AF65-F5344CB8AC3E}">
        <p14:creationId xmlns:p14="http://schemas.microsoft.com/office/powerpoint/2010/main" val="275806163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B0C655-FAAF-1548-8427-A521AD2FE491}"/>
              </a:ext>
            </a:extLst>
          </p:cNvPr>
          <p:cNvSpPr>
            <a:spLocks noGrp="1"/>
          </p:cNvSpPr>
          <p:nvPr>
            <p:ph type="title"/>
          </p:nvPr>
        </p:nvSpPr>
        <p:spPr/>
        <p:txBody>
          <a:bodyPr/>
          <a:lstStyle/>
          <a:p>
            <a:r>
              <a:rPr lang="en-US" dirty="0"/>
              <a:t>Stack (I)</a:t>
            </a:r>
          </a:p>
        </p:txBody>
      </p:sp>
      <p:sp>
        <p:nvSpPr>
          <p:cNvPr id="3" name="Content Placeholder 2">
            <a:extLst>
              <a:ext uri="{FF2B5EF4-FFF2-40B4-BE49-F238E27FC236}">
                <a16:creationId xmlns:a16="http://schemas.microsoft.com/office/drawing/2014/main" id="{616E2368-DD50-1A48-905C-646FB7A516BC}"/>
              </a:ext>
            </a:extLst>
          </p:cNvPr>
          <p:cNvSpPr>
            <a:spLocks noGrp="1"/>
          </p:cNvSpPr>
          <p:nvPr>
            <p:ph idx="1"/>
          </p:nvPr>
        </p:nvSpPr>
        <p:spPr/>
        <p:txBody>
          <a:bodyPr>
            <a:normAutofit/>
          </a:bodyPr>
          <a:lstStyle/>
          <a:p>
            <a:r>
              <a:rPr lang="en-US" dirty="0"/>
              <a:t>The</a:t>
            </a:r>
            <a:r>
              <a:rPr lang="en-US" dirty="0">
                <a:latin typeface="Courier" pitchFamily="2" charset="0"/>
              </a:rPr>
              <a:t> </a:t>
            </a:r>
            <a:r>
              <a:rPr lang="en-US" b="1" dirty="0">
                <a:latin typeface="Courier" pitchFamily="2" charset="0"/>
              </a:rPr>
              <a:t>Stack</a:t>
            </a:r>
            <a:r>
              <a:rPr lang="en-US" dirty="0"/>
              <a:t> class extends the </a:t>
            </a:r>
            <a:r>
              <a:rPr lang="en-US" i="1" dirty="0">
                <a:latin typeface="Courier" pitchFamily="2" charset="0"/>
              </a:rPr>
              <a:t>Vector</a:t>
            </a:r>
            <a:r>
              <a:rPr lang="en-US" dirty="0"/>
              <a:t> class to represent a last-in-first-out (LIFO) stack of objects with five operations: </a:t>
            </a:r>
            <a:r>
              <a:rPr lang="en-US" i="1" dirty="0"/>
              <a:t>push(E item), pop(), peek(), search(Object o)</a:t>
            </a:r>
            <a:r>
              <a:rPr lang="en-US" dirty="0"/>
              <a:t> and </a:t>
            </a:r>
            <a:r>
              <a:rPr lang="en-US" i="1" dirty="0"/>
              <a:t>empty()</a:t>
            </a:r>
            <a:r>
              <a:rPr lang="en-US" dirty="0"/>
              <a:t>.</a:t>
            </a:r>
          </a:p>
          <a:p>
            <a:pPr lvl="1"/>
            <a:r>
              <a:rPr lang="en-US" dirty="0"/>
              <a:t>It retrieves elements in the reverse order they were added in.</a:t>
            </a:r>
          </a:p>
          <a:p>
            <a:pPr lvl="1"/>
            <a:r>
              <a:rPr lang="en-US" dirty="0"/>
              <a:t>The Stack class does not provide a complete and consistent set of LIFO stack operations.</a:t>
            </a:r>
          </a:p>
          <a:p>
            <a:pPr lvl="1"/>
            <a:r>
              <a:rPr lang="en-US" dirty="0"/>
              <a:t>It’s a less powerful as a collection implementation but is optimized to perform LIFO operations very quickly.</a:t>
            </a:r>
          </a:p>
          <a:p>
            <a:pPr lvl="1"/>
            <a:r>
              <a:rPr lang="en-US" dirty="0"/>
              <a:t>Stacks are often implemented using an array</a:t>
            </a:r>
          </a:p>
          <a:p>
            <a:pPr lvl="1"/>
            <a:r>
              <a:rPr lang="en-US" dirty="0"/>
              <a:t>The </a:t>
            </a:r>
            <a:r>
              <a:rPr lang="en-US" i="1" dirty="0">
                <a:latin typeface="American Typewriter" panose="02090604020004020304" pitchFamily="18" charset="77"/>
              </a:rPr>
              <a:t>Deque</a:t>
            </a:r>
            <a:r>
              <a:rPr lang="en-US" dirty="0"/>
              <a:t> interface and its implementations are preferred over the </a:t>
            </a:r>
            <a:r>
              <a:rPr lang="en-US" i="1" dirty="0">
                <a:latin typeface="American Typewriter" panose="02090604020004020304" pitchFamily="18" charset="77"/>
              </a:rPr>
              <a:t>Stack</a:t>
            </a:r>
            <a:r>
              <a:rPr lang="en-US" dirty="0"/>
              <a:t> class (seen later).</a:t>
            </a:r>
          </a:p>
        </p:txBody>
      </p:sp>
      <p:sp>
        <p:nvSpPr>
          <p:cNvPr id="4" name="Footer Placeholder 3">
            <a:extLst>
              <a:ext uri="{FF2B5EF4-FFF2-40B4-BE49-F238E27FC236}">
                <a16:creationId xmlns:a16="http://schemas.microsoft.com/office/drawing/2014/main" id="{F851BE4F-C22B-F646-85F2-6D625B004E8B}"/>
              </a:ext>
            </a:extLst>
          </p:cNvPr>
          <p:cNvSpPr>
            <a:spLocks noGrp="1"/>
          </p:cNvSpPr>
          <p:nvPr>
            <p:ph type="ftr" sz="quarter" idx="11"/>
          </p:nvPr>
        </p:nvSpPr>
        <p:spPr/>
        <p:txBody>
          <a:bodyPr/>
          <a:lstStyle/>
          <a:p>
            <a:r>
              <a:rPr lang="en-US"/>
              <a:t>Khalid Alharbi, Ph.D.</a:t>
            </a:r>
          </a:p>
        </p:txBody>
      </p:sp>
    </p:spTree>
    <p:extLst>
      <p:ext uri="{BB962C8B-B14F-4D97-AF65-F5344CB8AC3E}">
        <p14:creationId xmlns:p14="http://schemas.microsoft.com/office/powerpoint/2010/main" val="196130367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19474B-5781-924B-A04E-4346D8CC98D9}"/>
              </a:ext>
            </a:extLst>
          </p:cNvPr>
          <p:cNvSpPr>
            <a:spLocks noGrp="1"/>
          </p:cNvSpPr>
          <p:nvPr>
            <p:ph type="title"/>
          </p:nvPr>
        </p:nvSpPr>
        <p:spPr/>
        <p:txBody>
          <a:bodyPr/>
          <a:lstStyle/>
          <a:p>
            <a:r>
              <a:rPr lang="en-US" dirty="0"/>
              <a:t>Stack Example (I)</a:t>
            </a:r>
          </a:p>
        </p:txBody>
      </p:sp>
      <p:sp>
        <p:nvSpPr>
          <p:cNvPr id="3" name="Content Placeholder 2">
            <a:extLst>
              <a:ext uri="{FF2B5EF4-FFF2-40B4-BE49-F238E27FC236}">
                <a16:creationId xmlns:a16="http://schemas.microsoft.com/office/drawing/2014/main" id="{ACBEEEB4-F40B-D44C-8657-CCED49FF4243}"/>
              </a:ext>
            </a:extLst>
          </p:cNvPr>
          <p:cNvSpPr>
            <a:spLocks noGrp="1"/>
          </p:cNvSpPr>
          <p:nvPr>
            <p:ph idx="1"/>
          </p:nvPr>
        </p:nvSpPr>
        <p:spPr/>
        <p:txBody>
          <a:bodyPr/>
          <a:lstStyle/>
          <a:p>
            <a:r>
              <a:rPr lang="en-US" dirty="0"/>
              <a:t>Recall that the Java compiler will convert primitives into their corresponding objects through auto-boxing and back to primitives through unboxing.</a:t>
            </a:r>
          </a:p>
          <a:p>
            <a:endParaRPr lang="en-US" dirty="0"/>
          </a:p>
        </p:txBody>
      </p:sp>
      <p:sp>
        <p:nvSpPr>
          <p:cNvPr id="4" name="Footer Placeholder 3">
            <a:extLst>
              <a:ext uri="{FF2B5EF4-FFF2-40B4-BE49-F238E27FC236}">
                <a16:creationId xmlns:a16="http://schemas.microsoft.com/office/drawing/2014/main" id="{6E1473B2-6D72-9E43-B54A-4C7D32605748}"/>
              </a:ext>
            </a:extLst>
          </p:cNvPr>
          <p:cNvSpPr>
            <a:spLocks noGrp="1"/>
          </p:cNvSpPr>
          <p:nvPr>
            <p:ph type="ftr" sz="quarter" idx="11"/>
          </p:nvPr>
        </p:nvSpPr>
        <p:spPr/>
        <p:txBody>
          <a:bodyPr/>
          <a:lstStyle/>
          <a:p>
            <a:r>
              <a:rPr lang="en-US"/>
              <a:t>Khalid Alharbi, Ph.D.</a:t>
            </a:r>
          </a:p>
        </p:txBody>
      </p:sp>
      <p:sp>
        <p:nvSpPr>
          <p:cNvPr id="5" name="TextBox 4">
            <a:extLst>
              <a:ext uri="{FF2B5EF4-FFF2-40B4-BE49-F238E27FC236}">
                <a16:creationId xmlns:a16="http://schemas.microsoft.com/office/drawing/2014/main" id="{50043D3E-EC1F-B94A-A2F2-B0959D012540}"/>
              </a:ext>
            </a:extLst>
          </p:cNvPr>
          <p:cNvSpPr txBox="1"/>
          <p:nvPr/>
        </p:nvSpPr>
        <p:spPr>
          <a:xfrm>
            <a:off x="838200" y="3228284"/>
            <a:ext cx="10515600" cy="2316275"/>
          </a:xfrm>
          <a:prstGeom prst="rect">
            <a:avLst/>
          </a:prstGeom>
          <a:solidFill>
            <a:srgbClr val="3A3839"/>
          </a:solidFill>
        </p:spPr>
        <p:txBody>
          <a:bodyPr wrap="square" rtlCol="0">
            <a:spAutoFit/>
          </a:bodyPr>
          <a:lstStyle/>
          <a:p>
            <a:pPr>
              <a:lnSpc>
                <a:spcPts val="2475"/>
              </a:lnSpc>
            </a:pPr>
            <a:r>
              <a:rPr lang="en-US" dirty="0">
                <a:solidFill>
                  <a:srgbClr val="4EC9B0"/>
                </a:solidFill>
                <a:latin typeface="Menlo" panose="020B0609030804020204" pitchFamily="49" charset="0"/>
                <a:ea typeface="Times New Roman" panose="02020603050405020304" pitchFamily="18" charset="0"/>
                <a:cs typeface="Arial" panose="020B0604020202020204" pitchFamily="34" charset="0"/>
              </a:rPr>
              <a:t>Stack</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&lt;</a:t>
            </a:r>
            <a:r>
              <a:rPr lang="en-US" dirty="0">
                <a:solidFill>
                  <a:srgbClr val="4EC9B0"/>
                </a:solidFill>
                <a:latin typeface="Menlo" panose="020B0609030804020204" pitchFamily="49" charset="0"/>
                <a:ea typeface="Times New Roman" panose="02020603050405020304" pitchFamily="18" charset="0"/>
                <a:cs typeface="Arial" panose="020B0604020202020204" pitchFamily="34" charset="0"/>
              </a:rPr>
              <a:t>Integer</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&gt; </a:t>
            </a:r>
            <a:r>
              <a:rPr lang="en-US" dirty="0">
                <a:solidFill>
                  <a:srgbClr val="9CDCFE"/>
                </a:solidFill>
                <a:latin typeface="Menlo" panose="020B0609030804020204" pitchFamily="49" charset="0"/>
                <a:ea typeface="Times New Roman" panose="02020603050405020304" pitchFamily="18" charset="0"/>
                <a:cs typeface="Arial" panose="020B0604020202020204" pitchFamily="34" charset="0"/>
              </a:rPr>
              <a:t>myStack</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 </a:t>
            </a:r>
            <a:r>
              <a:rPr lang="en-US" dirty="0">
                <a:solidFill>
                  <a:srgbClr val="C586C0"/>
                </a:solidFill>
                <a:latin typeface="Menlo" panose="020B0609030804020204" pitchFamily="49" charset="0"/>
                <a:ea typeface="Times New Roman" panose="02020603050405020304" pitchFamily="18" charset="0"/>
                <a:cs typeface="Arial" panose="020B0604020202020204" pitchFamily="34" charset="0"/>
              </a:rPr>
              <a:t>new</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DCDCAA"/>
                </a:solidFill>
                <a:latin typeface="Menlo" panose="020B0609030804020204" pitchFamily="49" charset="0"/>
                <a:ea typeface="Times New Roman" panose="02020603050405020304" pitchFamily="18" charset="0"/>
                <a:cs typeface="Arial" panose="020B0604020202020204" pitchFamily="34" charset="0"/>
              </a:rPr>
              <a:t>Stack</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&lt;</a:t>
            </a:r>
            <a:r>
              <a:rPr lang="en-US" dirty="0">
                <a:solidFill>
                  <a:srgbClr val="4EC9B0"/>
                </a:solidFill>
                <a:latin typeface="Menlo" panose="020B0609030804020204" pitchFamily="49" charset="0"/>
                <a:ea typeface="Times New Roman" panose="02020603050405020304" pitchFamily="18" charset="0"/>
                <a:cs typeface="Arial" panose="020B0604020202020204" pitchFamily="34" charset="0"/>
              </a:rPr>
              <a:t>Integer</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&gt;();</a:t>
            </a:r>
            <a:endParaRPr lang="en-US" sz="1400" dirty="0">
              <a:latin typeface="Calibri" panose="020F0502020204030204" pitchFamily="34" charset="0"/>
              <a:ea typeface="Calibri" panose="020F0502020204030204" pitchFamily="34" charset="0"/>
              <a:cs typeface="Arial" panose="020B0604020202020204" pitchFamily="34" charset="0"/>
            </a:endParaRPr>
          </a:p>
          <a:p>
            <a:pPr>
              <a:lnSpc>
                <a:spcPts val="2475"/>
              </a:lnSpc>
            </a:pPr>
            <a:r>
              <a:rPr lang="en-US" dirty="0">
                <a:solidFill>
                  <a:srgbClr val="9CDCFE"/>
                </a:solidFill>
                <a:latin typeface="Menlo" panose="020B0609030804020204" pitchFamily="49" charset="0"/>
                <a:ea typeface="Times New Roman" panose="02020603050405020304" pitchFamily="18" charset="0"/>
                <a:cs typeface="Arial" panose="020B0604020202020204" pitchFamily="34" charset="0"/>
              </a:rPr>
              <a:t>myStack</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DCDCAA"/>
                </a:solidFill>
                <a:latin typeface="Menlo" panose="020B0609030804020204" pitchFamily="49" charset="0"/>
                <a:ea typeface="Times New Roman" panose="02020603050405020304" pitchFamily="18" charset="0"/>
                <a:cs typeface="Arial" panose="020B0604020202020204" pitchFamily="34" charset="0"/>
              </a:rPr>
              <a:t>push</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B5CEA8"/>
                </a:solidFill>
                <a:latin typeface="Menlo" panose="020B0609030804020204" pitchFamily="49" charset="0"/>
                <a:ea typeface="Times New Roman" panose="02020603050405020304" pitchFamily="18" charset="0"/>
                <a:cs typeface="Arial" panose="020B0604020202020204" pitchFamily="34" charset="0"/>
              </a:rPr>
              <a:t>20</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6A9955"/>
                </a:solidFill>
                <a:latin typeface="Menlo" panose="020B0609030804020204" pitchFamily="49" charset="0"/>
                <a:ea typeface="Times New Roman" panose="02020603050405020304" pitchFamily="18" charset="0"/>
                <a:cs typeface="Arial" panose="020B0604020202020204" pitchFamily="34" charset="0"/>
              </a:rPr>
              <a:t>// autoboxing  (int -&gt; Integer)</a:t>
            </a:r>
            <a:endParaRPr lang="en-US" sz="1400" dirty="0">
              <a:latin typeface="Calibri" panose="020F0502020204030204" pitchFamily="34" charset="0"/>
              <a:ea typeface="Calibri" panose="020F0502020204030204" pitchFamily="34" charset="0"/>
              <a:cs typeface="Arial" panose="020B0604020202020204" pitchFamily="34" charset="0"/>
            </a:endParaRPr>
          </a:p>
          <a:p>
            <a:pPr>
              <a:lnSpc>
                <a:spcPts val="2475"/>
              </a:lnSpc>
            </a:pPr>
            <a:r>
              <a:rPr lang="en-US" dirty="0">
                <a:solidFill>
                  <a:srgbClr val="9CDCFE"/>
                </a:solidFill>
                <a:latin typeface="Menlo" panose="020B0609030804020204" pitchFamily="49" charset="0"/>
                <a:ea typeface="Times New Roman" panose="02020603050405020304" pitchFamily="18" charset="0"/>
                <a:cs typeface="Arial" panose="020B0604020202020204" pitchFamily="34" charset="0"/>
              </a:rPr>
              <a:t>myStack</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DCDCAA"/>
                </a:solidFill>
                <a:latin typeface="Menlo" panose="020B0609030804020204" pitchFamily="49" charset="0"/>
                <a:ea typeface="Times New Roman" panose="02020603050405020304" pitchFamily="18" charset="0"/>
                <a:cs typeface="Arial" panose="020B0604020202020204" pitchFamily="34" charset="0"/>
              </a:rPr>
              <a:t>push</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B5CEA8"/>
                </a:solidFill>
                <a:latin typeface="Menlo" panose="020B0609030804020204" pitchFamily="49" charset="0"/>
                <a:ea typeface="Times New Roman" panose="02020603050405020304" pitchFamily="18" charset="0"/>
                <a:cs typeface="Arial" panose="020B0604020202020204" pitchFamily="34" charset="0"/>
              </a:rPr>
              <a:t>40</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endParaRPr lang="en-US" sz="1400" dirty="0">
              <a:latin typeface="Calibri" panose="020F0502020204030204" pitchFamily="34" charset="0"/>
              <a:ea typeface="Calibri" panose="020F0502020204030204" pitchFamily="34" charset="0"/>
              <a:cs typeface="Arial" panose="020B0604020202020204" pitchFamily="34" charset="0"/>
            </a:endParaRPr>
          </a:p>
          <a:p>
            <a:pPr>
              <a:lnSpc>
                <a:spcPts val="2475"/>
              </a:lnSpc>
            </a:pPr>
            <a:r>
              <a:rPr lang="en-US" dirty="0">
                <a:solidFill>
                  <a:srgbClr val="9CDCFE"/>
                </a:solidFill>
                <a:latin typeface="Menlo" panose="020B0609030804020204" pitchFamily="49" charset="0"/>
                <a:ea typeface="Times New Roman" panose="02020603050405020304" pitchFamily="18" charset="0"/>
                <a:cs typeface="Arial" panose="020B0604020202020204" pitchFamily="34" charset="0"/>
              </a:rPr>
              <a:t>myStack</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DCDCAA"/>
                </a:solidFill>
                <a:latin typeface="Menlo" panose="020B0609030804020204" pitchFamily="49" charset="0"/>
                <a:ea typeface="Times New Roman" panose="02020603050405020304" pitchFamily="18" charset="0"/>
                <a:cs typeface="Arial" panose="020B0604020202020204" pitchFamily="34" charset="0"/>
              </a:rPr>
              <a:t>push</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B5CEA8"/>
                </a:solidFill>
                <a:latin typeface="Menlo" panose="020B0609030804020204" pitchFamily="49" charset="0"/>
                <a:ea typeface="Times New Roman" panose="02020603050405020304" pitchFamily="18" charset="0"/>
                <a:cs typeface="Arial" panose="020B0604020202020204" pitchFamily="34" charset="0"/>
              </a:rPr>
              <a:t>60</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endParaRPr lang="en-US" sz="1400" dirty="0">
              <a:latin typeface="Calibri" panose="020F0502020204030204" pitchFamily="34" charset="0"/>
              <a:ea typeface="Calibri" panose="020F0502020204030204" pitchFamily="34" charset="0"/>
              <a:cs typeface="Arial" panose="020B0604020202020204" pitchFamily="34" charset="0"/>
            </a:endParaRPr>
          </a:p>
          <a:p>
            <a:pPr>
              <a:lnSpc>
                <a:spcPts val="2475"/>
              </a:lnSpc>
            </a:pPr>
            <a:r>
              <a:rPr lang="en-US" dirty="0">
                <a:solidFill>
                  <a:srgbClr val="4EC9B0"/>
                </a:solidFill>
                <a:latin typeface="Menlo" panose="020B0609030804020204" pitchFamily="49" charset="0"/>
                <a:ea typeface="Times New Roman" panose="02020603050405020304" pitchFamily="18" charset="0"/>
                <a:cs typeface="Arial" panose="020B0604020202020204" pitchFamily="34" charset="0"/>
              </a:rPr>
              <a:t>int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9CDCFE"/>
                </a:solidFill>
                <a:latin typeface="Menlo" panose="020B0609030804020204" pitchFamily="49" charset="0"/>
                <a:ea typeface="Times New Roman" panose="02020603050405020304" pitchFamily="18" charset="0"/>
                <a:cs typeface="Arial" panose="020B0604020202020204" pitchFamily="34" charset="0"/>
              </a:rPr>
              <a:t>a</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 </a:t>
            </a:r>
            <a:r>
              <a:rPr lang="en-US" dirty="0">
                <a:solidFill>
                  <a:srgbClr val="9CDCFE"/>
                </a:solidFill>
                <a:latin typeface="Menlo" panose="020B0609030804020204" pitchFamily="49" charset="0"/>
                <a:ea typeface="Times New Roman" panose="02020603050405020304" pitchFamily="18" charset="0"/>
                <a:cs typeface="Arial" panose="020B0604020202020204" pitchFamily="34" charset="0"/>
              </a:rPr>
              <a:t>myStack</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DCDCAA"/>
                </a:solidFill>
                <a:latin typeface="Menlo" panose="020B0609030804020204" pitchFamily="49" charset="0"/>
                <a:ea typeface="Times New Roman" panose="02020603050405020304" pitchFamily="18" charset="0"/>
                <a:cs typeface="Arial" panose="020B0604020202020204" pitchFamily="34" charset="0"/>
              </a:rPr>
              <a:t>pop</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6A9955"/>
                </a:solidFill>
                <a:latin typeface="Menlo" panose="020B0609030804020204" pitchFamily="49" charset="0"/>
                <a:ea typeface="Times New Roman" panose="02020603050405020304" pitchFamily="18" charset="0"/>
                <a:cs typeface="Arial" panose="020B0604020202020204" pitchFamily="34" charset="0"/>
              </a:rPr>
              <a:t>// unboxing    (Integer -&gt; int)</a:t>
            </a:r>
            <a:endParaRPr lang="en-US" sz="1400" dirty="0">
              <a:latin typeface="Calibri" panose="020F0502020204030204" pitchFamily="34" charset="0"/>
              <a:ea typeface="Calibri" panose="020F0502020204030204" pitchFamily="34" charset="0"/>
              <a:cs typeface="Arial" panose="020B0604020202020204" pitchFamily="34" charset="0"/>
            </a:endParaRPr>
          </a:p>
          <a:p>
            <a:pPr>
              <a:lnSpc>
                <a:spcPts val="2475"/>
              </a:lnSpc>
            </a:pPr>
            <a:r>
              <a:rPr lang="en-US" dirty="0">
                <a:solidFill>
                  <a:srgbClr val="4EC9B0"/>
                </a:solidFill>
                <a:latin typeface="Menlo" panose="020B0609030804020204" pitchFamily="49" charset="0"/>
                <a:ea typeface="Times New Roman" panose="02020603050405020304" pitchFamily="18" charset="0"/>
                <a:cs typeface="Arial" panose="020B0604020202020204" pitchFamily="34" charset="0"/>
              </a:rPr>
              <a:t>System</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4FC1FF"/>
                </a:solidFill>
                <a:latin typeface="Menlo" panose="020B0609030804020204" pitchFamily="49" charset="0"/>
                <a:ea typeface="Times New Roman" panose="02020603050405020304" pitchFamily="18" charset="0"/>
                <a:cs typeface="Arial" panose="020B0604020202020204" pitchFamily="34" charset="0"/>
              </a:rPr>
              <a:t>out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DCDCAA"/>
                </a:solidFill>
                <a:latin typeface="Menlo" panose="020B0609030804020204" pitchFamily="49" charset="0"/>
                <a:ea typeface="Times New Roman" panose="02020603050405020304" pitchFamily="18" charset="0"/>
                <a:cs typeface="Arial" panose="020B0604020202020204" pitchFamily="34" charset="0"/>
              </a:rPr>
              <a:t>println</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9CDCFE"/>
                </a:solidFill>
                <a:latin typeface="Menlo" panose="020B0609030804020204" pitchFamily="49" charset="0"/>
                <a:ea typeface="Times New Roman" panose="02020603050405020304" pitchFamily="18" charset="0"/>
                <a:cs typeface="Arial" panose="020B0604020202020204" pitchFamily="34" charset="0"/>
              </a:rPr>
              <a:t>a</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endParaRPr lang="en-US" sz="1400" dirty="0">
              <a:latin typeface="Calibri" panose="020F0502020204030204" pitchFamily="34" charset="0"/>
              <a:ea typeface="Calibri" panose="020F0502020204030204" pitchFamily="34" charset="0"/>
              <a:cs typeface="Arial" panose="020B0604020202020204" pitchFamily="34" charset="0"/>
            </a:endParaRPr>
          </a:p>
          <a:p>
            <a:pPr>
              <a:lnSpc>
                <a:spcPts val="2475"/>
              </a:lnSpc>
            </a:pPr>
            <a:r>
              <a:rPr lang="en-US" dirty="0">
                <a:solidFill>
                  <a:srgbClr val="4EC9B0"/>
                </a:solidFill>
                <a:latin typeface="Menlo" panose="020B0609030804020204" pitchFamily="49" charset="0"/>
                <a:ea typeface="Times New Roman" panose="02020603050405020304" pitchFamily="18" charset="0"/>
                <a:cs typeface="Arial" panose="020B0604020202020204" pitchFamily="34" charset="0"/>
              </a:rPr>
              <a:t>System</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4FC1FF"/>
                </a:solidFill>
                <a:latin typeface="Menlo" panose="020B0609030804020204" pitchFamily="49" charset="0"/>
                <a:ea typeface="Times New Roman" panose="02020603050405020304" pitchFamily="18" charset="0"/>
                <a:cs typeface="Arial" panose="020B0604020202020204" pitchFamily="34" charset="0"/>
              </a:rPr>
              <a:t>out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DCDCAA"/>
                </a:solidFill>
                <a:latin typeface="Menlo" panose="020B0609030804020204" pitchFamily="49" charset="0"/>
                <a:ea typeface="Times New Roman" panose="02020603050405020304" pitchFamily="18" charset="0"/>
                <a:cs typeface="Arial" panose="020B0604020202020204" pitchFamily="34" charset="0"/>
              </a:rPr>
              <a:t>println</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9CDCFE"/>
                </a:solidFill>
                <a:latin typeface="Menlo" panose="020B0609030804020204" pitchFamily="49" charset="0"/>
                <a:ea typeface="Times New Roman" panose="02020603050405020304" pitchFamily="18" charset="0"/>
                <a:cs typeface="Arial" panose="020B0604020202020204" pitchFamily="34" charset="0"/>
              </a:rPr>
              <a:t>myStack</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endParaRPr lang="en-US" sz="1400" dirty="0">
              <a:latin typeface="Calibri" panose="020F0502020204030204" pitchFamily="34" charset="0"/>
              <a:ea typeface="Calibri" panose="020F0502020204030204" pitchFamily="34" charset="0"/>
              <a:cs typeface="Arial" panose="020B0604020202020204" pitchFamily="34" charset="0"/>
            </a:endParaRPr>
          </a:p>
        </p:txBody>
      </p:sp>
      <p:sp>
        <p:nvSpPr>
          <p:cNvPr id="6" name="TextBox 5">
            <a:extLst>
              <a:ext uri="{FF2B5EF4-FFF2-40B4-BE49-F238E27FC236}">
                <a16:creationId xmlns:a16="http://schemas.microsoft.com/office/drawing/2014/main" id="{C70C66CC-A297-7146-9BC5-3988890DBEFA}"/>
              </a:ext>
            </a:extLst>
          </p:cNvPr>
          <p:cNvSpPr txBox="1"/>
          <p:nvPr/>
        </p:nvSpPr>
        <p:spPr>
          <a:xfrm>
            <a:off x="838200" y="5612028"/>
            <a:ext cx="10515600" cy="699872"/>
          </a:xfrm>
          <a:prstGeom prst="rect">
            <a:avLst/>
          </a:prstGeom>
          <a:solidFill>
            <a:srgbClr val="3A3839"/>
          </a:solidFill>
        </p:spPr>
        <p:txBody>
          <a:bodyPr wrap="square" rtlCol="0">
            <a:spAutoFit/>
          </a:bodyPr>
          <a:lstStyle/>
          <a:p>
            <a:pPr>
              <a:lnSpc>
                <a:spcPts val="2475"/>
              </a:lnSpc>
            </a:pPr>
            <a:r>
              <a:rPr lang="en-US" sz="1400" dirty="0">
                <a:solidFill>
                  <a:schemeClr val="bg1"/>
                </a:solidFill>
                <a:latin typeface="Menlo" panose="020B0609030804020204" pitchFamily="49" charset="0"/>
                <a:ea typeface="Times New Roman" panose="02020603050405020304" pitchFamily="18" charset="0"/>
                <a:cs typeface="Arial" panose="020B0604020202020204" pitchFamily="34" charset="0"/>
              </a:rPr>
              <a:t>60</a:t>
            </a:r>
            <a:endParaRPr lang="en-US" sz="1050" dirty="0">
              <a:solidFill>
                <a:schemeClr val="bg1"/>
              </a:solidFill>
              <a:latin typeface="Calibri" panose="020F0502020204030204" pitchFamily="34" charset="0"/>
              <a:ea typeface="Calibri" panose="020F0502020204030204" pitchFamily="34" charset="0"/>
              <a:cs typeface="Arial" panose="020B0604020202020204" pitchFamily="34" charset="0"/>
            </a:endParaRPr>
          </a:p>
          <a:p>
            <a:pPr>
              <a:lnSpc>
                <a:spcPts val="2475"/>
              </a:lnSpc>
            </a:pPr>
            <a:r>
              <a:rPr lang="en-US" sz="1400" dirty="0">
                <a:solidFill>
                  <a:schemeClr val="bg1"/>
                </a:solidFill>
                <a:latin typeface="Menlo" panose="020B0609030804020204" pitchFamily="49" charset="0"/>
                <a:ea typeface="Times New Roman" panose="02020603050405020304" pitchFamily="18" charset="0"/>
                <a:cs typeface="Arial" panose="020B0604020202020204" pitchFamily="34" charset="0"/>
              </a:rPr>
              <a:t>[20, 40]</a:t>
            </a:r>
            <a:endParaRPr lang="en-US" sz="1050" dirty="0">
              <a:solidFill>
                <a:schemeClr val="bg1"/>
              </a:solidFill>
              <a:latin typeface="Calibri" panose="020F0502020204030204" pitchFamily="34" charset="0"/>
              <a:ea typeface="Calibri" panose="020F0502020204030204" pitchFamily="34" charset="0"/>
              <a:cs typeface="Arial" panose="020B0604020202020204" pitchFamily="34" charset="0"/>
            </a:endParaRPr>
          </a:p>
        </p:txBody>
      </p:sp>
      <p:sp>
        <p:nvSpPr>
          <p:cNvPr id="7" name="TextBox 6">
            <a:extLst>
              <a:ext uri="{FF2B5EF4-FFF2-40B4-BE49-F238E27FC236}">
                <a16:creationId xmlns:a16="http://schemas.microsoft.com/office/drawing/2014/main" id="{B9B9FF66-D74D-F647-877A-064C0557A5F6}"/>
              </a:ext>
            </a:extLst>
          </p:cNvPr>
          <p:cNvSpPr txBox="1"/>
          <p:nvPr/>
        </p:nvSpPr>
        <p:spPr>
          <a:xfrm>
            <a:off x="9987393" y="6366370"/>
            <a:ext cx="1343891" cy="369332"/>
          </a:xfrm>
          <a:prstGeom prst="rect">
            <a:avLst/>
          </a:prstGeom>
          <a:noFill/>
          <a:ln w="19050">
            <a:solidFill>
              <a:schemeClr val="tx1"/>
            </a:solidFill>
          </a:ln>
        </p:spPr>
        <p:txBody>
          <a:bodyPr wrap="square" rtlCol="0">
            <a:spAutoFit/>
          </a:bodyPr>
          <a:lstStyle/>
          <a:p>
            <a:pPr algn="ctr"/>
            <a:r>
              <a:rPr lang="en-US" dirty="0"/>
              <a:t>Demo</a:t>
            </a:r>
          </a:p>
        </p:txBody>
      </p:sp>
    </p:spTree>
    <p:extLst>
      <p:ext uri="{BB962C8B-B14F-4D97-AF65-F5344CB8AC3E}">
        <p14:creationId xmlns:p14="http://schemas.microsoft.com/office/powerpoint/2010/main" val="20614040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4C680F-FA90-5D49-A26E-3372BC55E1F2}"/>
              </a:ext>
            </a:extLst>
          </p:cNvPr>
          <p:cNvSpPr>
            <a:spLocks noGrp="1"/>
          </p:cNvSpPr>
          <p:nvPr>
            <p:ph type="title"/>
          </p:nvPr>
        </p:nvSpPr>
        <p:spPr/>
        <p:txBody>
          <a:bodyPr/>
          <a:lstStyle/>
          <a:p>
            <a:r>
              <a:rPr lang="en-US" dirty="0"/>
              <a:t>More Stack Applications</a:t>
            </a:r>
          </a:p>
        </p:txBody>
      </p:sp>
      <p:sp>
        <p:nvSpPr>
          <p:cNvPr id="3" name="Content Placeholder 2">
            <a:extLst>
              <a:ext uri="{FF2B5EF4-FFF2-40B4-BE49-F238E27FC236}">
                <a16:creationId xmlns:a16="http://schemas.microsoft.com/office/drawing/2014/main" id="{1E367A4A-BC34-DE4E-B8A2-0E09B4D36882}"/>
              </a:ext>
            </a:extLst>
          </p:cNvPr>
          <p:cNvSpPr>
            <a:spLocks noGrp="1"/>
          </p:cNvSpPr>
          <p:nvPr>
            <p:ph sz="half" idx="1"/>
          </p:nvPr>
        </p:nvSpPr>
        <p:spPr>
          <a:xfrm>
            <a:off x="483079" y="1825625"/>
            <a:ext cx="5536721" cy="4351338"/>
          </a:xfrm>
        </p:spPr>
        <p:txBody>
          <a:bodyPr/>
          <a:lstStyle/>
          <a:p>
            <a:r>
              <a:rPr lang="en-US" dirty="0"/>
              <a:t>Examples of First-In-First-Out (FILO) applications:</a:t>
            </a:r>
          </a:p>
          <a:p>
            <a:pPr lvl="1"/>
            <a:r>
              <a:rPr lang="en-US" sz="2800" dirty="0"/>
              <a:t>The “Undo” operation in a text editor.</a:t>
            </a:r>
          </a:p>
          <a:p>
            <a:pPr lvl="1"/>
            <a:r>
              <a:rPr lang="en-US" sz="2800" dirty="0"/>
              <a:t>The “Back” button to return to previous browsing history.</a:t>
            </a:r>
          </a:p>
          <a:p>
            <a:endParaRPr lang="en-US" dirty="0"/>
          </a:p>
        </p:txBody>
      </p:sp>
      <p:sp>
        <p:nvSpPr>
          <p:cNvPr id="4" name="Footer Placeholder 3">
            <a:extLst>
              <a:ext uri="{FF2B5EF4-FFF2-40B4-BE49-F238E27FC236}">
                <a16:creationId xmlns:a16="http://schemas.microsoft.com/office/drawing/2014/main" id="{6E7D6A43-D986-1F43-B9CC-25DC7D4D799B}"/>
              </a:ext>
            </a:extLst>
          </p:cNvPr>
          <p:cNvSpPr>
            <a:spLocks noGrp="1"/>
          </p:cNvSpPr>
          <p:nvPr>
            <p:ph type="ftr" sz="quarter" idx="11"/>
          </p:nvPr>
        </p:nvSpPr>
        <p:spPr/>
        <p:txBody>
          <a:bodyPr/>
          <a:lstStyle/>
          <a:p>
            <a:r>
              <a:rPr lang="en-US"/>
              <a:t>Khalid Alharbi, Ph.D.</a:t>
            </a:r>
          </a:p>
        </p:txBody>
      </p:sp>
      <p:grpSp>
        <p:nvGrpSpPr>
          <p:cNvPr id="23" name="Group 22">
            <a:extLst>
              <a:ext uri="{FF2B5EF4-FFF2-40B4-BE49-F238E27FC236}">
                <a16:creationId xmlns:a16="http://schemas.microsoft.com/office/drawing/2014/main" id="{F6F545A8-50CE-0740-84E6-93EF16D43374}"/>
              </a:ext>
            </a:extLst>
          </p:cNvPr>
          <p:cNvGrpSpPr/>
          <p:nvPr/>
        </p:nvGrpSpPr>
        <p:grpSpPr>
          <a:xfrm>
            <a:off x="6835139" y="2175641"/>
            <a:ext cx="3861763" cy="3619957"/>
            <a:chOff x="6835140" y="2427277"/>
            <a:chExt cx="2632710" cy="3368321"/>
          </a:xfrm>
        </p:grpSpPr>
        <p:cxnSp>
          <p:nvCxnSpPr>
            <p:cNvPr id="17" name="Straight Connector 16">
              <a:extLst>
                <a:ext uri="{FF2B5EF4-FFF2-40B4-BE49-F238E27FC236}">
                  <a16:creationId xmlns:a16="http://schemas.microsoft.com/office/drawing/2014/main" id="{85FFC01A-33CA-254E-93D4-614E97452EFD}"/>
                </a:ext>
              </a:extLst>
            </p:cNvPr>
            <p:cNvCxnSpPr/>
            <p:nvPr/>
          </p:nvCxnSpPr>
          <p:spPr>
            <a:xfrm>
              <a:off x="6835140" y="2435178"/>
              <a:ext cx="0" cy="336042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FAE64E50-2AC2-A443-A725-8E27911831C1}"/>
                </a:ext>
              </a:extLst>
            </p:cNvPr>
            <p:cNvCxnSpPr/>
            <p:nvPr/>
          </p:nvCxnSpPr>
          <p:spPr>
            <a:xfrm>
              <a:off x="9460975" y="2427277"/>
              <a:ext cx="0" cy="336042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56E2C9BD-F78A-C740-91FC-7668F9A2E9AC}"/>
                </a:ext>
              </a:extLst>
            </p:cNvPr>
            <p:cNvCxnSpPr>
              <a:cxnSpLocks/>
            </p:cNvCxnSpPr>
            <p:nvPr/>
          </p:nvCxnSpPr>
          <p:spPr>
            <a:xfrm flipH="1">
              <a:off x="6835140" y="5772150"/>
              <a:ext cx="263271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4" name="Rounded Rectangle 23">
            <a:extLst>
              <a:ext uri="{FF2B5EF4-FFF2-40B4-BE49-F238E27FC236}">
                <a16:creationId xmlns:a16="http://schemas.microsoft.com/office/drawing/2014/main" id="{A5E4C4A1-C65E-5C4D-ADF0-C4C26D3B00E4}"/>
              </a:ext>
            </a:extLst>
          </p:cNvPr>
          <p:cNvSpPr/>
          <p:nvPr/>
        </p:nvSpPr>
        <p:spPr>
          <a:xfrm>
            <a:off x="6979657" y="5115931"/>
            <a:ext cx="3572639" cy="606952"/>
          </a:xfrm>
          <a:prstGeom prst="round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rPr>
              <a:t>"https://apple.com"</a:t>
            </a:r>
          </a:p>
        </p:txBody>
      </p:sp>
      <p:sp>
        <p:nvSpPr>
          <p:cNvPr id="25" name="Rounded Rectangle 24">
            <a:extLst>
              <a:ext uri="{FF2B5EF4-FFF2-40B4-BE49-F238E27FC236}">
                <a16:creationId xmlns:a16="http://schemas.microsoft.com/office/drawing/2014/main" id="{8E6A97A3-3131-6A4B-AD14-2CE12ECC3EF3}"/>
              </a:ext>
            </a:extLst>
          </p:cNvPr>
          <p:cNvSpPr/>
          <p:nvPr/>
        </p:nvSpPr>
        <p:spPr>
          <a:xfrm>
            <a:off x="6962929" y="4429223"/>
            <a:ext cx="3572647" cy="606952"/>
          </a:xfrm>
          <a:prstGeom prst="round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rPr>
              <a:t>"https://www.apple.com/iphone/"</a:t>
            </a:r>
          </a:p>
        </p:txBody>
      </p:sp>
      <p:sp>
        <p:nvSpPr>
          <p:cNvPr id="26" name="Rounded Rectangle 25">
            <a:extLst>
              <a:ext uri="{FF2B5EF4-FFF2-40B4-BE49-F238E27FC236}">
                <a16:creationId xmlns:a16="http://schemas.microsoft.com/office/drawing/2014/main" id="{6D070F8A-4487-C04C-89AE-46C3E029D866}"/>
              </a:ext>
            </a:extLst>
          </p:cNvPr>
          <p:cNvSpPr/>
          <p:nvPr/>
        </p:nvSpPr>
        <p:spPr>
          <a:xfrm>
            <a:off x="6947163" y="3781927"/>
            <a:ext cx="3572647" cy="606952"/>
          </a:xfrm>
          <a:prstGeom prst="round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rPr>
              <a:t>"https://www.apple.com/ipad/"</a:t>
            </a:r>
          </a:p>
        </p:txBody>
      </p:sp>
      <p:sp>
        <p:nvSpPr>
          <p:cNvPr id="27" name="Rounded Rectangle 26">
            <a:extLst>
              <a:ext uri="{FF2B5EF4-FFF2-40B4-BE49-F238E27FC236}">
                <a16:creationId xmlns:a16="http://schemas.microsoft.com/office/drawing/2014/main" id="{E1171901-94BD-4C41-AC61-307E087B2971}"/>
              </a:ext>
            </a:extLst>
          </p:cNvPr>
          <p:cNvSpPr/>
          <p:nvPr/>
        </p:nvSpPr>
        <p:spPr>
          <a:xfrm>
            <a:off x="6947162" y="3101296"/>
            <a:ext cx="3572647" cy="606952"/>
          </a:xfrm>
          <a:prstGeom prst="round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rPr>
              <a:t>"https://www.apple.com/mac/"</a:t>
            </a:r>
          </a:p>
        </p:txBody>
      </p:sp>
      <p:sp>
        <p:nvSpPr>
          <p:cNvPr id="28" name="Rounded Rectangle 27">
            <a:extLst>
              <a:ext uri="{FF2B5EF4-FFF2-40B4-BE49-F238E27FC236}">
                <a16:creationId xmlns:a16="http://schemas.microsoft.com/office/drawing/2014/main" id="{D58456A8-7EB6-0A4C-8AB4-CE1568FF7988}"/>
              </a:ext>
            </a:extLst>
          </p:cNvPr>
          <p:cNvSpPr/>
          <p:nvPr/>
        </p:nvSpPr>
        <p:spPr>
          <a:xfrm>
            <a:off x="6967351" y="2448139"/>
            <a:ext cx="3572647" cy="606952"/>
          </a:xfrm>
          <a:prstGeom prst="round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rPr>
              <a:t>"https://www.apple.com/watch/"</a:t>
            </a:r>
          </a:p>
        </p:txBody>
      </p:sp>
      <p:cxnSp>
        <p:nvCxnSpPr>
          <p:cNvPr id="30" name="Straight Arrow Connector 29">
            <a:extLst>
              <a:ext uri="{FF2B5EF4-FFF2-40B4-BE49-F238E27FC236}">
                <a16:creationId xmlns:a16="http://schemas.microsoft.com/office/drawing/2014/main" id="{D2BB9E71-81E0-ED42-B48D-EAAFE5D6EFBE}"/>
              </a:ext>
            </a:extLst>
          </p:cNvPr>
          <p:cNvCxnSpPr/>
          <p:nvPr/>
        </p:nvCxnSpPr>
        <p:spPr>
          <a:xfrm>
            <a:off x="7362497" y="1364386"/>
            <a:ext cx="0" cy="1045008"/>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 name="Straight Arrow Connector 30">
            <a:extLst>
              <a:ext uri="{FF2B5EF4-FFF2-40B4-BE49-F238E27FC236}">
                <a16:creationId xmlns:a16="http://schemas.microsoft.com/office/drawing/2014/main" id="{A63A60D2-3A47-394E-9751-327C6626D7FA}"/>
              </a:ext>
            </a:extLst>
          </p:cNvPr>
          <p:cNvCxnSpPr>
            <a:cxnSpLocks/>
          </p:cNvCxnSpPr>
          <p:nvPr/>
        </p:nvCxnSpPr>
        <p:spPr>
          <a:xfrm flipV="1">
            <a:off x="9639946" y="1364385"/>
            <a:ext cx="0" cy="1042416"/>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4" name="TextBox 33">
            <a:extLst>
              <a:ext uri="{FF2B5EF4-FFF2-40B4-BE49-F238E27FC236}">
                <a16:creationId xmlns:a16="http://schemas.microsoft.com/office/drawing/2014/main" id="{B4ED50D5-9AA0-8F48-B04B-C671AE18F4E3}"/>
              </a:ext>
            </a:extLst>
          </p:cNvPr>
          <p:cNvSpPr txBox="1"/>
          <p:nvPr/>
        </p:nvSpPr>
        <p:spPr>
          <a:xfrm>
            <a:off x="6731430" y="1457296"/>
            <a:ext cx="684508" cy="369332"/>
          </a:xfrm>
          <a:prstGeom prst="rect">
            <a:avLst/>
          </a:prstGeom>
          <a:noFill/>
        </p:spPr>
        <p:txBody>
          <a:bodyPr wrap="square" rtlCol="0">
            <a:spAutoFit/>
          </a:bodyPr>
          <a:lstStyle/>
          <a:p>
            <a:r>
              <a:rPr lang="en-US" dirty="0"/>
              <a:t>Push</a:t>
            </a:r>
          </a:p>
        </p:txBody>
      </p:sp>
      <p:sp>
        <p:nvSpPr>
          <p:cNvPr id="35" name="TextBox 34">
            <a:extLst>
              <a:ext uri="{FF2B5EF4-FFF2-40B4-BE49-F238E27FC236}">
                <a16:creationId xmlns:a16="http://schemas.microsoft.com/office/drawing/2014/main" id="{64F2A8F6-128D-B246-AFAB-E0CF7C5A729F}"/>
              </a:ext>
            </a:extLst>
          </p:cNvPr>
          <p:cNvSpPr txBox="1"/>
          <p:nvPr/>
        </p:nvSpPr>
        <p:spPr>
          <a:xfrm>
            <a:off x="9639946" y="1481305"/>
            <a:ext cx="684508" cy="369332"/>
          </a:xfrm>
          <a:prstGeom prst="rect">
            <a:avLst/>
          </a:prstGeom>
          <a:noFill/>
        </p:spPr>
        <p:txBody>
          <a:bodyPr wrap="square" rtlCol="0">
            <a:spAutoFit/>
          </a:bodyPr>
          <a:lstStyle/>
          <a:p>
            <a:r>
              <a:rPr lang="en-US" dirty="0"/>
              <a:t>Pop</a:t>
            </a:r>
          </a:p>
        </p:txBody>
      </p:sp>
      <p:sp>
        <p:nvSpPr>
          <p:cNvPr id="36" name="TextBox 35">
            <a:extLst>
              <a:ext uri="{FF2B5EF4-FFF2-40B4-BE49-F238E27FC236}">
                <a16:creationId xmlns:a16="http://schemas.microsoft.com/office/drawing/2014/main" id="{01CB789F-EAFA-EE45-8570-5F927233AA97}"/>
              </a:ext>
            </a:extLst>
          </p:cNvPr>
          <p:cNvSpPr txBox="1"/>
          <p:nvPr/>
        </p:nvSpPr>
        <p:spPr>
          <a:xfrm>
            <a:off x="5924173" y="1815951"/>
            <a:ext cx="1523723" cy="338554"/>
          </a:xfrm>
          <a:prstGeom prst="rect">
            <a:avLst/>
          </a:prstGeom>
          <a:noFill/>
        </p:spPr>
        <p:txBody>
          <a:bodyPr wrap="square" rtlCol="0">
            <a:spAutoFit/>
          </a:bodyPr>
          <a:lstStyle/>
          <a:p>
            <a:r>
              <a:rPr lang="en-US" sz="1600" dirty="0"/>
              <a:t>First-In-Last-Out</a:t>
            </a:r>
          </a:p>
        </p:txBody>
      </p:sp>
      <p:sp>
        <p:nvSpPr>
          <p:cNvPr id="37" name="TextBox 36">
            <a:extLst>
              <a:ext uri="{FF2B5EF4-FFF2-40B4-BE49-F238E27FC236}">
                <a16:creationId xmlns:a16="http://schemas.microsoft.com/office/drawing/2014/main" id="{E96F0F1F-63E6-1040-9BCF-7C32C2746A23}"/>
              </a:ext>
            </a:extLst>
          </p:cNvPr>
          <p:cNvSpPr txBox="1"/>
          <p:nvPr/>
        </p:nvSpPr>
        <p:spPr>
          <a:xfrm>
            <a:off x="9588335" y="1883869"/>
            <a:ext cx="1523724" cy="338554"/>
          </a:xfrm>
          <a:prstGeom prst="rect">
            <a:avLst/>
          </a:prstGeom>
          <a:noFill/>
        </p:spPr>
        <p:txBody>
          <a:bodyPr wrap="square" rtlCol="0">
            <a:spAutoFit/>
          </a:bodyPr>
          <a:lstStyle/>
          <a:p>
            <a:r>
              <a:rPr lang="en-US" sz="1600" dirty="0"/>
              <a:t>Last-In-First-Out</a:t>
            </a:r>
          </a:p>
        </p:txBody>
      </p:sp>
    </p:spTree>
    <p:extLst>
      <p:ext uri="{BB962C8B-B14F-4D97-AF65-F5344CB8AC3E}">
        <p14:creationId xmlns:p14="http://schemas.microsoft.com/office/powerpoint/2010/main" val="124054732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8FA97-F265-7440-B789-79ED4B7CB7CC}"/>
              </a:ext>
            </a:extLst>
          </p:cNvPr>
          <p:cNvSpPr>
            <a:spLocks noGrp="1"/>
          </p:cNvSpPr>
          <p:nvPr>
            <p:ph type="title"/>
          </p:nvPr>
        </p:nvSpPr>
        <p:spPr/>
        <p:txBody>
          <a:bodyPr/>
          <a:lstStyle/>
          <a:p>
            <a:r>
              <a:rPr lang="en-US" dirty="0"/>
              <a:t>Stack Example: Browsing History</a:t>
            </a:r>
          </a:p>
        </p:txBody>
      </p:sp>
      <p:sp>
        <p:nvSpPr>
          <p:cNvPr id="4" name="Footer Placeholder 3">
            <a:extLst>
              <a:ext uri="{FF2B5EF4-FFF2-40B4-BE49-F238E27FC236}">
                <a16:creationId xmlns:a16="http://schemas.microsoft.com/office/drawing/2014/main" id="{C21AA71F-ADA9-0D4A-961F-1D8DDE6818F9}"/>
              </a:ext>
            </a:extLst>
          </p:cNvPr>
          <p:cNvSpPr>
            <a:spLocks noGrp="1"/>
          </p:cNvSpPr>
          <p:nvPr>
            <p:ph type="ftr" sz="quarter" idx="11"/>
          </p:nvPr>
        </p:nvSpPr>
        <p:spPr/>
        <p:txBody>
          <a:bodyPr/>
          <a:lstStyle/>
          <a:p>
            <a:r>
              <a:rPr lang="en-US"/>
              <a:t>Khalid Alharbi, Ph.D.</a:t>
            </a:r>
          </a:p>
        </p:txBody>
      </p:sp>
      <p:sp>
        <p:nvSpPr>
          <p:cNvPr id="6" name="Content Placeholder 5">
            <a:extLst>
              <a:ext uri="{FF2B5EF4-FFF2-40B4-BE49-F238E27FC236}">
                <a16:creationId xmlns:a16="http://schemas.microsoft.com/office/drawing/2014/main" id="{E941E283-B7E7-EA45-B714-5F1C65877E32}"/>
              </a:ext>
            </a:extLst>
          </p:cNvPr>
          <p:cNvSpPr>
            <a:spLocks noGrp="1"/>
          </p:cNvSpPr>
          <p:nvPr>
            <p:ph idx="1"/>
          </p:nvPr>
        </p:nvSpPr>
        <p:spPr/>
        <p:txBody>
          <a:bodyPr/>
          <a:lstStyle/>
          <a:p>
            <a:pPr marL="0" indent="0">
              <a:buNone/>
            </a:pPr>
            <a:endParaRPr lang="en-US" dirty="0"/>
          </a:p>
        </p:txBody>
      </p:sp>
      <p:sp>
        <p:nvSpPr>
          <p:cNvPr id="7" name="TextBox 6">
            <a:extLst>
              <a:ext uri="{FF2B5EF4-FFF2-40B4-BE49-F238E27FC236}">
                <a16:creationId xmlns:a16="http://schemas.microsoft.com/office/drawing/2014/main" id="{99761186-4E8A-6B40-B7F7-D07189C33B93}"/>
              </a:ext>
            </a:extLst>
          </p:cNvPr>
          <p:cNvSpPr txBox="1"/>
          <p:nvPr/>
        </p:nvSpPr>
        <p:spPr>
          <a:xfrm>
            <a:off x="838200" y="1506968"/>
            <a:ext cx="10515600" cy="2957476"/>
          </a:xfrm>
          <a:prstGeom prst="rect">
            <a:avLst/>
          </a:prstGeom>
          <a:solidFill>
            <a:srgbClr val="3A3839"/>
          </a:solidFill>
        </p:spPr>
        <p:txBody>
          <a:bodyPr wrap="square" rtlCol="0">
            <a:spAutoFit/>
          </a:bodyPr>
          <a:lstStyle/>
          <a:p>
            <a:pPr>
              <a:lnSpc>
                <a:spcPts val="2475"/>
              </a:lnSpc>
            </a:pPr>
            <a:r>
              <a:rPr lang="en-US" dirty="0">
                <a:solidFill>
                  <a:srgbClr val="4EC9B0"/>
                </a:solidFill>
                <a:latin typeface="Menlo" panose="020B0609030804020204" pitchFamily="49" charset="0"/>
                <a:ea typeface="Times New Roman" panose="02020603050405020304" pitchFamily="18" charset="0"/>
                <a:cs typeface="Arial" panose="020B0604020202020204" pitchFamily="34" charset="0"/>
              </a:rPr>
              <a:t>Stack</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&lt;</a:t>
            </a:r>
            <a:r>
              <a:rPr lang="en-US" dirty="0">
                <a:solidFill>
                  <a:srgbClr val="4EC9B0"/>
                </a:solidFill>
                <a:latin typeface="Menlo" panose="020B0609030804020204" pitchFamily="49" charset="0"/>
                <a:ea typeface="Times New Roman" panose="02020603050405020304" pitchFamily="18" charset="0"/>
                <a:cs typeface="Arial" panose="020B0604020202020204" pitchFamily="34" charset="0"/>
              </a:rPr>
              <a:t>String</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&gt; </a:t>
            </a:r>
            <a:r>
              <a:rPr lang="en-US" dirty="0">
                <a:solidFill>
                  <a:srgbClr val="9CDCFE"/>
                </a:solidFill>
                <a:latin typeface="Menlo" panose="020B0609030804020204" pitchFamily="49" charset="0"/>
                <a:ea typeface="Times New Roman" panose="02020603050405020304" pitchFamily="18" charset="0"/>
                <a:cs typeface="Arial" panose="020B0604020202020204" pitchFamily="34" charset="0"/>
              </a:rPr>
              <a:t>history</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 </a:t>
            </a:r>
            <a:r>
              <a:rPr lang="en-US" dirty="0">
                <a:solidFill>
                  <a:srgbClr val="C586C0"/>
                </a:solidFill>
                <a:latin typeface="Menlo" panose="020B0609030804020204" pitchFamily="49" charset="0"/>
                <a:ea typeface="Times New Roman" panose="02020603050405020304" pitchFamily="18" charset="0"/>
                <a:cs typeface="Arial" panose="020B0604020202020204" pitchFamily="34" charset="0"/>
              </a:rPr>
              <a:t>new</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4EC9B0"/>
                </a:solidFill>
                <a:latin typeface="Menlo" panose="020B0609030804020204" pitchFamily="49" charset="0"/>
                <a:ea typeface="Times New Roman" panose="02020603050405020304" pitchFamily="18" charset="0"/>
                <a:cs typeface="Arial" panose="020B0604020202020204" pitchFamily="34" charset="0"/>
              </a:rPr>
              <a:t>Stack</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&lt;</a:t>
            </a:r>
            <a:r>
              <a:rPr lang="en-US" dirty="0">
                <a:solidFill>
                  <a:srgbClr val="4EC9B0"/>
                </a:solidFill>
                <a:latin typeface="Menlo" panose="020B0609030804020204" pitchFamily="49" charset="0"/>
                <a:ea typeface="Times New Roman" panose="02020603050405020304" pitchFamily="18" charset="0"/>
                <a:cs typeface="Arial" panose="020B0604020202020204" pitchFamily="34" charset="0"/>
              </a:rPr>
              <a:t>String</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&gt;();</a:t>
            </a:r>
            <a:endParaRPr lang="en-US" sz="1400" dirty="0">
              <a:latin typeface="Calibri" panose="020F0502020204030204" pitchFamily="34" charset="0"/>
              <a:ea typeface="Calibri" panose="020F0502020204030204" pitchFamily="34" charset="0"/>
              <a:cs typeface="Arial" panose="020B0604020202020204" pitchFamily="34" charset="0"/>
            </a:endParaRPr>
          </a:p>
          <a:p>
            <a:pPr>
              <a:lnSpc>
                <a:spcPts val="2475"/>
              </a:lnSpc>
            </a:pPr>
            <a:r>
              <a:rPr lang="en-US" dirty="0">
                <a:solidFill>
                  <a:srgbClr val="9CDCFE"/>
                </a:solidFill>
                <a:latin typeface="Menlo" panose="020B0609030804020204" pitchFamily="49" charset="0"/>
                <a:ea typeface="Times New Roman" panose="02020603050405020304" pitchFamily="18" charset="0"/>
                <a:cs typeface="Arial" panose="020B0604020202020204" pitchFamily="34" charset="0"/>
              </a:rPr>
              <a:t>history</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DCDCAA"/>
                </a:solidFill>
                <a:latin typeface="Menlo" panose="020B0609030804020204" pitchFamily="49" charset="0"/>
                <a:ea typeface="Times New Roman" panose="02020603050405020304" pitchFamily="18" charset="0"/>
                <a:cs typeface="Arial" panose="020B0604020202020204" pitchFamily="34" charset="0"/>
              </a:rPr>
              <a:t>push</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CE9178"/>
                </a:solidFill>
                <a:latin typeface="Menlo" panose="020B0609030804020204" pitchFamily="49" charset="0"/>
                <a:ea typeface="Times New Roman" panose="02020603050405020304" pitchFamily="18" charset="0"/>
                <a:cs typeface="Arial" panose="020B0604020202020204" pitchFamily="34" charset="0"/>
              </a:rPr>
              <a:t>"https://apple.com"</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endParaRPr lang="en-US" sz="1400" dirty="0">
              <a:latin typeface="Calibri" panose="020F0502020204030204" pitchFamily="34" charset="0"/>
              <a:ea typeface="Calibri" panose="020F0502020204030204" pitchFamily="34" charset="0"/>
              <a:cs typeface="Arial" panose="020B0604020202020204" pitchFamily="34" charset="0"/>
            </a:endParaRPr>
          </a:p>
          <a:p>
            <a:pPr>
              <a:lnSpc>
                <a:spcPts val="2475"/>
              </a:lnSpc>
            </a:pPr>
            <a:r>
              <a:rPr lang="en-US" dirty="0">
                <a:solidFill>
                  <a:srgbClr val="9CDCFE"/>
                </a:solidFill>
                <a:latin typeface="Menlo" panose="020B0609030804020204" pitchFamily="49" charset="0"/>
                <a:ea typeface="Times New Roman" panose="02020603050405020304" pitchFamily="18" charset="0"/>
                <a:cs typeface="Arial" panose="020B0604020202020204" pitchFamily="34" charset="0"/>
              </a:rPr>
              <a:t>history</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DCDCAA"/>
                </a:solidFill>
                <a:latin typeface="Menlo" panose="020B0609030804020204" pitchFamily="49" charset="0"/>
                <a:ea typeface="Times New Roman" panose="02020603050405020304" pitchFamily="18" charset="0"/>
                <a:cs typeface="Arial" panose="020B0604020202020204" pitchFamily="34" charset="0"/>
              </a:rPr>
              <a:t>push</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CE9178"/>
                </a:solidFill>
                <a:latin typeface="Menlo" panose="020B0609030804020204" pitchFamily="49" charset="0"/>
                <a:ea typeface="Times New Roman" panose="02020603050405020304" pitchFamily="18" charset="0"/>
                <a:cs typeface="Arial" panose="020B0604020202020204" pitchFamily="34" charset="0"/>
              </a:rPr>
              <a:t>"https://www.apple.com/iphone/"</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endParaRPr lang="en-US" sz="1400" dirty="0">
              <a:latin typeface="Calibri" panose="020F0502020204030204" pitchFamily="34" charset="0"/>
              <a:ea typeface="Calibri" panose="020F0502020204030204" pitchFamily="34" charset="0"/>
              <a:cs typeface="Arial" panose="020B0604020202020204" pitchFamily="34" charset="0"/>
            </a:endParaRPr>
          </a:p>
          <a:p>
            <a:pPr>
              <a:lnSpc>
                <a:spcPts val="2475"/>
              </a:lnSpc>
            </a:pPr>
            <a:r>
              <a:rPr lang="en-US" dirty="0">
                <a:solidFill>
                  <a:srgbClr val="9CDCFE"/>
                </a:solidFill>
                <a:latin typeface="Menlo" panose="020B0609030804020204" pitchFamily="49" charset="0"/>
                <a:ea typeface="Times New Roman" panose="02020603050405020304" pitchFamily="18" charset="0"/>
                <a:cs typeface="Arial" panose="020B0604020202020204" pitchFamily="34" charset="0"/>
              </a:rPr>
              <a:t>history</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DCDCAA"/>
                </a:solidFill>
                <a:latin typeface="Menlo" panose="020B0609030804020204" pitchFamily="49" charset="0"/>
                <a:ea typeface="Times New Roman" panose="02020603050405020304" pitchFamily="18" charset="0"/>
                <a:cs typeface="Arial" panose="020B0604020202020204" pitchFamily="34" charset="0"/>
              </a:rPr>
              <a:t>push</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CE9178"/>
                </a:solidFill>
                <a:latin typeface="Menlo" panose="020B0609030804020204" pitchFamily="49" charset="0"/>
                <a:ea typeface="Times New Roman" panose="02020603050405020304" pitchFamily="18" charset="0"/>
                <a:cs typeface="Arial" panose="020B0604020202020204" pitchFamily="34" charset="0"/>
              </a:rPr>
              <a:t>"https://www.apple.com/ipad/"</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endParaRPr lang="en-US" sz="1400" dirty="0">
              <a:latin typeface="Calibri" panose="020F0502020204030204" pitchFamily="34" charset="0"/>
              <a:ea typeface="Calibri" panose="020F0502020204030204" pitchFamily="34" charset="0"/>
              <a:cs typeface="Arial" panose="020B0604020202020204" pitchFamily="34" charset="0"/>
            </a:endParaRPr>
          </a:p>
          <a:p>
            <a:pPr>
              <a:lnSpc>
                <a:spcPts val="2475"/>
              </a:lnSpc>
            </a:pPr>
            <a:r>
              <a:rPr lang="en-US" dirty="0">
                <a:solidFill>
                  <a:srgbClr val="9CDCFE"/>
                </a:solidFill>
                <a:latin typeface="Menlo" panose="020B0609030804020204" pitchFamily="49" charset="0"/>
                <a:ea typeface="Times New Roman" panose="02020603050405020304" pitchFamily="18" charset="0"/>
                <a:cs typeface="Arial" panose="020B0604020202020204" pitchFamily="34" charset="0"/>
              </a:rPr>
              <a:t>history</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DCDCAA"/>
                </a:solidFill>
                <a:latin typeface="Menlo" panose="020B0609030804020204" pitchFamily="49" charset="0"/>
                <a:ea typeface="Times New Roman" panose="02020603050405020304" pitchFamily="18" charset="0"/>
                <a:cs typeface="Arial" panose="020B0604020202020204" pitchFamily="34" charset="0"/>
              </a:rPr>
              <a:t>push</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CE9178"/>
                </a:solidFill>
                <a:latin typeface="Menlo" panose="020B0609030804020204" pitchFamily="49" charset="0"/>
                <a:ea typeface="Times New Roman" panose="02020603050405020304" pitchFamily="18" charset="0"/>
                <a:cs typeface="Arial" panose="020B0604020202020204" pitchFamily="34" charset="0"/>
              </a:rPr>
              <a:t>"https://www.apple.com/mac/"</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endParaRPr lang="en-US" sz="1400" dirty="0">
              <a:latin typeface="Calibri" panose="020F0502020204030204" pitchFamily="34" charset="0"/>
              <a:ea typeface="Calibri" panose="020F0502020204030204" pitchFamily="34" charset="0"/>
              <a:cs typeface="Arial" panose="020B0604020202020204" pitchFamily="34" charset="0"/>
            </a:endParaRPr>
          </a:p>
          <a:p>
            <a:pPr>
              <a:lnSpc>
                <a:spcPts val="2475"/>
              </a:lnSpc>
            </a:pPr>
            <a:r>
              <a:rPr lang="en-US" dirty="0">
                <a:solidFill>
                  <a:srgbClr val="9CDCFE"/>
                </a:solidFill>
                <a:latin typeface="Menlo" panose="020B0609030804020204" pitchFamily="49" charset="0"/>
                <a:ea typeface="Times New Roman" panose="02020603050405020304" pitchFamily="18" charset="0"/>
                <a:cs typeface="Arial" panose="020B0604020202020204" pitchFamily="34" charset="0"/>
              </a:rPr>
              <a:t>history</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DCDCAA"/>
                </a:solidFill>
                <a:latin typeface="Menlo" panose="020B0609030804020204" pitchFamily="49" charset="0"/>
                <a:ea typeface="Times New Roman" panose="02020603050405020304" pitchFamily="18" charset="0"/>
                <a:cs typeface="Arial" panose="020B0604020202020204" pitchFamily="34" charset="0"/>
              </a:rPr>
              <a:t>push</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CE9178"/>
                </a:solidFill>
                <a:latin typeface="Menlo" panose="020B0609030804020204" pitchFamily="49" charset="0"/>
                <a:ea typeface="Times New Roman" panose="02020603050405020304" pitchFamily="18" charset="0"/>
                <a:cs typeface="Arial" panose="020B0604020202020204" pitchFamily="34" charset="0"/>
              </a:rPr>
              <a:t>"https://www.apple.com/watch/"</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endParaRPr lang="en-US" sz="1400" dirty="0">
              <a:latin typeface="Calibri" panose="020F0502020204030204" pitchFamily="34" charset="0"/>
              <a:ea typeface="Calibri" panose="020F0502020204030204" pitchFamily="34" charset="0"/>
              <a:cs typeface="Arial" panose="020B0604020202020204" pitchFamily="34" charset="0"/>
            </a:endParaRPr>
          </a:p>
          <a:p>
            <a:pPr>
              <a:lnSpc>
                <a:spcPts val="2475"/>
              </a:lnSpc>
            </a:pPr>
            <a:r>
              <a:rPr lang="en-US" dirty="0">
                <a:solidFill>
                  <a:srgbClr val="C586C0"/>
                </a:solidFill>
                <a:latin typeface="Menlo" panose="020B0609030804020204" pitchFamily="49" charset="0"/>
                <a:ea typeface="Times New Roman" panose="02020603050405020304" pitchFamily="18" charset="0"/>
                <a:cs typeface="Arial" panose="020B0604020202020204" pitchFamily="34" charset="0"/>
              </a:rPr>
              <a:t>while</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9CDCFE"/>
                </a:solidFill>
                <a:latin typeface="Menlo" panose="020B0609030804020204" pitchFamily="49" charset="0"/>
                <a:ea typeface="Times New Roman" panose="02020603050405020304" pitchFamily="18" charset="0"/>
                <a:cs typeface="Arial" panose="020B0604020202020204" pitchFamily="34" charset="0"/>
              </a:rPr>
              <a:t>history</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DCDCAA"/>
                </a:solidFill>
                <a:latin typeface="Menlo" panose="020B0609030804020204" pitchFamily="49" charset="0"/>
                <a:ea typeface="Times New Roman" panose="02020603050405020304" pitchFamily="18" charset="0"/>
                <a:cs typeface="Arial" panose="020B0604020202020204" pitchFamily="34" charset="0"/>
              </a:rPr>
              <a:t>empty</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endParaRPr lang="en-US" sz="1400" dirty="0">
              <a:latin typeface="Calibri" panose="020F0502020204030204" pitchFamily="34" charset="0"/>
              <a:ea typeface="Calibri" panose="020F0502020204030204" pitchFamily="34" charset="0"/>
              <a:cs typeface="Arial" panose="020B0604020202020204" pitchFamily="34" charset="0"/>
            </a:endParaRPr>
          </a:p>
          <a:p>
            <a:pPr>
              <a:lnSpc>
                <a:spcPts val="2475"/>
              </a:lnSpc>
            </a:pP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9CDCFE"/>
                </a:solidFill>
                <a:latin typeface="Menlo" panose="020B0609030804020204" pitchFamily="49" charset="0"/>
                <a:ea typeface="Times New Roman" panose="02020603050405020304" pitchFamily="18" charset="0"/>
                <a:cs typeface="Arial" panose="020B0604020202020204" pitchFamily="34" charset="0"/>
              </a:rPr>
              <a:t>System</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9CDCFE"/>
                </a:solidFill>
                <a:latin typeface="Menlo" panose="020B0609030804020204" pitchFamily="49" charset="0"/>
                <a:ea typeface="Times New Roman" panose="02020603050405020304" pitchFamily="18" charset="0"/>
                <a:cs typeface="Arial" panose="020B0604020202020204" pitchFamily="34" charset="0"/>
              </a:rPr>
              <a:t>out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DCDCAA"/>
                </a:solidFill>
                <a:latin typeface="Menlo" panose="020B0609030804020204" pitchFamily="49" charset="0"/>
                <a:ea typeface="Times New Roman" panose="02020603050405020304" pitchFamily="18" charset="0"/>
                <a:cs typeface="Arial" panose="020B0604020202020204" pitchFamily="34" charset="0"/>
              </a:rPr>
              <a:t>println</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9CDCFE"/>
                </a:solidFill>
                <a:latin typeface="Menlo" panose="020B0609030804020204" pitchFamily="49" charset="0"/>
                <a:ea typeface="Times New Roman" panose="02020603050405020304" pitchFamily="18" charset="0"/>
                <a:cs typeface="Arial" panose="020B0604020202020204" pitchFamily="34" charset="0"/>
              </a:rPr>
              <a:t>history</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DCDCAA"/>
                </a:solidFill>
                <a:latin typeface="Menlo" panose="020B0609030804020204" pitchFamily="49" charset="0"/>
                <a:ea typeface="Times New Roman" panose="02020603050405020304" pitchFamily="18" charset="0"/>
                <a:cs typeface="Arial" panose="020B0604020202020204" pitchFamily="34" charset="0"/>
              </a:rPr>
              <a:t>pop</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endParaRPr lang="en-US" sz="1400" dirty="0">
              <a:latin typeface="Calibri" panose="020F0502020204030204" pitchFamily="34" charset="0"/>
              <a:ea typeface="Calibri" panose="020F0502020204030204" pitchFamily="34" charset="0"/>
              <a:cs typeface="Arial" panose="020B0604020202020204" pitchFamily="34" charset="0"/>
            </a:endParaRPr>
          </a:p>
          <a:p>
            <a:pPr>
              <a:lnSpc>
                <a:spcPts val="2475"/>
              </a:lnSpc>
            </a:pP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endParaRPr lang="en-US" sz="1400" dirty="0">
              <a:latin typeface="Calibri" panose="020F0502020204030204" pitchFamily="34" charset="0"/>
              <a:ea typeface="Calibri" panose="020F0502020204030204" pitchFamily="34" charset="0"/>
              <a:cs typeface="Arial" panose="020B0604020202020204" pitchFamily="34" charset="0"/>
            </a:endParaRPr>
          </a:p>
        </p:txBody>
      </p:sp>
      <p:sp>
        <p:nvSpPr>
          <p:cNvPr id="8" name="TextBox 7">
            <a:extLst>
              <a:ext uri="{FF2B5EF4-FFF2-40B4-BE49-F238E27FC236}">
                <a16:creationId xmlns:a16="http://schemas.microsoft.com/office/drawing/2014/main" id="{6AE46DD0-7659-B74F-B537-4D92BE77F19F}"/>
              </a:ext>
            </a:extLst>
          </p:cNvPr>
          <p:cNvSpPr txBox="1"/>
          <p:nvPr/>
        </p:nvSpPr>
        <p:spPr>
          <a:xfrm>
            <a:off x="838200" y="4569429"/>
            <a:ext cx="10515600" cy="1662506"/>
          </a:xfrm>
          <a:prstGeom prst="rect">
            <a:avLst/>
          </a:prstGeom>
          <a:solidFill>
            <a:srgbClr val="3A3839"/>
          </a:solidFill>
        </p:spPr>
        <p:txBody>
          <a:bodyPr wrap="square" rtlCol="0">
            <a:spAutoFit/>
          </a:bodyPr>
          <a:lstStyle/>
          <a:p>
            <a:pPr>
              <a:lnSpc>
                <a:spcPts val="2475"/>
              </a:lnSpc>
            </a:pPr>
            <a:r>
              <a:rPr lang="en-US" sz="1400" dirty="0">
                <a:solidFill>
                  <a:schemeClr val="bg1"/>
                </a:solidFill>
                <a:latin typeface="Calibri" panose="020F0502020204030204" pitchFamily="34" charset="0"/>
                <a:ea typeface="Calibri" panose="020F0502020204030204" pitchFamily="34" charset="0"/>
                <a:cs typeface="Arial" panose="020B0604020202020204" pitchFamily="34" charset="0"/>
              </a:rPr>
              <a:t>https://www.apple.com/watch/</a:t>
            </a:r>
          </a:p>
          <a:p>
            <a:pPr>
              <a:lnSpc>
                <a:spcPts val="2475"/>
              </a:lnSpc>
            </a:pPr>
            <a:r>
              <a:rPr lang="en-US" sz="1400" dirty="0">
                <a:solidFill>
                  <a:schemeClr val="bg1"/>
                </a:solidFill>
                <a:latin typeface="Calibri" panose="020F0502020204030204" pitchFamily="34" charset="0"/>
                <a:ea typeface="Calibri" panose="020F0502020204030204" pitchFamily="34" charset="0"/>
                <a:cs typeface="Arial" panose="020B0604020202020204" pitchFamily="34" charset="0"/>
              </a:rPr>
              <a:t>https://www.apple.com/mac/</a:t>
            </a:r>
          </a:p>
          <a:p>
            <a:pPr>
              <a:lnSpc>
                <a:spcPts val="2475"/>
              </a:lnSpc>
            </a:pPr>
            <a:r>
              <a:rPr lang="en-US" sz="1400" dirty="0">
                <a:solidFill>
                  <a:schemeClr val="bg1"/>
                </a:solidFill>
                <a:latin typeface="Calibri" panose="020F0502020204030204" pitchFamily="34" charset="0"/>
                <a:ea typeface="Calibri" panose="020F0502020204030204" pitchFamily="34" charset="0"/>
                <a:cs typeface="Arial" panose="020B0604020202020204" pitchFamily="34" charset="0"/>
              </a:rPr>
              <a:t>https://www.apple.com/ipad/</a:t>
            </a:r>
          </a:p>
          <a:p>
            <a:pPr>
              <a:lnSpc>
                <a:spcPts val="2475"/>
              </a:lnSpc>
            </a:pPr>
            <a:r>
              <a:rPr lang="en-US" sz="1400" dirty="0">
                <a:solidFill>
                  <a:schemeClr val="bg1"/>
                </a:solidFill>
                <a:latin typeface="Calibri" panose="020F0502020204030204" pitchFamily="34" charset="0"/>
                <a:ea typeface="Calibri" panose="020F0502020204030204" pitchFamily="34" charset="0"/>
                <a:cs typeface="Arial" panose="020B0604020202020204" pitchFamily="34" charset="0"/>
              </a:rPr>
              <a:t>https://www.apple.com/iphone/</a:t>
            </a:r>
          </a:p>
          <a:p>
            <a:pPr>
              <a:lnSpc>
                <a:spcPts val="2475"/>
              </a:lnSpc>
            </a:pPr>
            <a:r>
              <a:rPr lang="en-US" sz="1400" dirty="0">
                <a:solidFill>
                  <a:schemeClr val="bg1"/>
                </a:solidFill>
                <a:latin typeface="Calibri" panose="020F0502020204030204" pitchFamily="34" charset="0"/>
                <a:ea typeface="Calibri" panose="020F0502020204030204" pitchFamily="34" charset="0"/>
                <a:cs typeface="Arial" panose="020B0604020202020204" pitchFamily="34" charset="0"/>
              </a:rPr>
              <a:t>https://apple.com</a:t>
            </a:r>
          </a:p>
        </p:txBody>
      </p:sp>
      <p:sp>
        <p:nvSpPr>
          <p:cNvPr id="9" name="TextBox 8">
            <a:extLst>
              <a:ext uri="{FF2B5EF4-FFF2-40B4-BE49-F238E27FC236}">
                <a16:creationId xmlns:a16="http://schemas.microsoft.com/office/drawing/2014/main" id="{106EB0FE-5463-A346-B310-177554346886}"/>
              </a:ext>
            </a:extLst>
          </p:cNvPr>
          <p:cNvSpPr txBox="1"/>
          <p:nvPr/>
        </p:nvSpPr>
        <p:spPr>
          <a:xfrm>
            <a:off x="9987393" y="6297097"/>
            <a:ext cx="1343891" cy="369332"/>
          </a:xfrm>
          <a:prstGeom prst="rect">
            <a:avLst/>
          </a:prstGeom>
          <a:noFill/>
          <a:ln w="19050">
            <a:solidFill>
              <a:schemeClr val="tx1"/>
            </a:solidFill>
          </a:ln>
        </p:spPr>
        <p:txBody>
          <a:bodyPr wrap="square" rtlCol="0">
            <a:spAutoFit/>
          </a:bodyPr>
          <a:lstStyle/>
          <a:p>
            <a:pPr algn="ctr"/>
            <a:r>
              <a:rPr lang="en-US" dirty="0"/>
              <a:t>Demo</a:t>
            </a:r>
          </a:p>
        </p:txBody>
      </p:sp>
    </p:spTree>
    <p:extLst>
      <p:ext uri="{BB962C8B-B14F-4D97-AF65-F5344CB8AC3E}">
        <p14:creationId xmlns:p14="http://schemas.microsoft.com/office/powerpoint/2010/main" val="23559148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B0C655-FAAF-1548-8427-A521AD2FE491}"/>
              </a:ext>
            </a:extLst>
          </p:cNvPr>
          <p:cNvSpPr>
            <a:spLocks noGrp="1"/>
          </p:cNvSpPr>
          <p:nvPr>
            <p:ph type="title"/>
          </p:nvPr>
        </p:nvSpPr>
        <p:spPr/>
        <p:txBody>
          <a:bodyPr/>
          <a:lstStyle/>
          <a:p>
            <a:r>
              <a:rPr lang="en-US" dirty="0"/>
              <a:t>Queue</a:t>
            </a:r>
          </a:p>
        </p:txBody>
      </p:sp>
      <p:sp>
        <p:nvSpPr>
          <p:cNvPr id="3" name="Content Placeholder 2">
            <a:extLst>
              <a:ext uri="{FF2B5EF4-FFF2-40B4-BE49-F238E27FC236}">
                <a16:creationId xmlns:a16="http://schemas.microsoft.com/office/drawing/2014/main" id="{616E2368-DD50-1A48-905C-646FB7A516BC}"/>
              </a:ext>
            </a:extLst>
          </p:cNvPr>
          <p:cNvSpPr>
            <a:spLocks noGrp="1"/>
          </p:cNvSpPr>
          <p:nvPr>
            <p:ph idx="1"/>
          </p:nvPr>
        </p:nvSpPr>
        <p:spPr/>
        <p:txBody>
          <a:bodyPr>
            <a:normAutofit/>
          </a:bodyPr>
          <a:lstStyle/>
          <a:p>
            <a:r>
              <a:rPr lang="en-US" dirty="0"/>
              <a:t>A </a:t>
            </a:r>
            <a:r>
              <a:rPr lang="en-US" i="1" dirty="0"/>
              <a:t>Queue</a:t>
            </a:r>
            <a:r>
              <a:rPr lang="en-US" dirty="0"/>
              <a:t> typically, but not always, retrieves elements in a FIFO (first-in-first-out) order.</a:t>
            </a:r>
          </a:p>
          <a:p>
            <a:pPr lvl="1"/>
            <a:r>
              <a:rPr lang="en-US" dirty="0"/>
              <a:t>There are special queue implementations such as a priority queue where elements are ordered according to their natural ordering or a Comparator method.</a:t>
            </a:r>
          </a:p>
          <a:p>
            <a:pPr lvl="1"/>
            <a:r>
              <a:rPr lang="en-US" dirty="0"/>
              <a:t>A queue may be bounded or unbounded. </a:t>
            </a:r>
          </a:p>
          <a:p>
            <a:pPr lvl="2"/>
            <a:r>
              <a:rPr lang="en-US" dirty="0"/>
              <a:t>A bounded queue implementation uses a fixed-sized array to hold the elements, where capacity can’t be changed.</a:t>
            </a:r>
          </a:p>
          <a:p>
            <a:r>
              <a:rPr lang="en-US" dirty="0"/>
              <a:t>There are many concrete implementations of the </a:t>
            </a:r>
            <a:r>
              <a:rPr lang="en-US" i="1" dirty="0">
                <a:latin typeface="Calibri" panose="020F0502020204030204" pitchFamily="34" charset="0"/>
                <a:cs typeface="Calibri" panose="020F0502020204030204" pitchFamily="34" charset="0"/>
              </a:rPr>
              <a:t>Queue</a:t>
            </a:r>
            <a:r>
              <a:rPr lang="en-US" dirty="0"/>
              <a:t> interface:</a:t>
            </a:r>
          </a:p>
          <a:p>
            <a:endParaRPr lang="en-US" dirty="0"/>
          </a:p>
          <a:p>
            <a:pPr lvl="1"/>
            <a:endParaRPr lang="en-US" dirty="0"/>
          </a:p>
          <a:p>
            <a:endParaRPr lang="en-US" dirty="0"/>
          </a:p>
        </p:txBody>
      </p:sp>
      <p:sp>
        <p:nvSpPr>
          <p:cNvPr id="4" name="Footer Placeholder 3">
            <a:extLst>
              <a:ext uri="{FF2B5EF4-FFF2-40B4-BE49-F238E27FC236}">
                <a16:creationId xmlns:a16="http://schemas.microsoft.com/office/drawing/2014/main" id="{F851BE4F-C22B-F646-85F2-6D625B004E8B}"/>
              </a:ext>
            </a:extLst>
          </p:cNvPr>
          <p:cNvSpPr>
            <a:spLocks noGrp="1"/>
          </p:cNvSpPr>
          <p:nvPr>
            <p:ph type="ftr" sz="quarter" idx="11"/>
          </p:nvPr>
        </p:nvSpPr>
        <p:spPr/>
        <p:txBody>
          <a:bodyPr/>
          <a:lstStyle/>
          <a:p>
            <a:r>
              <a:rPr lang="en-US"/>
              <a:t>Khalid Alharbi, Ph.D.</a:t>
            </a:r>
          </a:p>
        </p:txBody>
      </p:sp>
      <p:sp>
        <p:nvSpPr>
          <p:cNvPr id="5" name="TextBox 4">
            <a:extLst>
              <a:ext uri="{FF2B5EF4-FFF2-40B4-BE49-F238E27FC236}">
                <a16:creationId xmlns:a16="http://schemas.microsoft.com/office/drawing/2014/main" id="{2D4F8448-CB84-7F4F-9C5F-DC9165AE318A}"/>
              </a:ext>
            </a:extLst>
          </p:cNvPr>
          <p:cNvSpPr txBox="1"/>
          <p:nvPr/>
        </p:nvSpPr>
        <p:spPr>
          <a:xfrm>
            <a:off x="1233057" y="5161300"/>
            <a:ext cx="4114800" cy="1015663"/>
          </a:xfrm>
          <a:prstGeom prst="rect">
            <a:avLst/>
          </a:prstGeom>
          <a:noFill/>
        </p:spPr>
        <p:txBody>
          <a:bodyPr wrap="square" rtlCol="0">
            <a:spAutoFit/>
          </a:bodyPr>
          <a:lstStyle/>
          <a:p>
            <a:pPr marL="742950" lvl="1" indent="-285750">
              <a:buFont typeface="Arial" panose="020B0604020202020204" pitchFamily="34" charset="0"/>
              <a:buChar char="•"/>
            </a:pPr>
            <a:r>
              <a:rPr lang="en-US" sz="2000" dirty="0"/>
              <a:t>LinkedList</a:t>
            </a:r>
          </a:p>
          <a:p>
            <a:pPr marL="742950" lvl="1" indent="-285750">
              <a:buFont typeface="Arial" panose="020B0604020202020204" pitchFamily="34" charset="0"/>
              <a:buChar char="•"/>
            </a:pPr>
            <a:r>
              <a:rPr lang="en-US" sz="2000" dirty="0" err="1"/>
              <a:t>PriorityQueue</a:t>
            </a:r>
            <a:endParaRPr lang="en-US" sz="2000" dirty="0"/>
          </a:p>
          <a:p>
            <a:pPr marL="742950" lvl="1" indent="-285750">
              <a:buFont typeface="Arial" panose="020B0604020202020204" pitchFamily="34" charset="0"/>
              <a:buChar char="•"/>
            </a:pPr>
            <a:r>
              <a:rPr lang="en-US" sz="2000" dirty="0" err="1"/>
              <a:t>SynchronousQueue</a:t>
            </a:r>
            <a:endParaRPr lang="en-US" sz="2000" dirty="0"/>
          </a:p>
        </p:txBody>
      </p:sp>
      <p:sp>
        <p:nvSpPr>
          <p:cNvPr id="6" name="TextBox 5">
            <a:extLst>
              <a:ext uri="{FF2B5EF4-FFF2-40B4-BE49-F238E27FC236}">
                <a16:creationId xmlns:a16="http://schemas.microsoft.com/office/drawing/2014/main" id="{32CCF3F1-B1C2-F84A-A719-96D190896347}"/>
              </a:ext>
            </a:extLst>
          </p:cNvPr>
          <p:cNvSpPr txBox="1"/>
          <p:nvPr/>
        </p:nvSpPr>
        <p:spPr>
          <a:xfrm>
            <a:off x="6293428" y="5161300"/>
            <a:ext cx="4114800" cy="1015663"/>
          </a:xfrm>
          <a:prstGeom prst="rect">
            <a:avLst/>
          </a:prstGeom>
          <a:noFill/>
        </p:spPr>
        <p:txBody>
          <a:bodyPr wrap="square" rtlCol="0">
            <a:spAutoFit/>
          </a:bodyPr>
          <a:lstStyle/>
          <a:p>
            <a:pPr marL="742950" lvl="1" indent="-285750">
              <a:buFont typeface="Arial" panose="020B0604020202020204" pitchFamily="34" charset="0"/>
              <a:buChar char="•"/>
            </a:pPr>
            <a:r>
              <a:rPr lang="en-US" sz="2000" dirty="0" err="1"/>
              <a:t>ArrayBlockingQueue</a:t>
            </a:r>
            <a:endParaRPr lang="en-US" sz="2000" dirty="0"/>
          </a:p>
          <a:p>
            <a:pPr marL="742950" lvl="1" indent="-285750">
              <a:buFont typeface="Arial" panose="020B0604020202020204" pitchFamily="34" charset="0"/>
              <a:buChar char="•"/>
            </a:pPr>
            <a:r>
              <a:rPr lang="en-US" sz="2000" dirty="0" err="1"/>
              <a:t>ConcurrentLinkedQueue</a:t>
            </a:r>
            <a:endParaRPr lang="en-US" sz="2000" dirty="0"/>
          </a:p>
          <a:p>
            <a:pPr marL="742950" lvl="1" indent="-285750">
              <a:buFont typeface="Arial" panose="020B0604020202020204" pitchFamily="34" charset="0"/>
              <a:buChar char="•"/>
            </a:pPr>
            <a:r>
              <a:rPr lang="en-US" sz="2000" dirty="0" err="1"/>
              <a:t>DelayQueue</a:t>
            </a:r>
            <a:endParaRPr lang="en-US" sz="2000" dirty="0"/>
          </a:p>
        </p:txBody>
      </p:sp>
    </p:spTree>
    <p:extLst>
      <p:ext uri="{BB962C8B-B14F-4D97-AF65-F5344CB8AC3E}">
        <p14:creationId xmlns:p14="http://schemas.microsoft.com/office/powerpoint/2010/main" val="108616966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8FA97-F265-7440-B789-79ED4B7CB7CC}"/>
              </a:ext>
            </a:extLst>
          </p:cNvPr>
          <p:cNvSpPr>
            <a:spLocks noGrp="1"/>
          </p:cNvSpPr>
          <p:nvPr>
            <p:ph type="title"/>
          </p:nvPr>
        </p:nvSpPr>
        <p:spPr/>
        <p:txBody>
          <a:bodyPr/>
          <a:lstStyle/>
          <a:p>
            <a:r>
              <a:rPr lang="en-US" dirty="0"/>
              <a:t>Queue Example</a:t>
            </a:r>
          </a:p>
        </p:txBody>
      </p:sp>
      <p:sp>
        <p:nvSpPr>
          <p:cNvPr id="4" name="Footer Placeholder 3">
            <a:extLst>
              <a:ext uri="{FF2B5EF4-FFF2-40B4-BE49-F238E27FC236}">
                <a16:creationId xmlns:a16="http://schemas.microsoft.com/office/drawing/2014/main" id="{C21AA71F-ADA9-0D4A-961F-1D8DDE6818F9}"/>
              </a:ext>
            </a:extLst>
          </p:cNvPr>
          <p:cNvSpPr>
            <a:spLocks noGrp="1"/>
          </p:cNvSpPr>
          <p:nvPr>
            <p:ph type="ftr" sz="quarter" idx="11"/>
          </p:nvPr>
        </p:nvSpPr>
        <p:spPr/>
        <p:txBody>
          <a:bodyPr/>
          <a:lstStyle/>
          <a:p>
            <a:r>
              <a:rPr lang="en-US"/>
              <a:t>Khalid Alharbi, Ph.D.</a:t>
            </a:r>
          </a:p>
        </p:txBody>
      </p:sp>
      <p:sp>
        <p:nvSpPr>
          <p:cNvPr id="6" name="Content Placeholder 5">
            <a:extLst>
              <a:ext uri="{FF2B5EF4-FFF2-40B4-BE49-F238E27FC236}">
                <a16:creationId xmlns:a16="http://schemas.microsoft.com/office/drawing/2014/main" id="{E941E283-B7E7-EA45-B714-5F1C65877E32}"/>
              </a:ext>
            </a:extLst>
          </p:cNvPr>
          <p:cNvSpPr>
            <a:spLocks noGrp="1"/>
          </p:cNvSpPr>
          <p:nvPr>
            <p:ph idx="1"/>
          </p:nvPr>
        </p:nvSpPr>
        <p:spPr/>
        <p:txBody>
          <a:bodyPr/>
          <a:lstStyle/>
          <a:p>
            <a:pPr marL="0" indent="0">
              <a:buNone/>
            </a:pPr>
            <a:endParaRPr lang="en-US" dirty="0"/>
          </a:p>
        </p:txBody>
      </p:sp>
      <p:sp>
        <p:nvSpPr>
          <p:cNvPr id="7" name="TextBox 6">
            <a:extLst>
              <a:ext uri="{FF2B5EF4-FFF2-40B4-BE49-F238E27FC236}">
                <a16:creationId xmlns:a16="http://schemas.microsoft.com/office/drawing/2014/main" id="{99761186-4E8A-6B40-B7F7-D07189C33B93}"/>
              </a:ext>
            </a:extLst>
          </p:cNvPr>
          <p:cNvSpPr txBox="1"/>
          <p:nvPr/>
        </p:nvSpPr>
        <p:spPr>
          <a:xfrm>
            <a:off x="838200" y="1506968"/>
            <a:ext cx="10515600" cy="2633093"/>
          </a:xfrm>
          <a:prstGeom prst="rect">
            <a:avLst/>
          </a:prstGeom>
          <a:solidFill>
            <a:srgbClr val="3A3839"/>
          </a:solidFill>
        </p:spPr>
        <p:txBody>
          <a:bodyPr wrap="square" rtlCol="0">
            <a:spAutoFit/>
          </a:bodyPr>
          <a:lstStyle/>
          <a:p>
            <a:pPr>
              <a:lnSpc>
                <a:spcPts val="2475"/>
              </a:lnSpc>
            </a:pPr>
            <a:r>
              <a:rPr lang="en-US" dirty="0">
                <a:latin typeface="Menlo" panose="020B0609030804020204" pitchFamily="49" charset="0"/>
                <a:ea typeface="Menlo" panose="020B0609030804020204" pitchFamily="49" charset="0"/>
                <a:cs typeface="Menlo" panose="020B0609030804020204" pitchFamily="49" charset="0"/>
              </a:rPr>
              <a:t> </a:t>
            </a:r>
            <a:r>
              <a:rPr lang="en-US" dirty="0">
                <a:solidFill>
                  <a:srgbClr val="D4D4D4"/>
                </a:solidFill>
                <a:latin typeface="Menlo" panose="020B0609030804020204" pitchFamily="49" charset="0"/>
                <a:ea typeface="Menlo" panose="020B0609030804020204" pitchFamily="49" charset="0"/>
                <a:cs typeface="Menlo" panose="020B0609030804020204" pitchFamily="49" charset="0"/>
              </a:rPr>
              <a:t> </a:t>
            </a:r>
            <a:r>
              <a:rPr lang="en-US" dirty="0">
                <a:solidFill>
                  <a:srgbClr val="4EC9B0"/>
                </a:solidFill>
                <a:latin typeface="Menlo" panose="020B0609030804020204" pitchFamily="49" charset="0"/>
                <a:ea typeface="Menlo" panose="020B0609030804020204" pitchFamily="49" charset="0"/>
                <a:cs typeface="Menlo" panose="020B0609030804020204" pitchFamily="49" charset="0"/>
              </a:rPr>
              <a:t>Queue</a:t>
            </a:r>
            <a:r>
              <a:rPr lang="en-US" dirty="0">
                <a:solidFill>
                  <a:srgbClr val="D4D4D4"/>
                </a:solidFill>
                <a:latin typeface="Menlo" panose="020B0609030804020204" pitchFamily="49" charset="0"/>
                <a:ea typeface="Menlo" panose="020B0609030804020204" pitchFamily="49" charset="0"/>
                <a:cs typeface="Menlo" panose="020B0609030804020204" pitchFamily="49" charset="0"/>
              </a:rPr>
              <a:t>&lt;</a:t>
            </a:r>
            <a:r>
              <a:rPr lang="en-US" dirty="0">
                <a:solidFill>
                  <a:srgbClr val="4EC9B0"/>
                </a:solidFill>
                <a:latin typeface="Menlo" panose="020B0609030804020204" pitchFamily="49" charset="0"/>
                <a:ea typeface="Menlo" panose="020B0609030804020204" pitchFamily="49" charset="0"/>
                <a:cs typeface="Menlo" panose="020B0609030804020204" pitchFamily="49" charset="0"/>
              </a:rPr>
              <a:t>Integer</a:t>
            </a:r>
            <a:r>
              <a:rPr lang="en-US" dirty="0">
                <a:solidFill>
                  <a:srgbClr val="D4D4D4"/>
                </a:solidFill>
                <a:latin typeface="Menlo" panose="020B0609030804020204" pitchFamily="49" charset="0"/>
                <a:ea typeface="Menlo" panose="020B0609030804020204" pitchFamily="49" charset="0"/>
                <a:cs typeface="Menlo" panose="020B0609030804020204" pitchFamily="49" charset="0"/>
              </a:rPr>
              <a:t>&gt; </a:t>
            </a:r>
            <a:r>
              <a:rPr lang="en-US" dirty="0">
                <a:solidFill>
                  <a:srgbClr val="9CDCFE"/>
                </a:solidFill>
                <a:latin typeface="Menlo" panose="020B0609030804020204" pitchFamily="49" charset="0"/>
                <a:ea typeface="Menlo" panose="020B0609030804020204" pitchFamily="49" charset="0"/>
                <a:cs typeface="Menlo" panose="020B0609030804020204" pitchFamily="49" charset="0"/>
              </a:rPr>
              <a:t>ordersQueue</a:t>
            </a:r>
            <a:r>
              <a:rPr lang="en-US" dirty="0">
                <a:solidFill>
                  <a:srgbClr val="D4D4D4"/>
                </a:solidFill>
                <a:latin typeface="Menlo" panose="020B0609030804020204" pitchFamily="49" charset="0"/>
                <a:ea typeface="Menlo" panose="020B0609030804020204" pitchFamily="49" charset="0"/>
                <a:cs typeface="Menlo" panose="020B0609030804020204" pitchFamily="49" charset="0"/>
              </a:rPr>
              <a:t> = </a:t>
            </a:r>
            <a:r>
              <a:rPr lang="en-US" dirty="0">
                <a:solidFill>
                  <a:srgbClr val="C586C0"/>
                </a:solidFill>
                <a:latin typeface="Menlo" panose="020B0609030804020204" pitchFamily="49" charset="0"/>
                <a:ea typeface="Menlo" panose="020B0609030804020204" pitchFamily="49" charset="0"/>
                <a:cs typeface="Menlo" panose="020B0609030804020204" pitchFamily="49" charset="0"/>
              </a:rPr>
              <a:t>new</a:t>
            </a:r>
            <a:r>
              <a:rPr lang="en-US" dirty="0">
                <a:solidFill>
                  <a:srgbClr val="D4D4D4"/>
                </a:solidFill>
                <a:latin typeface="Menlo" panose="020B0609030804020204" pitchFamily="49" charset="0"/>
                <a:ea typeface="Menlo" panose="020B0609030804020204" pitchFamily="49" charset="0"/>
                <a:cs typeface="Menlo" panose="020B0609030804020204" pitchFamily="49" charset="0"/>
              </a:rPr>
              <a:t> </a:t>
            </a:r>
            <a:r>
              <a:rPr lang="en-US" dirty="0">
                <a:solidFill>
                  <a:srgbClr val="DCDCAA"/>
                </a:solidFill>
                <a:latin typeface="Menlo" panose="020B0609030804020204" pitchFamily="49" charset="0"/>
                <a:ea typeface="Menlo" panose="020B0609030804020204" pitchFamily="49" charset="0"/>
                <a:cs typeface="Menlo" panose="020B0609030804020204" pitchFamily="49" charset="0"/>
              </a:rPr>
              <a:t>LinkedList</a:t>
            </a:r>
            <a:r>
              <a:rPr lang="en-US" dirty="0">
                <a:solidFill>
                  <a:srgbClr val="D4D4D4"/>
                </a:solidFill>
                <a:latin typeface="Menlo" panose="020B0609030804020204" pitchFamily="49" charset="0"/>
                <a:ea typeface="Menlo" panose="020B0609030804020204" pitchFamily="49" charset="0"/>
                <a:cs typeface="Menlo" panose="020B0609030804020204" pitchFamily="49" charset="0"/>
              </a:rPr>
              <a:t>();</a:t>
            </a:r>
            <a:endParaRPr lang="en-US" dirty="0">
              <a:latin typeface="Menlo" panose="020B0609030804020204" pitchFamily="49" charset="0"/>
              <a:ea typeface="Menlo" panose="020B0609030804020204" pitchFamily="49" charset="0"/>
              <a:cs typeface="Menlo" panose="020B0609030804020204" pitchFamily="49" charset="0"/>
            </a:endParaRPr>
          </a:p>
          <a:p>
            <a:pPr>
              <a:lnSpc>
                <a:spcPts val="2475"/>
              </a:lnSpc>
            </a:pPr>
            <a:r>
              <a:rPr lang="en-US" dirty="0">
                <a:solidFill>
                  <a:srgbClr val="D4D4D4"/>
                </a:solidFill>
                <a:latin typeface="Menlo" panose="020B0609030804020204" pitchFamily="49" charset="0"/>
                <a:ea typeface="Menlo" panose="020B0609030804020204" pitchFamily="49" charset="0"/>
                <a:cs typeface="Menlo" panose="020B0609030804020204" pitchFamily="49" charset="0"/>
              </a:rPr>
              <a:t>  ordersQueue.</a:t>
            </a:r>
            <a:r>
              <a:rPr lang="en-US" dirty="0">
                <a:solidFill>
                  <a:srgbClr val="DCDCAA"/>
                </a:solidFill>
                <a:latin typeface="Menlo" panose="020B0609030804020204" pitchFamily="49" charset="0"/>
                <a:ea typeface="Menlo" panose="020B0609030804020204" pitchFamily="49" charset="0"/>
                <a:cs typeface="Menlo" panose="020B0609030804020204" pitchFamily="49" charset="0"/>
              </a:rPr>
              <a:t>add</a:t>
            </a:r>
            <a:r>
              <a:rPr lang="en-US" dirty="0">
                <a:solidFill>
                  <a:srgbClr val="D4D4D4"/>
                </a:solidFill>
                <a:latin typeface="Menlo" panose="020B0609030804020204" pitchFamily="49" charset="0"/>
                <a:ea typeface="Menlo" panose="020B0609030804020204" pitchFamily="49" charset="0"/>
                <a:cs typeface="Menlo" panose="020B0609030804020204" pitchFamily="49" charset="0"/>
              </a:rPr>
              <a:t>(</a:t>
            </a:r>
            <a:r>
              <a:rPr lang="en-US" dirty="0">
                <a:solidFill>
                  <a:srgbClr val="9CDCFE"/>
                </a:solidFill>
                <a:latin typeface="Menlo" panose="020B0609030804020204" pitchFamily="49" charset="0"/>
                <a:ea typeface="Menlo" panose="020B0609030804020204" pitchFamily="49" charset="0"/>
                <a:cs typeface="Menlo" panose="020B0609030804020204" pitchFamily="49" charset="0"/>
              </a:rPr>
              <a:t>3</a:t>
            </a:r>
            <a:r>
              <a:rPr lang="en-US" dirty="0">
                <a:solidFill>
                  <a:srgbClr val="D4D4D4"/>
                </a:solidFill>
                <a:latin typeface="Menlo" panose="020B0609030804020204" pitchFamily="49" charset="0"/>
                <a:ea typeface="Menlo" panose="020B0609030804020204" pitchFamily="49" charset="0"/>
                <a:cs typeface="Menlo" panose="020B0609030804020204" pitchFamily="49" charset="0"/>
              </a:rPr>
              <a:t>);</a:t>
            </a:r>
            <a:endParaRPr lang="en-US" dirty="0">
              <a:latin typeface="Menlo" panose="020B0609030804020204" pitchFamily="49" charset="0"/>
              <a:ea typeface="Menlo" panose="020B0609030804020204" pitchFamily="49" charset="0"/>
              <a:cs typeface="Menlo" panose="020B0609030804020204" pitchFamily="49" charset="0"/>
            </a:endParaRPr>
          </a:p>
          <a:p>
            <a:pPr>
              <a:lnSpc>
                <a:spcPts val="2475"/>
              </a:lnSpc>
            </a:pPr>
            <a:r>
              <a:rPr lang="en-US" dirty="0">
                <a:solidFill>
                  <a:srgbClr val="D4D4D4"/>
                </a:solidFill>
                <a:latin typeface="Menlo" panose="020B0609030804020204" pitchFamily="49" charset="0"/>
                <a:ea typeface="Menlo" panose="020B0609030804020204" pitchFamily="49" charset="0"/>
                <a:cs typeface="Menlo" panose="020B0609030804020204" pitchFamily="49" charset="0"/>
              </a:rPr>
              <a:t>  ordersQueue.</a:t>
            </a:r>
            <a:r>
              <a:rPr lang="en-US" dirty="0">
                <a:solidFill>
                  <a:srgbClr val="DCDCAA"/>
                </a:solidFill>
                <a:latin typeface="Menlo" panose="020B0609030804020204" pitchFamily="49" charset="0"/>
                <a:ea typeface="Menlo" panose="020B0609030804020204" pitchFamily="49" charset="0"/>
                <a:cs typeface="Menlo" panose="020B0609030804020204" pitchFamily="49" charset="0"/>
              </a:rPr>
              <a:t>add</a:t>
            </a:r>
            <a:r>
              <a:rPr lang="en-US" dirty="0">
                <a:solidFill>
                  <a:srgbClr val="D4D4D4"/>
                </a:solidFill>
                <a:latin typeface="Menlo" panose="020B0609030804020204" pitchFamily="49" charset="0"/>
                <a:ea typeface="Menlo" panose="020B0609030804020204" pitchFamily="49" charset="0"/>
                <a:cs typeface="Menlo" panose="020B0609030804020204" pitchFamily="49" charset="0"/>
              </a:rPr>
              <a:t>(</a:t>
            </a:r>
            <a:r>
              <a:rPr lang="en-US" dirty="0">
                <a:solidFill>
                  <a:srgbClr val="9CDCFE"/>
                </a:solidFill>
                <a:latin typeface="Menlo" panose="020B0609030804020204" pitchFamily="49" charset="0"/>
                <a:ea typeface="Menlo" panose="020B0609030804020204" pitchFamily="49" charset="0"/>
                <a:cs typeface="Menlo" panose="020B0609030804020204" pitchFamily="49" charset="0"/>
              </a:rPr>
              <a:t>1</a:t>
            </a:r>
            <a:r>
              <a:rPr lang="en-US" dirty="0">
                <a:solidFill>
                  <a:srgbClr val="D4D4D4"/>
                </a:solidFill>
                <a:latin typeface="Menlo" panose="020B0609030804020204" pitchFamily="49" charset="0"/>
                <a:ea typeface="Menlo" panose="020B0609030804020204" pitchFamily="49" charset="0"/>
                <a:cs typeface="Menlo" panose="020B0609030804020204" pitchFamily="49" charset="0"/>
              </a:rPr>
              <a:t>);</a:t>
            </a:r>
            <a:endParaRPr lang="en-US" dirty="0">
              <a:latin typeface="Menlo" panose="020B0609030804020204" pitchFamily="49" charset="0"/>
              <a:ea typeface="Menlo" panose="020B0609030804020204" pitchFamily="49" charset="0"/>
              <a:cs typeface="Menlo" panose="020B0609030804020204" pitchFamily="49" charset="0"/>
            </a:endParaRPr>
          </a:p>
          <a:p>
            <a:pPr>
              <a:lnSpc>
                <a:spcPts val="2475"/>
              </a:lnSpc>
            </a:pPr>
            <a:r>
              <a:rPr lang="en-US" dirty="0">
                <a:solidFill>
                  <a:srgbClr val="D4D4D4"/>
                </a:solidFill>
                <a:latin typeface="Menlo" panose="020B0609030804020204" pitchFamily="49" charset="0"/>
                <a:ea typeface="Menlo" panose="020B0609030804020204" pitchFamily="49" charset="0"/>
                <a:cs typeface="Menlo" panose="020B0609030804020204" pitchFamily="49" charset="0"/>
              </a:rPr>
              <a:t>  ordersQueue.</a:t>
            </a:r>
            <a:r>
              <a:rPr lang="en-US" dirty="0">
                <a:solidFill>
                  <a:srgbClr val="DCDCAA"/>
                </a:solidFill>
                <a:latin typeface="Menlo" panose="020B0609030804020204" pitchFamily="49" charset="0"/>
                <a:ea typeface="Menlo" panose="020B0609030804020204" pitchFamily="49" charset="0"/>
                <a:cs typeface="Menlo" panose="020B0609030804020204" pitchFamily="49" charset="0"/>
              </a:rPr>
              <a:t>add</a:t>
            </a:r>
            <a:r>
              <a:rPr lang="en-US" dirty="0">
                <a:solidFill>
                  <a:srgbClr val="D4D4D4"/>
                </a:solidFill>
                <a:latin typeface="Menlo" panose="020B0609030804020204" pitchFamily="49" charset="0"/>
                <a:ea typeface="Menlo" panose="020B0609030804020204" pitchFamily="49" charset="0"/>
                <a:cs typeface="Menlo" panose="020B0609030804020204" pitchFamily="49" charset="0"/>
              </a:rPr>
              <a:t>(</a:t>
            </a:r>
            <a:r>
              <a:rPr lang="en-US" dirty="0">
                <a:solidFill>
                  <a:srgbClr val="9CDCFE"/>
                </a:solidFill>
                <a:latin typeface="Menlo" panose="020B0609030804020204" pitchFamily="49" charset="0"/>
                <a:ea typeface="Menlo" panose="020B0609030804020204" pitchFamily="49" charset="0"/>
                <a:cs typeface="Menlo" panose="020B0609030804020204" pitchFamily="49" charset="0"/>
              </a:rPr>
              <a:t>5</a:t>
            </a:r>
            <a:r>
              <a:rPr lang="en-US" dirty="0">
                <a:solidFill>
                  <a:srgbClr val="D4D4D4"/>
                </a:solidFill>
                <a:latin typeface="Menlo" panose="020B0609030804020204" pitchFamily="49" charset="0"/>
                <a:ea typeface="Menlo" panose="020B0609030804020204" pitchFamily="49" charset="0"/>
                <a:cs typeface="Menlo" panose="020B0609030804020204" pitchFamily="49" charset="0"/>
              </a:rPr>
              <a:t>);</a:t>
            </a:r>
            <a:endParaRPr lang="en-US" dirty="0">
              <a:latin typeface="Menlo" panose="020B0609030804020204" pitchFamily="49" charset="0"/>
              <a:ea typeface="Menlo" panose="020B0609030804020204" pitchFamily="49" charset="0"/>
              <a:cs typeface="Menlo" panose="020B0609030804020204" pitchFamily="49" charset="0"/>
            </a:endParaRPr>
          </a:p>
          <a:p>
            <a:pPr>
              <a:lnSpc>
                <a:spcPts val="2475"/>
              </a:lnSpc>
            </a:pPr>
            <a:r>
              <a:rPr lang="en-US" dirty="0">
                <a:solidFill>
                  <a:srgbClr val="D4D4D4"/>
                </a:solidFill>
                <a:latin typeface="Menlo" panose="020B0609030804020204" pitchFamily="49" charset="0"/>
                <a:ea typeface="Menlo" panose="020B0609030804020204" pitchFamily="49" charset="0"/>
                <a:cs typeface="Menlo" panose="020B0609030804020204" pitchFamily="49" charset="0"/>
              </a:rPr>
              <a:t> </a:t>
            </a:r>
            <a:endParaRPr lang="en-US" dirty="0">
              <a:latin typeface="Menlo" panose="020B0609030804020204" pitchFamily="49" charset="0"/>
              <a:ea typeface="Menlo" panose="020B0609030804020204" pitchFamily="49" charset="0"/>
              <a:cs typeface="Menlo" panose="020B0609030804020204" pitchFamily="49" charset="0"/>
            </a:endParaRPr>
          </a:p>
          <a:p>
            <a:pPr>
              <a:lnSpc>
                <a:spcPts val="2475"/>
              </a:lnSpc>
            </a:pPr>
            <a:r>
              <a:rPr lang="en-US" dirty="0">
                <a:solidFill>
                  <a:srgbClr val="D4D4D4"/>
                </a:solidFill>
                <a:latin typeface="Menlo" panose="020B0609030804020204" pitchFamily="49" charset="0"/>
                <a:ea typeface="Menlo" panose="020B0609030804020204" pitchFamily="49" charset="0"/>
                <a:cs typeface="Menlo" panose="020B0609030804020204" pitchFamily="49" charset="0"/>
              </a:rPr>
              <a:t>  </a:t>
            </a:r>
            <a:r>
              <a:rPr lang="en-US" dirty="0">
                <a:solidFill>
                  <a:srgbClr val="DCDCAA"/>
                </a:solidFill>
                <a:latin typeface="Menlo" panose="020B0609030804020204" pitchFamily="49" charset="0"/>
                <a:ea typeface="Menlo" panose="020B0609030804020204" pitchFamily="49" charset="0"/>
                <a:cs typeface="Menlo" panose="020B0609030804020204" pitchFamily="49" charset="0"/>
              </a:rPr>
              <a:t>while</a:t>
            </a:r>
            <a:r>
              <a:rPr lang="en-US" dirty="0">
                <a:solidFill>
                  <a:srgbClr val="D4D4D4"/>
                </a:solidFill>
                <a:latin typeface="Menlo" panose="020B0609030804020204" pitchFamily="49" charset="0"/>
                <a:ea typeface="Menlo" panose="020B0609030804020204" pitchFamily="49" charset="0"/>
                <a:cs typeface="Menlo" panose="020B0609030804020204" pitchFamily="49" charset="0"/>
              </a:rPr>
              <a:t>(!</a:t>
            </a:r>
            <a:r>
              <a:rPr lang="en-US" dirty="0">
                <a:solidFill>
                  <a:srgbClr val="9CDCFE"/>
                </a:solidFill>
                <a:latin typeface="Menlo" panose="020B0609030804020204" pitchFamily="49" charset="0"/>
                <a:ea typeface="Menlo" panose="020B0609030804020204" pitchFamily="49" charset="0"/>
                <a:cs typeface="Menlo" panose="020B0609030804020204" pitchFamily="49" charset="0"/>
              </a:rPr>
              <a:t>ordersQueue</a:t>
            </a:r>
            <a:r>
              <a:rPr lang="en-US" dirty="0">
                <a:solidFill>
                  <a:srgbClr val="D4D4D4"/>
                </a:solidFill>
                <a:latin typeface="Menlo" panose="020B0609030804020204" pitchFamily="49" charset="0"/>
                <a:ea typeface="Menlo" panose="020B0609030804020204" pitchFamily="49" charset="0"/>
                <a:cs typeface="Menlo" panose="020B0609030804020204" pitchFamily="49" charset="0"/>
              </a:rPr>
              <a:t>.</a:t>
            </a:r>
            <a:r>
              <a:rPr lang="en-US" dirty="0">
                <a:solidFill>
                  <a:srgbClr val="9CDCFE"/>
                </a:solidFill>
                <a:latin typeface="Menlo" panose="020B0609030804020204" pitchFamily="49" charset="0"/>
                <a:ea typeface="Menlo" panose="020B0609030804020204" pitchFamily="49" charset="0"/>
                <a:cs typeface="Menlo" panose="020B0609030804020204" pitchFamily="49" charset="0"/>
              </a:rPr>
              <a:t>isEmpty</a:t>
            </a:r>
            <a:r>
              <a:rPr lang="en-US" dirty="0">
                <a:solidFill>
                  <a:srgbClr val="D4D4D4"/>
                </a:solidFill>
                <a:latin typeface="Menlo" panose="020B0609030804020204" pitchFamily="49" charset="0"/>
                <a:ea typeface="Menlo" panose="020B0609030804020204" pitchFamily="49" charset="0"/>
                <a:cs typeface="Menlo" panose="020B0609030804020204" pitchFamily="49" charset="0"/>
              </a:rPr>
              <a:t>()){</a:t>
            </a:r>
            <a:endParaRPr lang="en-US" dirty="0">
              <a:latin typeface="Menlo" panose="020B0609030804020204" pitchFamily="49" charset="0"/>
              <a:ea typeface="Menlo" panose="020B0609030804020204" pitchFamily="49" charset="0"/>
              <a:cs typeface="Menlo" panose="020B0609030804020204" pitchFamily="49" charset="0"/>
            </a:endParaRPr>
          </a:p>
          <a:p>
            <a:pPr>
              <a:lnSpc>
                <a:spcPts val="2475"/>
              </a:lnSpc>
            </a:pPr>
            <a:r>
              <a:rPr lang="en-US" dirty="0">
                <a:solidFill>
                  <a:srgbClr val="D4D4D4"/>
                </a:solidFill>
                <a:latin typeface="Menlo" panose="020B0609030804020204" pitchFamily="49" charset="0"/>
                <a:ea typeface="Menlo" panose="020B0609030804020204" pitchFamily="49" charset="0"/>
                <a:cs typeface="Menlo" panose="020B0609030804020204" pitchFamily="49" charset="0"/>
              </a:rPr>
              <a:t>      </a:t>
            </a:r>
            <a:r>
              <a:rPr lang="en-US" dirty="0">
                <a:solidFill>
                  <a:srgbClr val="4EC9B0"/>
                </a:solidFill>
                <a:latin typeface="Menlo" panose="020B0609030804020204" pitchFamily="49" charset="0"/>
                <a:ea typeface="Menlo" panose="020B0609030804020204" pitchFamily="49" charset="0"/>
                <a:cs typeface="Menlo" panose="020B0609030804020204" pitchFamily="49" charset="0"/>
              </a:rPr>
              <a:t>System</a:t>
            </a:r>
            <a:r>
              <a:rPr lang="en-US" dirty="0">
                <a:solidFill>
                  <a:srgbClr val="D4D4D4"/>
                </a:solidFill>
                <a:latin typeface="Menlo" panose="020B0609030804020204" pitchFamily="49" charset="0"/>
                <a:ea typeface="Menlo" panose="020B0609030804020204" pitchFamily="49" charset="0"/>
                <a:cs typeface="Menlo" panose="020B0609030804020204" pitchFamily="49" charset="0"/>
              </a:rPr>
              <a:t>.</a:t>
            </a:r>
            <a:r>
              <a:rPr lang="en-US" dirty="0">
                <a:solidFill>
                  <a:srgbClr val="4FC1FF"/>
                </a:solidFill>
                <a:latin typeface="Menlo" panose="020B0609030804020204" pitchFamily="49" charset="0"/>
                <a:ea typeface="Menlo" panose="020B0609030804020204" pitchFamily="49" charset="0"/>
                <a:cs typeface="Menlo" panose="020B0609030804020204" pitchFamily="49" charset="0"/>
              </a:rPr>
              <a:t>out</a:t>
            </a:r>
            <a:r>
              <a:rPr lang="en-US" dirty="0">
                <a:solidFill>
                  <a:srgbClr val="D4D4D4"/>
                </a:solidFill>
                <a:latin typeface="Menlo" panose="020B0609030804020204" pitchFamily="49" charset="0"/>
                <a:ea typeface="Menlo" panose="020B0609030804020204" pitchFamily="49" charset="0"/>
                <a:cs typeface="Menlo" panose="020B0609030804020204" pitchFamily="49" charset="0"/>
              </a:rPr>
              <a:t>.</a:t>
            </a:r>
            <a:r>
              <a:rPr lang="en-US" dirty="0">
                <a:solidFill>
                  <a:srgbClr val="DCDCAA"/>
                </a:solidFill>
                <a:latin typeface="Menlo" panose="020B0609030804020204" pitchFamily="49" charset="0"/>
                <a:ea typeface="Menlo" panose="020B0609030804020204" pitchFamily="49" charset="0"/>
                <a:cs typeface="Menlo" panose="020B0609030804020204" pitchFamily="49" charset="0"/>
              </a:rPr>
              <a:t>println</a:t>
            </a:r>
            <a:r>
              <a:rPr lang="en-US" dirty="0">
                <a:solidFill>
                  <a:srgbClr val="D4D4D4"/>
                </a:solidFill>
                <a:latin typeface="Menlo" panose="020B0609030804020204" pitchFamily="49" charset="0"/>
                <a:ea typeface="Menlo" panose="020B0609030804020204" pitchFamily="49" charset="0"/>
                <a:cs typeface="Menlo" panose="020B0609030804020204" pitchFamily="49" charset="0"/>
              </a:rPr>
              <a:t>(</a:t>
            </a:r>
            <a:r>
              <a:rPr lang="en-US" dirty="0">
                <a:solidFill>
                  <a:srgbClr val="9CDCFE"/>
                </a:solidFill>
                <a:latin typeface="Menlo" panose="020B0609030804020204" pitchFamily="49" charset="0"/>
                <a:ea typeface="Menlo" panose="020B0609030804020204" pitchFamily="49" charset="0"/>
                <a:cs typeface="Menlo" panose="020B0609030804020204" pitchFamily="49" charset="0"/>
              </a:rPr>
              <a:t>ordersQueue</a:t>
            </a:r>
            <a:r>
              <a:rPr lang="en-US" dirty="0">
                <a:solidFill>
                  <a:srgbClr val="D4D4D4"/>
                </a:solidFill>
                <a:latin typeface="Menlo" panose="020B0609030804020204" pitchFamily="49" charset="0"/>
                <a:ea typeface="Menlo" panose="020B0609030804020204" pitchFamily="49" charset="0"/>
                <a:cs typeface="Menlo" panose="020B0609030804020204" pitchFamily="49" charset="0"/>
              </a:rPr>
              <a:t>.</a:t>
            </a:r>
            <a:r>
              <a:rPr lang="en-US" dirty="0">
                <a:solidFill>
                  <a:srgbClr val="DCDCAA"/>
                </a:solidFill>
                <a:latin typeface="Menlo" panose="020B0609030804020204" pitchFamily="49" charset="0"/>
                <a:ea typeface="Menlo" panose="020B0609030804020204" pitchFamily="49" charset="0"/>
                <a:cs typeface="Menlo" panose="020B0609030804020204" pitchFamily="49" charset="0"/>
              </a:rPr>
              <a:t>remove</a:t>
            </a:r>
            <a:r>
              <a:rPr lang="en-US" dirty="0">
                <a:solidFill>
                  <a:srgbClr val="D4D4D4"/>
                </a:solidFill>
                <a:latin typeface="Menlo" panose="020B0609030804020204" pitchFamily="49" charset="0"/>
                <a:ea typeface="Menlo" panose="020B0609030804020204" pitchFamily="49" charset="0"/>
                <a:cs typeface="Menlo" panose="020B0609030804020204" pitchFamily="49" charset="0"/>
              </a:rPr>
              <a:t>());</a:t>
            </a:r>
            <a:endParaRPr lang="en-US" dirty="0">
              <a:latin typeface="Menlo" panose="020B0609030804020204" pitchFamily="49" charset="0"/>
              <a:ea typeface="Menlo" panose="020B0609030804020204" pitchFamily="49" charset="0"/>
              <a:cs typeface="Menlo" panose="020B0609030804020204" pitchFamily="49" charset="0"/>
            </a:endParaRPr>
          </a:p>
          <a:p>
            <a:pPr>
              <a:lnSpc>
                <a:spcPts val="2475"/>
              </a:lnSpc>
            </a:pPr>
            <a:r>
              <a:rPr lang="en-US" dirty="0">
                <a:solidFill>
                  <a:srgbClr val="D4D4D4"/>
                </a:solidFill>
                <a:latin typeface="Menlo" panose="020B0609030804020204" pitchFamily="49" charset="0"/>
                <a:ea typeface="Menlo" panose="020B0609030804020204" pitchFamily="49" charset="0"/>
                <a:cs typeface="Menlo" panose="020B0609030804020204" pitchFamily="49" charset="0"/>
              </a:rPr>
              <a:t>  }</a:t>
            </a:r>
            <a:endParaRPr lang="en-US" dirty="0">
              <a:latin typeface="Menlo" panose="020B0609030804020204" pitchFamily="49" charset="0"/>
              <a:ea typeface="Menlo" panose="020B0609030804020204" pitchFamily="49" charset="0"/>
              <a:cs typeface="Menlo" panose="020B0609030804020204" pitchFamily="49" charset="0"/>
            </a:endParaRPr>
          </a:p>
        </p:txBody>
      </p:sp>
      <p:sp>
        <p:nvSpPr>
          <p:cNvPr id="8" name="TextBox 7">
            <a:extLst>
              <a:ext uri="{FF2B5EF4-FFF2-40B4-BE49-F238E27FC236}">
                <a16:creationId xmlns:a16="http://schemas.microsoft.com/office/drawing/2014/main" id="{6AE46DD0-7659-B74F-B537-4D92BE77F19F}"/>
              </a:ext>
            </a:extLst>
          </p:cNvPr>
          <p:cNvSpPr txBox="1"/>
          <p:nvPr/>
        </p:nvSpPr>
        <p:spPr>
          <a:xfrm>
            <a:off x="838200" y="4569429"/>
            <a:ext cx="10515600" cy="1034899"/>
          </a:xfrm>
          <a:prstGeom prst="rect">
            <a:avLst/>
          </a:prstGeom>
          <a:solidFill>
            <a:srgbClr val="3A3839"/>
          </a:solidFill>
        </p:spPr>
        <p:txBody>
          <a:bodyPr wrap="square" rtlCol="0">
            <a:spAutoFit/>
          </a:bodyPr>
          <a:lstStyle/>
          <a:p>
            <a:pPr>
              <a:lnSpc>
                <a:spcPts val="2475"/>
              </a:lnSpc>
            </a:pPr>
            <a:r>
              <a:rPr lang="en-US" dirty="0">
                <a:solidFill>
                  <a:schemeClr val="bg1"/>
                </a:solidFill>
                <a:latin typeface="Calibri" panose="020F0502020204030204" pitchFamily="34" charset="0"/>
                <a:ea typeface="Calibri" panose="020F0502020204030204" pitchFamily="34" charset="0"/>
                <a:cs typeface="Arial" panose="020B0604020202020204" pitchFamily="34" charset="0"/>
              </a:rPr>
              <a:t>3</a:t>
            </a:r>
          </a:p>
          <a:p>
            <a:pPr>
              <a:lnSpc>
                <a:spcPts val="2475"/>
              </a:lnSpc>
            </a:pPr>
            <a:r>
              <a:rPr lang="en-US" dirty="0">
                <a:solidFill>
                  <a:schemeClr val="bg1"/>
                </a:solidFill>
                <a:latin typeface="Calibri" panose="020F0502020204030204" pitchFamily="34" charset="0"/>
                <a:ea typeface="Calibri" panose="020F0502020204030204" pitchFamily="34" charset="0"/>
                <a:cs typeface="Arial" panose="020B0604020202020204" pitchFamily="34" charset="0"/>
              </a:rPr>
              <a:t>1</a:t>
            </a:r>
          </a:p>
          <a:p>
            <a:pPr>
              <a:lnSpc>
                <a:spcPts val="2475"/>
              </a:lnSpc>
            </a:pPr>
            <a:r>
              <a:rPr lang="en-US" dirty="0">
                <a:solidFill>
                  <a:schemeClr val="bg1"/>
                </a:solidFill>
                <a:latin typeface="Calibri" panose="020F0502020204030204" pitchFamily="34" charset="0"/>
                <a:ea typeface="Calibri" panose="020F0502020204030204" pitchFamily="34" charset="0"/>
                <a:cs typeface="Arial" panose="020B0604020202020204" pitchFamily="34" charset="0"/>
              </a:rPr>
              <a:t>5</a:t>
            </a:r>
          </a:p>
        </p:txBody>
      </p:sp>
      <p:sp>
        <p:nvSpPr>
          <p:cNvPr id="9" name="TextBox 8">
            <a:extLst>
              <a:ext uri="{FF2B5EF4-FFF2-40B4-BE49-F238E27FC236}">
                <a16:creationId xmlns:a16="http://schemas.microsoft.com/office/drawing/2014/main" id="{106EB0FE-5463-A346-B310-177554346886}"/>
              </a:ext>
            </a:extLst>
          </p:cNvPr>
          <p:cNvSpPr txBox="1"/>
          <p:nvPr/>
        </p:nvSpPr>
        <p:spPr>
          <a:xfrm>
            <a:off x="9987393" y="6297097"/>
            <a:ext cx="1343891" cy="369332"/>
          </a:xfrm>
          <a:prstGeom prst="rect">
            <a:avLst/>
          </a:prstGeom>
          <a:noFill/>
          <a:ln w="19050">
            <a:solidFill>
              <a:schemeClr val="tx1"/>
            </a:solidFill>
          </a:ln>
        </p:spPr>
        <p:txBody>
          <a:bodyPr wrap="square" rtlCol="0">
            <a:spAutoFit/>
          </a:bodyPr>
          <a:lstStyle/>
          <a:p>
            <a:pPr algn="ctr"/>
            <a:r>
              <a:rPr lang="en-US" dirty="0"/>
              <a:t>Demo</a:t>
            </a:r>
          </a:p>
        </p:txBody>
      </p:sp>
    </p:spTree>
    <p:extLst>
      <p:ext uri="{BB962C8B-B14F-4D97-AF65-F5344CB8AC3E}">
        <p14:creationId xmlns:p14="http://schemas.microsoft.com/office/powerpoint/2010/main" val="249445350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B0C655-FAAF-1548-8427-A521AD2FE491}"/>
              </a:ext>
            </a:extLst>
          </p:cNvPr>
          <p:cNvSpPr>
            <a:spLocks noGrp="1"/>
          </p:cNvSpPr>
          <p:nvPr>
            <p:ph type="title"/>
          </p:nvPr>
        </p:nvSpPr>
        <p:spPr/>
        <p:txBody>
          <a:bodyPr/>
          <a:lstStyle/>
          <a:p>
            <a:r>
              <a:rPr lang="en-US" dirty="0"/>
              <a:t>Deque</a:t>
            </a:r>
          </a:p>
        </p:txBody>
      </p:sp>
      <p:sp>
        <p:nvSpPr>
          <p:cNvPr id="3" name="Content Placeholder 2">
            <a:extLst>
              <a:ext uri="{FF2B5EF4-FFF2-40B4-BE49-F238E27FC236}">
                <a16:creationId xmlns:a16="http://schemas.microsoft.com/office/drawing/2014/main" id="{616E2368-DD50-1A48-905C-646FB7A516BC}"/>
              </a:ext>
            </a:extLst>
          </p:cNvPr>
          <p:cNvSpPr>
            <a:spLocks noGrp="1"/>
          </p:cNvSpPr>
          <p:nvPr>
            <p:ph idx="1"/>
          </p:nvPr>
        </p:nvSpPr>
        <p:spPr/>
        <p:txBody>
          <a:bodyPr>
            <a:normAutofit/>
          </a:bodyPr>
          <a:lstStyle/>
          <a:p>
            <a:r>
              <a:rPr lang="en-US" dirty="0"/>
              <a:t>A Deque  is a queue that supports element insertion and removal at both ends.</a:t>
            </a:r>
          </a:p>
          <a:p>
            <a:r>
              <a:rPr lang="en-US" dirty="0"/>
              <a:t>The name deque is short for "double ended queue" and is pronounced "deck".</a:t>
            </a:r>
          </a:p>
          <a:p>
            <a:r>
              <a:rPr lang="en-US" dirty="0"/>
              <a:t>Most </a:t>
            </a:r>
            <a:r>
              <a:rPr lang="en-US" i="1" dirty="0"/>
              <a:t>Deque</a:t>
            </a:r>
            <a:r>
              <a:rPr lang="en-US" dirty="0"/>
              <a:t> implementations, but not always, are unbounded with no fixed limits on the number of elements they may contain</a:t>
            </a:r>
          </a:p>
          <a:p>
            <a:r>
              <a:rPr lang="en-US" dirty="0"/>
              <a:t>There are many concrete implementations of the </a:t>
            </a:r>
            <a:r>
              <a:rPr lang="en-US" i="1" dirty="0">
                <a:latin typeface="Calibri" panose="020F0502020204030204" pitchFamily="34" charset="0"/>
                <a:cs typeface="Calibri" panose="020F0502020204030204" pitchFamily="34" charset="0"/>
              </a:rPr>
              <a:t>Queue</a:t>
            </a:r>
            <a:r>
              <a:rPr lang="en-US" dirty="0"/>
              <a:t> interface:</a:t>
            </a:r>
          </a:p>
          <a:p>
            <a:endParaRPr lang="en-US" dirty="0"/>
          </a:p>
          <a:p>
            <a:pPr lvl="1"/>
            <a:endParaRPr lang="en-US" dirty="0"/>
          </a:p>
          <a:p>
            <a:endParaRPr lang="en-US" dirty="0"/>
          </a:p>
        </p:txBody>
      </p:sp>
      <p:sp>
        <p:nvSpPr>
          <p:cNvPr id="4" name="Footer Placeholder 3">
            <a:extLst>
              <a:ext uri="{FF2B5EF4-FFF2-40B4-BE49-F238E27FC236}">
                <a16:creationId xmlns:a16="http://schemas.microsoft.com/office/drawing/2014/main" id="{F851BE4F-C22B-F646-85F2-6D625B004E8B}"/>
              </a:ext>
            </a:extLst>
          </p:cNvPr>
          <p:cNvSpPr>
            <a:spLocks noGrp="1"/>
          </p:cNvSpPr>
          <p:nvPr>
            <p:ph type="ftr" sz="quarter" idx="11"/>
          </p:nvPr>
        </p:nvSpPr>
        <p:spPr/>
        <p:txBody>
          <a:bodyPr/>
          <a:lstStyle/>
          <a:p>
            <a:r>
              <a:rPr lang="en-US"/>
              <a:t>Khalid Alharbi, Ph.D.</a:t>
            </a:r>
          </a:p>
        </p:txBody>
      </p:sp>
      <p:sp>
        <p:nvSpPr>
          <p:cNvPr id="5" name="TextBox 4">
            <a:extLst>
              <a:ext uri="{FF2B5EF4-FFF2-40B4-BE49-F238E27FC236}">
                <a16:creationId xmlns:a16="http://schemas.microsoft.com/office/drawing/2014/main" id="{2D4F8448-CB84-7F4F-9C5F-DC9165AE318A}"/>
              </a:ext>
            </a:extLst>
          </p:cNvPr>
          <p:cNvSpPr txBox="1"/>
          <p:nvPr/>
        </p:nvSpPr>
        <p:spPr>
          <a:xfrm>
            <a:off x="1177639" y="5127006"/>
            <a:ext cx="4114800" cy="830997"/>
          </a:xfrm>
          <a:prstGeom prst="rect">
            <a:avLst/>
          </a:prstGeom>
          <a:noFill/>
        </p:spPr>
        <p:txBody>
          <a:bodyPr wrap="square" rtlCol="0">
            <a:spAutoFit/>
          </a:bodyPr>
          <a:lstStyle/>
          <a:p>
            <a:pPr marL="800100" lvl="1" indent="-342900">
              <a:buFont typeface="Arial" panose="020B0604020202020204" pitchFamily="34" charset="0"/>
              <a:buChar char="•"/>
            </a:pPr>
            <a:r>
              <a:rPr lang="en-US" sz="2400" dirty="0"/>
              <a:t>ArrayDeque</a:t>
            </a:r>
          </a:p>
          <a:p>
            <a:pPr marL="800100" lvl="1" indent="-342900">
              <a:buFont typeface="Arial" panose="020B0604020202020204" pitchFamily="34" charset="0"/>
              <a:buChar char="•"/>
            </a:pPr>
            <a:r>
              <a:rPr lang="en-US" sz="2400" dirty="0"/>
              <a:t>LinkedList</a:t>
            </a:r>
          </a:p>
        </p:txBody>
      </p:sp>
      <p:sp>
        <p:nvSpPr>
          <p:cNvPr id="6" name="TextBox 5">
            <a:extLst>
              <a:ext uri="{FF2B5EF4-FFF2-40B4-BE49-F238E27FC236}">
                <a16:creationId xmlns:a16="http://schemas.microsoft.com/office/drawing/2014/main" id="{32CCF3F1-B1C2-F84A-A719-96D190896347}"/>
              </a:ext>
            </a:extLst>
          </p:cNvPr>
          <p:cNvSpPr txBox="1"/>
          <p:nvPr/>
        </p:nvSpPr>
        <p:spPr>
          <a:xfrm>
            <a:off x="6556664" y="5127006"/>
            <a:ext cx="4114800" cy="830997"/>
          </a:xfrm>
          <a:prstGeom prst="rect">
            <a:avLst/>
          </a:prstGeom>
          <a:noFill/>
        </p:spPr>
        <p:txBody>
          <a:bodyPr wrap="square" rtlCol="0">
            <a:spAutoFit/>
          </a:bodyPr>
          <a:lstStyle/>
          <a:p>
            <a:pPr marL="742950" lvl="1" indent="-285750">
              <a:buFont typeface="Arial" panose="020B0604020202020204" pitchFamily="34" charset="0"/>
              <a:buChar char="•"/>
            </a:pPr>
            <a:r>
              <a:rPr lang="en-US" sz="2400" dirty="0" err="1"/>
              <a:t>LinkedBlockingDeque</a:t>
            </a:r>
            <a:endParaRPr lang="en-US" sz="2400" dirty="0"/>
          </a:p>
          <a:p>
            <a:pPr marL="742950" lvl="1" indent="-285750">
              <a:buFont typeface="Arial" panose="020B0604020202020204" pitchFamily="34" charset="0"/>
              <a:buChar char="•"/>
            </a:pPr>
            <a:r>
              <a:rPr lang="en-US" sz="2400" dirty="0" err="1"/>
              <a:t>ConcurrentLinkedDeque</a:t>
            </a:r>
            <a:endParaRPr lang="en-US" sz="2400" dirty="0"/>
          </a:p>
        </p:txBody>
      </p:sp>
    </p:spTree>
    <p:extLst>
      <p:ext uri="{BB962C8B-B14F-4D97-AF65-F5344CB8AC3E}">
        <p14:creationId xmlns:p14="http://schemas.microsoft.com/office/powerpoint/2010/main" val="257937311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8FA97-F265-7440-B789-79ED4B7CB7CC}"/>
              </a:ext>
            </a:extLst>
          </p:cNvPr>
          <p:cNvSpPr>
            <a:spLocks noGrp="1"/>
          </p:cNvSpPr>
          <p:nvPr>
            <p:ph type="title"/>
          </p:nvPr>
        </p:nvSpPr>
        <p:spPr/>
        <p:txBody>
          <a:bodyPr/>
          <a:lstStyle/>
          <a:p>
            <a:r>
              <a:rPr lang="en-US" dirty="0"/>
              <a:t>Deque Example</a:t>
            </a:r>
          </a:p>
        </p:txBody>
      </p:sp>
      <p:sp>
        <p:nvSpPr>
          <p:cNvPr id="4" name="Footer Placeholder 3">
            <a:extLst>
              <a:ext uri="{FF2B5EF4-FFF2-40B4-BE49-F238E27FC236}">
                <a16:creationId xmlns:a16="http://schemas.microsoft.com/office/drawing/2014/main" id="{C21AA71F-ADA9-0D4A-961F-1D8DDE6818F9}"/>
              </a:ext>
            </a:extLst>
          </p:cNvPr>
          <p:cNvSpPr>
            <a:spLocks noGrp="1"/>
          </p:cNvSpPr>
          <p:nvPr>
            <p:ph type="ftr" sz="quarter" idx="11"/>
          </p:nvPr>
        </p:nvSpPr>
        <p:spPr/>
        <p:txBody>
          <a:bodyPr/>
          <a:lstStyle/>
          <a:p>
            <a:r>
              <a:rPr lang="en-US"/>
              <a:t>Khalid Alharbi, Ph.D.</a:t>
            </a:r>
          </a:p>
        </p:txBody>
      </p:sp>
      <p:sp>
        <p:nvSpPr>
          <p:cNvPr id="6" name="Content Placeholder 5">
            <a:extLst>
              <a:ext uri="{FF2B5EF4-FFF2-40B4-BE49-F238E27FC236}">
                <a16:creationId xmlns:a16="http://schemas.microsoft.com/office/drawing/2014/main" id="{E941E283-B7E7-EA45-B714-5F1C65877E32}"/>
              </a:ext>
            </a:extLst>
          </p:cNvPr>
          <p:cNvSpPr>
            <a:spLocks noGrp="1"/>
          </p:cNvSpPr>
          <p:nvPr>
            <p:ph idx="1"/>
          </p:nvPr>
        </p:nvSpPr>
        <p:spPr/>
        <p:txBody>
          <a:bodyPr/>
          <a:lstStyle/>
          <a:p>
            <a:pPr marL="0" indent="0">
              <a:buNone/>
            </a:pPr>
            <a:endParaRPr lang="en-US" dirty="0"/>
          </a:p>
        </p:txBody>
      </p:sp>
      <p:sp>
        <p:nvSpPr>
          <p:cNvPr id="7" name="TextBox 6">
            <a:extLst>
              <a:ext uri="{FF2B5EF4-FFF2-40B4-BE49-F238E27FC236}">
                <a16:creationId xmlns:a16="http://schemas.microsoft.com/office/drawing/2014/main" id="{99761186-4E8A-6B40-B7F7-D07189C33B93}"/>
              </a:ext>
            </a:extLst>
          </p:cNvPr>
          <p:cNvSpPr txBox="1"/>
          <p:nvPr/>
        </p:nvSpPr>
        <p:spPr>
          <a:xfrm>
            <a:off x="838200" y="1340708"/>
            <a:ext cx="10515600" cy="3274294"/>
          </a:xfrm>
          <a:prstGeom prst="rect">
            <a:avLst/>
          </a:prstGeom>
          <a:solidFill>
            <a:srgbClr val="3A3839"/>
          </a:solidFill>
        </p:spPr>
        <p:txBody>
          <a:bodyPr wrap="square" rtlCol="0">
            <a:spAutoFit/>
          </a:bodyPr>
          <a:lstStyle/>
          <a:p>
            <a:pPr>
              <a:lnSpc>
                <a:spcPts val="2475"/>
              </a:lnSpc>
            </a:pPr>
            <a:r>
              <a:rPr lang="en-US" dirty="0">
                <a:solidFill>
                  <a:srgbClr val="D4D4D4"/>
                </a:solidFill>
                <a:latin typeface="Menlo" panose="020B0609030804020204" pitchFamily="49" charset="0"/>
                <a:ea typeface="Menlo" panose="020B0609030804020204" pitchFamily="49" charset="0"/>
                <a:cs typeface="Menlo" panose="020B0609030804020204" pitchFamily="49" charset="0"/>
              </a:rPr>
              <a:t> </a:t>
            </a:r>
            <a:r>
              <a:rPr lang="en-US" dirty="0">
                <a:solidFill>
                  <a:srgbClr val="4EC9B0"/>
                </a:solidFill>
                <a:latin typeface="Menlo" panose="020B0609030804020204" pitchFamily="49" charset="0"/>
                <a:ea typeface="Menlo" panose="020B0609030804020204" pitchFamily="49" charset="0"/>
                <a:cs typeface="Menlo" panose="020B0609030804020204" pitchFamily="49" charset="0"/>
              </a:rPr>
              <a:t>Deque</a:t>
            </a:r>
            <a:r>
              <a:rPr lang="en-US" dirty="0">
                <a:solidFill>
                  <a:srgbClr val="D4D4D4"/>
                </a:solidFill>
                <a:latin typeface="Menlo" panose="020B0609030804020204" pitchFamily="49" charset="0"/>
                <a:ea typeface="Menlo" panose="020B0609030804020204" pitchFamily="49" charset="0"/>
                <a:cs typeface="Menlo" panose="020B0609030804020204" pitchFamily="49" charset="0"/>
              </a:rPr>
              <a:t>&lt;</a:t>
            </a:r>
            <a:r>
              <a:rPr lang="en-US" dirty="0">
                <a:solidFill>
                  <a:srgbClr val="4EC9B0"/>
                </a:solidFill>
                <a:latin typeface="Menlo" panose="020B0609030804020204" pitchFamily="49" charset="0"/>
                <a:ea typeface="Menlo" panose="020B0609030804020204" pitchFamily="49" charset="0"/>
                <a:cs typeface="Menlo" panose="020B0609030804020204" pitchFamily="49" charset="0"/>
              </a:rPr>
              <a:t>Integer</a:t>
            </a:r>
            <a:r>
              <a:rPr lang="en-US" dirty="0">
                <a:solidFill>
                  <a:srgbClr val="D4D4D4"/>
                </a:solidFill>
                <a:latin typeface="Menlo" panose="020B0609030804020204" pitchFamily="49" charset="0"/>
                <a:ea typeface="Menlo" panose="020B0609030804020204" pitchFamily="49" charset="0"/>
                <a:cs typeface="Menlo" panose="020B0609030804020204" pitchFamily="49" charset="0"/>
              </a:rPr>
              <a:t>&gt; </a:t>
            </a:r>
            <a:r>
              <a:rPr lang="en-US" dirty="0">
                <a:solidFill>
                  <a:srgbClr val="9CDCFE"/>
                </a:solidFill>
                <a:latin typeface="Menlo" panose="020B0609030804020204" pitchFamily="49" charset="0"/>
                <a:ea typeface="Menlo" panose="020B0609030804020204" pitchFamily="49" charset="0"/>
                <a:cs typeface="Menlo" panose="020B0609030804020204" pitchFamily="49" charset="0"/>
              </a:rPr>
              <a:t>ordersDeque</a:t>
            </a:r>
            <a:r>
              <a:rPr lang="en-US" dirty="0">
                <a:solidFill>
                  <a:srgbClr val="D4D4D4"/>
                </a:solidFill>
                <a:latin typeface="Menlo" panose="020B0609030804020204" pitchFamily="49" charset="0"/>
                <a:ea typeface="Menlo" panose="020B0609030804020204" pitchFamily="49" charset="0"/>
                <a:cs typeface="Menlo" panose="020B0609030804020204" pitchFamily="49" charset="0"/>
              </a:rPr>
              <a:t> = </a:t>
            </a:r>
            <a:r>
              <a:rPr lang="en-US" dirty="0">
                <a:solidFill>
                  <a:srgbClr val="C586C0"/>
                </a:solidFill>
                <a:latin typeface="Menlo" panose="020B0609030804020204" pitchFamily="49" charset="0"/>
                <a:ea typeface="Menlo" panose="020B0609030804020204" pitchFamily="49" charset="0"/>
                <a:cs typeface="Menlo" panose="020B0609030804020204" pitchFamily="49" charset="0"/>
              </a:rPr>
              <a:t>new</a:t>
            </a:r>
            <a:r>
              <a:rPr lang="en-US" dirty="0">
                <a:solidFill>
                  <a:srgbClr val="D4D4D4"/>
                </a:solidFill>
                <a:latin typeface="Menlo" panose="020B0609030804020204" pitchFamily="49" charset="0"/>
                <a:ea typeface="Menlo" panose="020B0609030804020204" pitchFamily="49" charset="0"/>
                <a:cs typeface="Menlo" panose="020B0609030804020204" pitchFamily="49" charset="0"/>
              </a:rPr>
              <a:t> </a:t>
            </a:r>
            <a:r>
              <a:rPr lang="en-US" dirty="0">
                <a:solidFill>
                  <a:srgbClr val="DCDCAA"/>
                </a:solidFill>
                <a:latin typeface="Menlo" panose="020B0609030804020204" pitchFamily="49" charset="0"/>
                <a:ea typeface="Menlo" panose="020B0609030804020204" pitchFamily="49" charset="0"/>
                <a:cs typeface="Menlo" panose="020B0609030804020204" pitchFamily="49" charset="0"/>
              </a:rPr>
              <a:t>ArrayDeque</a:t>
            </a:r>
            <a:r>
              <a:rPr lang="en-US" dirty="0">
                <a:solidFill>
                  <a:srgbClr val="D4D4D4"/>
                </a:solidFill>
                <a:latin typeface="Menlo" panose="020B0609030804020204" pitchFamily="49" charset="0"/>
                <a:ea typeface="Menlo" panose="020B0609030804020204" pitchFamily="49" charset="0"/>
                <a:cs typeface="Menlo" panose="020B0609030804020204" pitchFamily="49" charset="0"/>
              </a:rPr>
              <a:t>();</a:t>
            </a:r>
            <a:endParaRPr lang="en-US" dirty="0">
              <a:latin typeface="Menlo" panose="020B0609030804020204" pitchFamily="49" charset="0"/>
              <a:ea typeface="Menlo" panose="020B0609030804020204" pitchFamily="49" charset="0"/>
              <a:cs typeface="Menlo" panose="020B0609030804020204" pitchFamily="49" charset="0"/>
            </a:endParaRPr>
          </a:p>
          <a:p>
            <a:pPr>
              <a:lnSpc>
                <a:spcPts val="2475"/>
              </a:lnSpc>
            </a:pPr>
            <a:r>
              <a:rPr lang="en-US" dirty="0">
                <a:solidFill>
                  <a:srgbClr val="D4D4D4"/>
                </a:solidFill>
                <a:latin typeface="Menlo" panose="020B0609030804020204" pitchFamily="49" charset="0"/>
                <a:ea typeface="Menlo" panose="020B0609030804020204" pitchFamily="49" charset="0"/>
                <a:cs typeface="Menlo" panose="020B0609030804020204" pitchFamily="49" charset="0"/>
              </a:rPr>
              <a:t> ordersDeque.</a:t>
            </a:r>
            <a:r>
              <a:rPr lang="en-US" dirty="0">
                <a:solidFill>
                  <a:srgbClr val="DCDCAA"/>
                </a:solidFill>
                <a:latin typeface="Menlo" panose="020B0609030804020204" pitchFamily="49" charset="0"/>
                <a:ea typeface="Menlo" panose="020B0609030804020204" pitchFamily="49" charset="0"/>
                <a:cs typeface="Menlo" panose="020B0609030804020204" pitchFamily="49" charset="0"/>
              </a:rPr>
              <a:t>add</a:t>
            </a:r>
            <a:r>
              <a:rPr lang="en-US" dirty="0">
                <a:solidFill>
                  <a:srgbClr val="D4D4D4"/>
                </a:solidFill>
                <a:latin typeface="Menlo" panose="020B0609030804020204" pitchFamily="49" charset="0"/>
                <a:ea typeface="Menlo" panose="020B0609030804020204" pitchFamily="49" charset="0"/>
                <a:cs typeface="Menlo" panose="020B0609030804020204" pitchFamily="49" charset="0"/>
              </a:rPr>
              <a:t>(</a:t>
            </a:r>
            <a:r>
              <a:rPr lang="en-US" dirty="0">
                <a:solidFill>
                  <a:srgbClr val="9CDCFE"/>
                </a:solidFill>
                <a:latin typeface="Menlo" panose="020B0609030804020204" pitchFamily="49" charset="0"/>
                <a:ea typeface="Menlo" panose="020B0609030804020204" pitchFamily="49" charset="0"/>
                <a:cs typeface="Menlo" panose="020B0609030804020204" pitchFamily="49" charset="0"/>
              </a:rPr>
              <a:t>3</a:t>
            </a:r>
            <a:r>
              <a:rPr lang="en-US" dirty="0">
                <a:solidFill>
                  <a:srgbClr val="D4D4D4"/>
                </a:solidFill>
                <a:latin typeface="Menlo" panose="020B0609030804020204" pitchFamily="49" charset="0"/>
                <a:ea typeface="Menlo" panose="020B0609030804020204" pitchFamily="49" charset="0"/>
                <a:cs typeface="Menlo" panose="020B0609030804020204" pitchFamily="49" charset="0"/>
              </a:rPr>
              <a:t>);</a:t>
            </a:r>
            <a:endParaRPr lang="en-US" dirty="0">
              <a:latin typeface="Menlo" panose="020B0609030804020204" pitchFamily="49" charset="0"/>
              <a:ea typeface="Menlo" panose="020B0609030804020204" pitchFamily="49" charset="0"/>
              <a:cs typeface="Menlo" panose="020B0609030804020204" pitchFamily="49" charset="0"/>
            </a:endParaRPr>
          </a:p>
          <a:p>
            <a:pPr>
              <a:lnSpc>
                <a:spcPts val="2475"/>
              </a:lnSpc>
            </a:pPr>
            <a:r>
              <a:rPr lang="en-US" dirty="0">
                <a:solidFill>
                  <a:srgbClr val="D4D4D4"/>
                </a:solidFill>
                <a:latin typeface="Menlo" panose="020B0609030804020204" pitchFamily="49" charset="0"/>
                <a:ea typeface="Menlo" panose="020B0609030804020204" pitchFamily="49" charset="0"/>
                <a:cs typeface="Menlo" panose="020B0609030804020204" pitchFamily="49" charset="0"/>
              </a:rPr>
              <a:t> ordersDeque.</a:t>
            </a:r>
            <a:r>
              <a:rPr lang="en-US" dirty="0">
                <a:solidFill>
                  <a:srgbClr val="DCDCAA"/>
                </a:solidFill>
                <a:latin typeface="Menlo" panose="020B0609030804020204" pitchFamily="49" charset="0"/>
                <a:ea typeface="Menlo" panose="020B0609030804020204" pitchFamily="49" charset="0"/>
                <a:cs typeface="Menlo" panose="020B0609030804020204" pitchFamily="49" charset="0"/>
              </a:rPr>
              <a:t>add</a:t>
            </a:r>
            <a:r>
              <a:rPr lang="en-US" dirty="0">
                <a:solidFill>
                  <a:srgbClr val="D4D4D4"/>
                </a:solidFill>
                <a:latin typeface="Menlo" panose="020B0609030804020204" pitchFamily="49" charset="0"/>
                <a:ea typeface="Menlo" panose="020B0609030804020204" pitchFamily="49" charset="0"/>
                <a:cs typeface="Menlo" panose="020B0609030804020204" pitchFamily="49" charset="0"/>
              </a:rPr>
              <a:t>(</a:t>
            </a:r>
            <a:r>
              <a:rPr lang="en-US" dirty="0">
                <a:solidFill>
                  <a:srgbClr val="9CDCFE"/>
                </a:solidFill>
                <a:latin typeface="Menlo" panose="020B0609030804020204" pitchFamily="49" charset="0"/>
                <a:ea typeface="Menlo" panose="020B0609030804020204" pitchFamily="49" charset="0"/>
                <a:cs typeface="Menlo" panose="020B0609030804020204" pitchFamily="49" charset="0"/>
              </a:rPr>
              <a:t>1</a:t>
            </a:r>
            <a:r>
              <a:rPr lang="en-US" dirty="0">
                <a:solidFill>
                  <a:srgbClr val="D4D4D4"/>
                </a:solidFill>
                <a:latin typeface="Menlo" panose="020B0609030804020204" pitchFamily="49" charset="0"/>
                <a:ea typeface="Menlo" panose="020B0609030804020204" pitchFamily="49" charset="0"/>
                <a:cs typeface="Menlo" panose="020B0609030804020204" pitchFamily="49" charset="0"/>
              </a:rPr>
              <a:t>);</a:t>
            </a:r>
            <a:endParaRPr lang="en-US" dirty="0">
              <a:latin typeface="Menlo" panose="020B0609030804020204" pitchFamily="49" charset="0"/>
              <a:ea typeface="Menlo" panose="020B0609030804020204" pitchFamily="49" charset="0"/>
              <a:cs typeface="Menlo" panose="020B0609030804020204" pitchFamily="49" charset="0"/>
            </a:endParaRPr>
          </a:p>
          <a:p>
            <a:pPr>
              <a:lnSpc>
                <a:spcPts val="2475"/>
              </a:lnSpc>
            </a:pPr>
            <a:r>
              <a:rPr lang="en-US" dirty="0">
                <a:solidFill>
                  <a:srgbClr val="D4D4D4"/>
                </a:solidFill>
                <a:latin typeface="Menlo" panose="020B0609030804020204" pitchFamily="49" charset="0"/>
                <a:ea typeface="Menlo" panose="020B0609030804020204" pitchFamily="49" charset="0"/>
                <a:cs typeface="Menlo" panose="020B0609030804020204" pitchFamily="49" charset="0"/>
              </a:rPr>
              <a:t> ordersDeque.</a:t>
            </a:r>
            <a:r>
              <a:rPr lang="en-US" dirty="0">
                <a:solidFill>
                  <a:srgbClr val="DCDCAA"/>
                </a:solidFill>
                <a:latin typeface="Menlo" panose="020B0609030804020204" pitchFamily="49" charset="0"/>
                <a:ea typeface="Menlo" panose="020B0609030804020204" pitchFamily="49" charset="0"/>
                <a:cs typeface="Menlo" panose="020B0609030804020204" pitchFamily="49" charset="0"/>
              </a:rPr>
              <a:t>add</a:t>
            </a:r>
            <a:r>
              <a:rPr lang="en-US" dirty="0">
                <a:solidFill>
                  <a:srgbClr val="D4D4D4"/>
                </a:solidFill>
                <a:latin typeface="Menlo" panose="020B0609030804020204" pitchFamily="49" charset="0"/>
                <a:ea typeface="Menlo" panose="020B0609030804020204" pitchFamily="49" charset="0"/>
                <a:cs typeface="Menlo" panose="020B0609030804020204" pitchFamily="49" charset="0"/>
              </a:rPr>
              <a:t>(</a:t>
            </a:r>
            <a:r>
              <a:rPr lang="en-US" dirty="0">
                <a:solidFill>
                  <a:srgbClr val="9CDCFE"/>
                </a:solidFill>
                <a:latin typeface="Menlo" panose="020B0609030804020204" pitchFamily="49" charset="0"/>
                <a:ea typeface="Menlo" panose="020B0609030804020204" pitchFamily="49" charset="0"/>
                <a:cs typeface="Menlo" panose="020B0609030804020204" pitchFamily="49" charset="0"/>
              </a:rPr>
              <a:t>5</a:t>
            </a:r>
            <a:r>
              <a:rPr lang="en-US" dirty="0">
                <a:solidFill>
                  <a:srgbClr val="D4D4D4"/>
                </a:solidFill>
                <a:latin typeface="Menlo" panose="020B0609030804020204" pitchFamily="49" charset="0"/>
                <a:ea typeface="Menlo" panose="020B0609030804020204" pitchFamily="49" charset="0"/>
                <a:cs typeface="Menlo" panose="020B0609030804020204" pitchFamily="49" charset="0"/>
              </a:rPr>
              <a:t>);</a:t>
            </a:r>
            <a:endParaRPr lang="en-US" dirty="0">
              <a:latin typeface="Menlo" panose="020B0609030804020204" pitchFamily="49" charset="0"/>
              <a:ea typeface="Menlo" panose="020B0609030804020204" pitchFamily="49" charset="0"/>
              <a:cs typeface="Menlo" panose="020B0609030804020204" pitchFamily="49" charset="0"/>
            </a:endParaRPr>
          </a:p>
          <a:p>
            <a:pPr>
              <a:lnSpc>
                <a:spcPts val="2475"/>
              </a:lnSpc>
            </a:pPr>
            <a:r>
              <a:rPr lang="en-US" dirty="0">
                <a:solidFill>
                  <a:srgbClr val="D4D4D4"/>
                </a:solidFill>
                <a:latin typeface="Menlo" panose="020B0609030804020204" pitchFamily="49" charset="0"/>
                <a:ea typeface="Menlo" panose="020B0609030804020204" pitchFamily="49" charset="0"/>
                <a:cs typeface="Menlo" panose="020B0609030804020204" pitchFamily="49" charset="0"/>
              </a:rPr>
              <a:t> ordersDeque.</a:t>
            </a:r>
            <a:r>
              <a:rPr lang="en-US" dirty="0">
                <a:solidFill>
                  <a:srgbClr val="DCDCAA"/>
                </a:solidFill>
                <a:latin typeface="Menlo" panose="020B0609030804020204" pitchFamily="49" charset="0"/>
                <a:ea typeface="Menlo" panose="020B0609030804020204" pitchFamily="49" charset="0"/>
                <a:cs typeface="Menlo" panose="020B0609030804020204" pitchFamily="49" charset="0"/>
              </a:rPr>
              <a:t>addFirst</a:t>
            </a:r>
            <a:r>
              <a:rPr lang="en-US" dirty="0">
                <a:solidFill>
                  <a:srgbClr val="D4D4D4"/>
                </a:solidFill>
                <a:latin typeface="Menlo" panose="020B0609030804020204" pitchFamily="49" charset="0"/>
                <a:ea typeface="Menlo" panose="020B0609030804020204" pitchFamily="49" charset="0"/>
                <a:cs typeface="Menlo" panose="020B0609030804020204" pitchFamily="49" charset="0"/>
              </a:rPr>
              <a:t>(</a:t>
            </a:r>
            <a:r>
              <a:rPr lang="en-US" dirty="0">
                <a:solidFill>
                  <a:srgbClr val="9CDCFE"/>
                </a:solidFill>
                <a:latin typeface="Menlo" panose="020B0609030804020204" pitchFamily="49" charset="0"/>
                <a:ea typeface="Menlo" panose="020B0609030804020204" pitchFamily="49" charset="0"/>
                <a:cs typeface="Menlo" panose="020B0609030804020204" pitchFamily="49" charset="0"/>
              </a:rPr>
              <a:t>0</a:t>
            </a:r>
            <a:r>
              <a:rPr lang="en-US" dirty="0">
                <a:solidFill>
                  <a:srgbClr val="D4D4D4"/>
                </a:solidFill>
                <a:latin typeface="Menlo" panose="020B0609030804020204" pitchFamily="49" charset="0"/>
                <a:ea typeface="Menlo" panose="020B0609030804020204" pitchFamily="49" charset="0"/>
                <a:cs typeface="Menlo" panose="020B0609030804020204" pitchFamily="49" charset="0"/>
              </a:rPr>
              <a:t>);</a:t>
            </a:r>
            <a:endParaRPr lang="en-US" dirty="0">
              <a:latin typeface="Menlo" panose="020B0609030804020204" pitchFamily="49" charset="0"/>
              <a:ea typeface="Menlo" panose="020B0609030804020204" pitchFamily="49" charset="0"/>
              <a:cs typeface="Menlo" panose="020B0609030804020204" pitchFamily="49" charset="0"/>
            </a:endParaRPr>
          </a:p>
          <a:p>
            <a:pPr>
              <a:lnSpc>
                <a:spcPts val="2475"/>
              </a:lnSpc>
            </a:pPr>
            <a:r>
              <a:rPr lang="en-US" dirty="0">
                <a:solidFill>
                  <a:srgbClr val="D4D4D4"/>
                </a:solidFill>
                <a:latin typeface="Menlo" panose="020B0609030804020204" pitchFamily="49" charset="0"/>
                <a:ea typeface="Menlo" panose="020B0609030804020204" pitchFamily="49" charset="0"/>
                <a:cs typeface="Menlo" panose="020B0609030804020204" pitchFamily="49" charset="0"/>
              </a:rPr>
              <a:t> ordersDeque.</a:t>
            </a:r>
            <a:r>
              <a:rPr lang="en-US" dirty="0">
                <a:solidFill>
                  <a:srgbClr val="DCDCAA"/>
                </a:solidFill>
                <a:latin typeface="Menlo" panose="020B0609030804020204" pitchFamily="49" charset="0"/>
                <a:ea typeface="Menlo" panose="020B0609030804020204" pitchFamily="49" charset="0"/>
                <a:cs typeface="Menlo" panose="020B0609030804020204" pitchFamily="49" charset="0"/>
              </a:rPr>
              <a:t>addLast</a:t>
            </a:r>
            <a:r>
              <a:rPr lang="en-US" dirty="0">
                <a:solidFill>
                  <a:srgbClr val="D4D4D4"/>
                </a:solidFill>
                <a:latin typeface="Menlo" panose="020B0609030804020204" pitchFamily="49" charset="0"/>
                <a:ea typeface="Menlo" panose="020B0609030804020204" pitchFamily="49" charset="0"/>
                <a:cs typeface="Menlo" panose="020B0609030804020204" pitchFamily="49" charset="0"/>
              </a:rPr>
              <a:t>(</a:t>
            </a:r>
            <a:r>
              <a:rPr lang="en-US" dirty="0">
                <a:solidFill>
                  <a:srgbClr val="9CDCFE"/>
                </a:solidFill>
                <a:latin typeface="Menlo" panose="020B0609030804020204" pitchFamily="49" charset="0"/>
                <a:ea typeface="Menlo" panose="020B0609030804020204" pitchFamily="49" charset="0"/>
                <a:cs typeface="Menlo" panose="020B0609030804020204" pitchFamily="49" charset="0"/>
              </a:rPr>
              <a:t>7</a:t>
            </a:r>
            <a:r>
              <a:rPr lang="en-US" dirty="0">
                <a:solidFill>
                  <a:srgbClr val="D4D4D4"/>
                </a:solidFill>
                <a:latin typeface="Menlo" panose="020B0609030804020204" pitchFamily="49" charset="0"/>
                <a:ea typeface="Menlo" panose="020B0609030804020204" pitchFamily="49" charset="0"/>
                <a:cs typeface="Menlo" panose="020B0609030804020204" pitchFamily="49" charset="0"/>
              </a:rPr>
              <a:t>);</a:t>
            </a:r>
            <a:endParaRPr lang="en-US" dirty="0">
              <a:latin typeface="Menlo" panose="020B0609030804020204" pitchFamily="49" charset="0"/>
              <a:ea typeface="Menlo" panose="020B0609030804020204" pitchFamily="49" charset="0"/>
              <a:cs typeface="Menlo" panose="020B0609030804020204" pitchFamily="49" charset="0"/>
            </a:endParaRPr>
          </a:p>
          <a:p>
            <a:pPr>
              <a:lnSpc>
                <a:spcPts val="2475"/>
              </a:lnSpc>
            </a:pPr>
            <a:r>
              <a:rPr lang="en-US" dirty="0">
                <a:solidFill>
                  <a:srgbClr val="D4D4D4"/>
                </a:solidFill>
                <a:latin typeface="Menlo" panose="020B0609030804020204" pitchFamily="49" charset="0"/>
                <a:ea typeface="Menlo" panose="020B0609030804020204" pitchFamily="49" charset="0"/>
                <a:cs typeface="Menlo" panose="020B0609030804020204" pitchFamily="49" charset="0"/>
              </a:rPr>
              <a:t> </a:t>
            </a:r>
            <a:endParaRPr lang="en-US" dirty="0">
              <a:latin typeface="Menlo" panose="020B0609030804020204" pitchFamily="49" charset="0"/>
              <a:ea typeface="Menlo" panose="020B0609030804020204" pitchFamily="49" charset="0"/>
              <a:cs typeface="Menlo" panose="020B0609030804020204" pitchFamily="49" charset="0"/>
            </a:endParaRPr>
          </a:p>
          <a:p>
            <a:pPr>
              <a:lnSpc>
                <a:spcPts val="2475"/>
              </a:lnSpc>
            </a:pPr>
            <a:r>
              <a:rPr lang="en-US" dirty="0">
                <a:solidFill>
                  <a:srgbClr val="D4D4D4"/>
                </a:solidFill>
                <a:latin typeface="Menlo" panose="020B0609030804020204" pitchFamily="49" charset="0"/>
                <a:ea typeface="Menlo" panose="020B0609030804020204" pitchFamily="49" charset="0"/>
                <a:cs typeface="Menlo" panose="020B0609030804020204" pitchFamily="49" charset="0"/>
              </a:rPr>
              <a:t> </a:t>
            </a:r>
            <a:r>
              <a:rPr lang="en-US" dirty="0">
                <a:solidFill>
                  <a:srgbClr val="DCDCAA"/>
                </a:solidFill>
                <a:latin typeface="Menlo" panose="020B0609030804020204" pitchFamily="49" charset="0"/>
                <a:ea typeface="Menlo" panose="020B0609030804020204" pitchFamily="49" charset="0"/>
                <a:cs typeface="Menlo" panose="020B0609030804020204" pitchFamily="49" charset="0"/>
              </a:rPr>
              <a:t>while</a:t>
            </a:r>
            <a:r>
              <a:rPr lang="en-US" dirty="0">
                <a:solidFill>
                  <a:srgbClr val="D4D4D4"/>
                </a:solidFill>
                <a:latin typeface="Menlo" panose="020B0609030804020204" pitchFamily="49" charset="0"/>
                <a:ea typeface="Menlo" panose="020B0609030804020204" pitchFamily="49" charset="0"/>
                <a:cs typeface="Menlo" panose="020B0609030804020204" pitchFamily="49" charset="0"/>
              </a:rPr>
              <a:t>(!</a:t>
            </a:r>
            <a:r>
              <a:rPr lang="en-US" dirty="0">
                <a:solidFill>
                  <a:srgbClr val="9CDCFE"/>
                </a:solidFill>
                <a:latin typeface="Menlo" panose="020B0609030804020204" pitchFamily="49" charset="0"/>
                <a:ea typeface="Menlo" panose="020B0609030804020204" pitchFamily="49" charset="0"/>
                <a:cs typeface="Menlo" panose="020B0609030804020204" pitchFamily="49" charset="0"/>
              </a:rPr>
              <a:t>ordersDeque</a:t>
            </a:r>
            <a:r>
              <a:rPr lang="en-US" dirty="0">
                <a:solidFill>
                  <a:srgbClr val="D4D4D4"/>
                </a:solidFill>
                <a:latin typeface="Menlo" panose="020B0609030804020204" pitchFamily="49" charset="0"/>
                <a:ea typeface="Menlo" panose="020B0609030804020204" pitchFamily="49" charset="0"/>
                <a:cs typeface="Menlo" panose="020B0609030804020204" pitchFamily="49" charset="0"/>
              </a:rPr>
              <a:t>.</a:t>
            </a:r>
            <a:r>
              <a:rPr lang="en-US" dirty="0">
                <a:solidFill>
                  <a:srgbClr val="9CDCFE"/>
                </a:solidFill>
                <a:latin typeface="Menlo" panose="020B0609030804020204" pitchFamily="49" charset="0"/>
                <a:ea typeface="Menlo" panose="020B0609030804020204" pitchFamily="49" charset="0"/>
                <a:cs typeface="Menlo" panose="020B0609030804020204" pitchFamily="49" charset="0"/>
              </a:rPr>
              <a:t>isEmpty</a:t>
            </a:r>
            <a:r>
              <a:rPr lang="en-US" dirty="0">
                <a:solidFill>
                  <a:srgbClr val="D4D4D4"/>
                </a:solidFill>
                <a:latin typeface="Menlo" panose="020B0609030804020204" pitchFamily="49" charset="0"/>
                <a:ea typeface="Menlo" panose="020B0609030804020204" pitchFamily="49" charset="0"/>
                <a:cs typeface="Menlo" panose="020B0609030804020204" pitchFamily="49" charset="0"/>
              </a:rPr>
              <a:t>()){</a:t>
            </a:r>
            <a:endParaRPr lang="en-US" dirty="0">
              <a:latin typeface="Menlo" panose="020B0609030804020204" pitchFamily="49" charset="0"/>
              <a:ea typeface="Menlo" panose="020B0609030804020204" pitchFamily="49" charset="0"/>
              <a:cs typeface="Menlo" panose="020B0609030804020204" pitchFamily="49" charset="0"/>
            </a:endParaRPr>
          </a:p>
          <a:p>
            <a:pPr>
              <a:lnSpc>
                <a:spcPts val="2475"/>
              </a:lnSpc>
            </a:pPr>
            <a:r>
              <a:rPr lang="en-US" dirty="0">
                <a:solidFill>
                  <a:srgbClr val="D4D4D4"/>
                </a:solidFill>
                <a:latin typeface="Menlo" panose="020B0609030804020204" pitchFamily="49" charset="0"/>
                <a:ea typeface="Menlo" panose="020B0609030804020204" pitchFamily="49" charset="0"/>
                <a:cs typeface="Menlo" panose="020B0609030804020204" pitchFamily="49" charset="0"/>
              </a:rPr>
              <a:t>     </a:t>
            </a:r>
            <a:r>
              <a:rPr lang="en-US" dirty="0">
                <a:solidFill>
                  <a:srgbClr val="4EC9B0"/>
                </a:solidFill>
                <a:latin typeface="Menlo" panose="020B0609030804020204" pitchFamily="49" charset="0"/>
                <a:ea typeface="Menlo" panose="020B0609030804020204" pitchFamily="49" charset="0"/>
                <a:cs typeface="Menlo" panose="020B0609030804020204" pitchFamily="49" charset="0"/>
              </a:rPr>
              <a:t>System</a:t>
            </a:r>
            <a:r>
              <a:rPr lang="en-US" dirty="0">
                <a:solidFill>
                  <a:srgbClr val="D4D4D4"/>
                </a:solidFill>
                <a:latin typeface="Menlo" panose="020B0609030804020204" pitchFamily="49" charset="0"/>
                <a:ea typeface="Menlo" panose="020B0609030804020204" pitchFamily="49" charset="0"/>
                <a:cs typeface="Menlo" panose="020B0609030804020204" pitchFamily="49" charset="0"/>
              </a:rPr>
              <a:t>.</a:t>
            </a:r>
            <a:r>
              <a:rPr lang="en-US" dirty="0">
                <a:solidFill>
                  <a:srgbClr val="4FC1FF"/>
                </a:solidFill>
                <a:latin typeface="Menlo" panose="020B0609030804020204" pitchFamily="49" charset="0"/>
                <a:ea typeface="Menlo" panose="020B0609030804020204" pitchFamily="49" charset="0"/>
                <a:cs typeface="Menlo" panose="020B0609030804020204" pitchFamily="49" charset="0"/>
              </a:rPr>
              <a:t>out</a:t>
            </a:r>
            <a:r>
              <a:rPr lang="en-US" dirty="0">
                <a:solidFill>
                  <a:srgbClr val="D4D4D4"/>
                </a:solidFill>
                <a:latin typeface="Menlo" panose="020B0609030804020204" pitchFamily="49" charset="0"/>
                <a:ea typeface="Menlo" panose="020B0609030804020204" pitchFamily="49" charset="0"/>
                <a:cs typeface="Menlo" panose="020B0609030804020204" pitchFamily="49" charset="0"/>
              </a:rPr>
              <a:t>.</a:t>
            </a:r>
            <a:r>
              <a:rPr lang="en-US" dirty="0">
                <a:solidFill>
                  <a:srgbClr val="DCDCAA"/>
                </a:solidFill>
                <a:latin typeface="Menlo" panose="020B0609030804020204" pitchFamily="49" charset="0"/>
                <a:ea typeface="Menlo" panose="020B0609030804020204" pitchFamily="49" charset="0"/>
                <a:cs typeface="Menlo" panose="020B0609030804020204" pitchFamily="49" charset="0"/>
              </a:rPr>
              <a:t>println</a:t>
            </a:r>
            <a:r>
              <a:rPr lang="en-US" dirty="0">
                <a:solidFill>
                  <a:srgbClr val="D4D4D4"/>
                </a:solidFill>
                <a:latin typeface="Menlo" panose="020B0609030804020204" pitchFamily="49" charset="0"/>
                <a:ea typeface="Menlo" panose="020B0609030804020204" pitchFamily="49" charset="0"/>
                <a:cs typeface="Menlo" panose="020B0609030804020204" pitchFamily="49" charset="0"/>
              </a:rPr>
              <a:t>(</a:t>
            </a:r>
            <a:r>
              <a:rPr lang="en-US" dirty="0">
                <a:solidFill>
                  <a:srgbClr val="9CDCFE"/>
                </a:solidFill>
                <a:latin typeface="Menlo" panose="020B0609030804020204" pitchFamily="49" charset="0"/>
                <a:ea typeface="Menlo" panose="020B0609030804020204" pitchFamily="49" charset="0"/>
                <a:cs typeface="Menlo" panose="020B0609030804020204" pitchFamily="49" charset="0"/>
              </a:rPr>
              <a:t>ordersDeque</a:t>
            </a:r>
            <a:r>
              <a:rPr lang="en-US" dirty="0">
                <a:solidFill>
                  <a:srgbClr val="D4D4D4"/>
                </a:solidFill>
                <a:latin typeface="Menlo" panose="020B0609030804020204" pitchFamily="49" charset="0"/>
                <a:ea typeface="Menlo" panose="020B0609030804020204" pitchFamily="49" charset="0"/>
                <a:cs typeface="Menlo" panose="020B0609030804020204" pitchFamily="49" charset="0"/>
              </a:rPr>
              <a:t>.</a:t>
            </a:r>
            <a:r>
              <a:rPr lang="en-US" dirty="0">
                <a:solidFill>
                  <a:srgbClr val="DCDCAA"/>
                </a:solidFill>
                <a:latin typeface="Menlo" panose="020B0609030804020204" pitchFamily="49" charset="0"/>
                <a:ea typeface="Menlo" panose="020B0609030804020204" pitchFamily="49" charset="0"/>
                <a:cs typeface="Menlo" panose="020B0609030804020204" pitchFamily="49" charset="0"/>
              </a:rPr>
              <a:t>remove</a:t>
            </a:r>
            <a:r>
              <a:rPr lang="en-US" dirty="0">
                <a:solidFill>
                  <a:srgbClr val="D4D4D4"/>
                </a:solidFill>
                <a:latin typeface="Menlo" panose="020B0609030804020204" pitchFamily="49" charset="0"/>
                <a:ea typeface="Menlo" panose="020B0609030804020204" pitchFamily="49" charset="0"/>
                <a:cs typeface="Menlo" panose="020B0609030804020204" pitchFamily="49" charset="0"/>
              </a:rPr>
              <a:t>());</a:t>
            </a:r>
            <a:endParaRPr lang="en-US" dirty="0">
              <a:latin typeface="Menlo" panose="020B0609030804020204" pitchFamily="49" charset="0"/>
              <a:ea typeface="Menlo" panose="020B0609030804020204" pitchFamily="49" charset="0"/>
              <a:cs typeface="Menlo" panose="020B0609030804020204" pitchFamily="49" charset="0"/>
            </a:endParaRPr>
          </a:p>
          <a:p>
            <a:pPr>
              <a:lnSpc>
                <a:spcPts val="2475"/>
              </a:lnSpc>
            </a:pPr>
            <a:r>
              <a:rPr lang="en-US" dirty="0">
                <a:solidFill>
                  <a:srgbClr val="D4D4D4"/>
                </a:solidFill>
                <a:latin typeface="Menlo" panose="020B0609030804020204" pitchFamily="49" charset="0"/>
                <a:ea typeface="Menlo" panose="020B0609030804020204" pitchFamily="49" charset="0"/>
                <a:cs typeface="Menlo" panose="020B0609030804020204" pitchFamily="49" charset="0"/>
              </a:rPr>
              <a:t> }</a:t>
            </a:r>
            <a:endParaRPr lang="en-US" dirty="0">
              <a:latin typeface="Menlo" panose="020B0609030804020204" pitchFamily="49" charset="0"/>
              <a:ea typeface="Menlo" panose="020B0609030804020204" pitchFamily="49" charset="0"/>
              <a:cs typeface="Menlo" panose="020B0609030804020204" pitchFamily="49" charset="0"/>
            </a:endParaRPr>
          </a:p>
        </p:txBody>
      </p:sp>
      <p:sp>
        <p:nvSpPr>
          <p:cNvPr id="8" name="TextBox 7">
            <a:extLst>
              <a:ext uri="{FF2B5EF4-FFF2-40B4-BE49-F238E27FC236}">
                <a16:creationId xmlns:a16="http://schemas.microsoft.com/office/drawing/2014/main" id="{6AE46DD0-7659-B74F-B537-4D92BE77F19F}"/>
              </a:ext>
            </a:extLst>
          </p:cNvPr>
          <p:cNvSpPr txBox="1"/>
          <p:nvPr/>
        </p:nvSpPr>
        <p:spPr>
          <a:xfrm>
            <a:off x="838200" y="4649394"/>
            <a:ext cx="10515600" cy="1662506"/>
          </a:xfrm>
          <a:prstGeom prst="rect">
            <a:avLst/>
          </a:prstGeom>
          <a:solidFill>
            <a:srgbClr val="3A3839"/>
          </a:solidFill>
        </p:spPr>
        <p:txBody>
          <a:bodyPr wrap="square" rtlCol="0">
            <a:spAutoFit/>
          </a:bodyPr>
          <a:lstStyle/>
          <a:p>
            <a:pPr>
              <a:lnSpc>
                <a:spcPts val="2475"/>
              </a:lnSpc>
            </a:pPr>
            <a:r>
              <a:rPr lang="en-US" dirty="0">
                <a:solidFill>
                  <a:schemeClr val="bg1"/>
                </a:solidFill>
                <a:latin typeface="Calibri" panose="020F0502020204030204" pitchFamily="34" charset="0"/>
                <a:ea typeface="Calibri" panose="020F0502020204030204" pitchFamily="34" charset="0"/>
                <a:cs typeface="Arial" panose="020B0604020202020204" pitchFamily="34" charset="0"/>
              </a:rPr>
              <a:t>0</a:t>
            </a:r>
          </a:p>
          <a:p>
            <a:pPr>
              <a:lnSpc>
                <a:spcPts val="2475"/>
              </a:lnSpc>
            </a:pPr>
            <a:r>
              <a:rPr lang="en-US" dirty="0">
                <a:solidFill>
                  <a:schemeClr val="bg1"/>
                </a:solidFill>
                <a:latin typeface="Calibri" panose="020F0502020204030204" pitchFamily="34" charset="0"/>
                <a:ea typeface="Calibri" panose="020F0502020204030204" pitchFamily="34" charset="0"/>
                <a:cs typeface="Arial" panose="020B0604020202020204" pitchFamily="34" charset="0"/>
              </a:rPr>
              <a:t>3</a:t>
            </a:r>
          </a:p>
          <a:p>
            <a:pPr>
              <a:lnSpc>
                <a:spcPts val="2475"/>
              </a:lnSpc>
            </a:pPr>
            <a:r>
              <a:rPr lang="en-US" dirty="0">
                <a:solidFill>
                  <a:schemeClr val="bg1"/>
                </a:solidFill>
                <a:latin typeface="Calibri" panose="020F0502020204030204" pitchFamily="34" charset="0"/>
                <a:ea typeface="Calibri" panose="020F0502020204030204" pitchFamily="34" charset="0"/>
                <a:cs typeface="Arial" panose="020B0604020202020204" pitchFamily="34" charset="0"/>
              </a:rPr>
              <a:t>1</a:t>
            </a:r>
          </a:p>
          <a:p>
            <a:pPr>
              <a:lnSpc>
                <a:spcPts val="2475"/>
              </a:lnSpc>
            </a:pPr>
            <a:r>
              <a:rPr lang="en-US" dirty="0">
                <a:solidFill>
                  <a:schemeClr val="bg1"/>
                </a:solidFill>
                <a:latin typeface="Calibri" panose="020F0502020204030204" pitchFamily="34" charset="0"/>
                <a:ea typeface="Calibri" panose="020F0502020204030204" pitchFamily="34" charset="0"/>
                <a:cs typeface="Arial" panose="020B0604020202020204" pitchFamily="34" charset="0"/>
              </a:rPr>
              <a:t>5</a:t>
            </a:r>
          </a:p>
          <a:p>
            <a:pPr>
              <a:lnSpc>
                <a:spcPts val="2475"/>
              </a:lnSpc>
            </a:pPr>
            <a:r>
              <a:rPr lang="en-US" dirty="0">
                <a:solidFill>
                  <a:schemeClr val="bg1"/>
                </a:solidFill>
                <a:latin typeface="Calibri" panose="020F0502020204030204" pitchFamily="34" charset="0"/>
                <a:ea typeface="Calibri" panose="020F0502020204030204" pitchFamily="34" charset="0"/>
                <a:cs typeface="Arial" panose="020B0604020202020204" pitchFamily="34" charset="0"/>
              </a:rPr>
              <a:t>7</a:t>
            </a:r>
          </a:p>
        </p:txBody>
      </p:sp>
      <p:sp>
        <p:nvSpPr>
          <p:cNvPr id="9" name="TextBox 8">
            <a:extLst>
              <a:ext uri="{FF2B5EF4-FFF2-40B4-BE49-F238E27FC236}">
                <a16:creationId xmlns:a16="http://schemas.microsoft.com/office/drawing/2014/main" id="{106EB0FE-5463-A346-B310-177554346886}"/>
              </a:ext>
            </a:extLst>
          </p:cNvPr>
          <p:cNvSpPr txBox="1"/>
          <p:nvPr/>
        </p:nvSpPr>
        <p:spPr>
          <a:xfrm>
            <a:off x="9987393" y="6352517"/>
            <a:ext cx="1343891" cy="369332"/>
          </a:xfrm>
          <a:prstGeom prst="rect">
            <a:avLst/>
          </a:prstGeom>
          <a:noFill/>
          <a:ln w="19050">
            <a:solidFill>
              <a:schemeClr val="tx1"/>
            </a:solidFill>
          </a:ln>
        </p:spPr>
        <p:txBody>
          <a:bodyPr wrap="square" rtlCol="0">
            <a:spAutoFit/>
          </a:bodyPr>
          <a:lstStyle/>
          <a:p>
            <a:pPr algn="ctr"/>
            <a:r>
              <a:rPr lang="en-US" dirty="0"/>
              <a:t>Demo</a:t>
            </a:r>
          </a:p>
        </p:txBody>
      </p:sp>
    </p:spTree>
    <p:extLst>
      <p:ext uri="{BB962C8B-B14F-4D97-AF65-F5344CB8AC3E}">
        <p14:creationId xmlns:p14="http://schemas.microsoft.com/office/powerpoint/2010/main" val="51308066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E3A36A-66DB-9840-A7DF-B00289E90BBF}"/>
              </a:ext>
            </a:extLst>
          </p:cNvPr>
          <p:cNvSpPr>
            <a:spLocks noGrp="1"/>
          </p:cNvSpPr>
          <p:nvPr>
            <p:ph type="title"/>
          </p:nvPr>
        </p:nvSpPr>
        <p:spPr/>
        <p:txBody>
          <a:bodyPr/>
          <a:lstStyle/>
          <a:p>
            <a:r>
              <a:rPr lang="en-US" dirty="0"/>
              <a:t>Part 2: </a:t>
            </a:r>
            <a:r>
              <a:rPr lang="en-US" dirty="0">
                <a:latin typeface="Courier New" panose="02070309020205020404" pitchFamily="49" charset="0"/>
                <a:cs typeface="Courier New" panose="02070309020205020404" pitchFamily="49" charset="0"/>
              </a:rPr>
              <a:t>java.util.Map</a:t>
            </a:r>
            <a:r>
              <a:rPr lang="en-US" dirty="0"/>
              <a:t> interface</a:t>
            </a:r>
          </a:p>
        </p:txBody>
      </p:sp>
      <p:sp>
        <p:nvSpPr>
          <p:cNvPr id="3" name="Text Placeholder 2">
            <a:extLst>
              <a:ext uri="{FF2B5EF4-FFF2-40B4-BE49-F238E27FC236}">
                <a16:creationId xmlns:a16="http://schemas.microsoft.com/office/drawing/2014/main" id="{B2BDB02F-CC34-B748-BC84-5B04AABB0C21}"/>
              </a:ext>
            </a:extLst>
          </p:cNvPr>
          <p:cNvSpPr>
            <a:spLocks noGrp="1"/>
          </p:cNvSpPr>
          <p:nvPr>
            <p:ph type="body" idx="1"/>
          </p:nvPr>
        </p:nvSpPr>
        <p:spPr/>
        <p:txBody>
          <a:bodyPr/>
          <a:lstStyle/>
          <a:p>
            <a:r>
              <a:rPr lang="en-US" dirty="0"/>
              <a:t>The Map interface is used </a:t>
            </a:r>
            <a:r>
              <a:rPr lang="en-US" dirty="0">
                <a:latin typeface="Calibri" panose="020F0502020204030204" pitchFamily="34" charset="0"/>
                <a:cs typeface="Calibri" panose="020F0502020204030204" pitchFamily="34" charset="0"/>
              </a:rPr>
              <a:t>for </a:t>
            </a:r>
            <a:r>
              <a:rPr lang="en-US" dirty="0"/>
              <a:t>storing key/value pairs.</a:t>
            </a:r>
          </a:p>
        </p:txBody>
      </p:sp>
      <p:sp>
        <p:nvSpPr>
          <p:cNvPr id="4" name="Footer Placeholder 3">
            <a:extLst>
              <a:ext uri="{FF2B5EF4-FFF2-40B4-BE49-F238E27FC236}">
                <a16:creationId xmlns:a16="http://schemas.microsoft.com/office/drawing/2014/main" id="{6C2F530C-21C8-5940-BB73-2504DC1BE360}"/>
              </a:ext>
            </a:extLst>
          </p:cNvPr>
          <p:cNvSpPr>
            <a:spLocks noGrp="1"/>
          </p:cNvSpPr>
          <p:nvPr>
            <p:ph type="ftr" sz="quarter" idx="11"/>
          </p:nvPr>
        </p:nvSpPr>
        <p:spPr/>
        <p:txBody>
          <a:bodyPr/>
          <a:lstStyle/>
          <a:p>
            <a:r>
              <a:rPr lang="en-US"/>
              <a:t>Khalid Alharbi, Ph.D.</a:t>
            </a:r>
          </a:p>
        </p:txBody>
      </p:sp>
    </p:spTree>
    <p:extLst>
      <p:ext uri="{BB962C8B-B14F-4D97-AF65-F5344CB8AC3E}">
        <p14:creationId xmlns:p14="http://schemas.microsoft.com/office/powerpoint/2010/main" val="18356524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64979C-AA45-3D4E-A45E-3636847DB73D}"/>
              </a:ext>
            </a:extLst>
          </p:cNvPr>
          <p:cNvSpPr>
            <a:spLocks noGrp="1"/>
          </p:cNvSpPr>
          <p:nvPr>
            <p:ph type="title"/>
          </p:nvPr>
        </p:nvSpPr>
        <p:spPr/>
        <p:txBody>
          <a:bodyPr/>
          <a:lstStyle/>
          <a:p>
            <a:r>
              <a:rPr lang="en-US" dirty="0"/>
              <a:t>Array</a:t>
            </a:r>
          </a:p>
        </p:txBody>
      </p:sp>
      <p:sp>
        <p:nvSpPr>
          <p:cNvPr id="3" name="Content Placeholder 2">
            <a:extLst>
              <a:ext uri="{FF2B5EF4-FFF2-40B4-BE49-F238E27FC236}">
                <a16:creationId xmlns:a16="http://schemas.microsoft.com/office/drawing/2014/main" id="{AA6789FF-4D59-664C-B191-D155CB7E5FC8}"/>
              </a:ext>
            </a:extLst>
          </p:cNvPr>
          <p:cNvSpPr>
            <a:spLocks noGrp="1"/>
          </p:cNvSpPr>
          <p:nvPr>
            <p:ph idx="1"/>
          </p:nvPr>
        </p:nvSpPr>
        <p:spPr/>
        <p:txBody>
          <a:bodyPr/>
          <a:lstStyle/>
          <a:p>
            <a:r>
              <a:rPr lang="en-US" dirty="0"/>
              <a:t>An </a:t>
            </a:r>
            <a:r>
              <a:rPr lang="en-US" b="1" dirty="0"/>
              <a:t>Array </a:t>
            </a:r>
            <a:r>
              <a:rPr lang="en-US" dirty="0"/>
              <a:t>is a sequence of elements or values of </a:t>
            </a:r>
            <a:r>
              <a:rPr lang="en-US" u="sng" dirty="0"/>
              <a:t>the same type.</a:t>
            </a:r>
          </a:p>
          <a:p>
            <a:r>
              <a:rPr lang="en-US" dirty="0"/>
              <a:t>Each element is stored at a zero-based location called </a:t>
            </a:r>
            <a:r>
              <a:rPr lang="en-US" b="1" dirty="0"/>
              <a:t>index</a:t>
            </a:r>
            <a:r>
              <a:rPr lang="en-US" dirty="0"/>
              <a:t>.</a:t>
            </a:r>
          </a:p>
          <a:p>
            <a:r>
              <a:rPr lang="en-US" dirty="0"/>
              <a:t>The number of elements in an array is called </a:t>
            </a:r>
            <a:r>
              <a:rPr lang="en-US" b="1" dirty="0"/>
              <a:t>length.</a:t>
            </a:r>
          </a:p>
          <a:p>
            <a:endParaRPr lang="en-US" b="1" dirty="0"/>
          </a:p>
          <a:p>
            <a:pPr marL="457200" lvl="1" indent="0">
              <a:buNone/>
            </a:pPr>
            <a:endParaRPr lang="en-US" dirty="0"/>
          </a:p>
        </p:txBody>
      </p:sp>
      <p:sp>
        <p:nvSpPr>
          <p:cNvPr id="4" name="Footer Placeholder 3">
            <a:extLst>
              <a:ext uri="{FF2B5EF4-FFF2-40B4-BE49-F238E27FC236}">
                <a16:creationId xmlns:a16="http://schemas.microsoft.com/office/drawing/2014/main" id="{07B5D2F0-ADA5-F640-84D2-0B60704E1298}"/>
              </a:ext>
            </a:extLst>
          </p:cNvPr>
          <p:cNvSpPr>
            <a:spLocks noGrp="1"/>
          </p:cNvSpPr>
          <p:nvPr>
            <p:ph type="ftr" sz="quarter" idx="11"/>
          </p:nvPr>
        </p:nvSpPr>
        <p:spPr/>
        <p:txBody>
          <a:bodyPr/>
          <a:lstStyle/>
          <a:p>
            <a:r>
              <a:rPr lang="en-US"/>
              <a:t>Khalid Alharbi, Ph.D.</a:t>
            </a:r>
          </a:p>
        </p:txBody>
      </p:sp>
      <p:grpSp>
        <p:nvGrpSpPr>
          <p:cNvPr id="23" name="Group 22">
            <a:extLst>
              <a:ext uri="{FF2B5EF4-FFF2-40B4-BE49-F238E27FC236}">
                <a16:creationId xmlns:a16="http://schemas.microsoft.com/office/drawing/2014/main" id="{3953345E-DECE-0D43-89E8-829A75491D62}"/>
              </a:ext>
            </a:extLst>
          </p:cNvPr>
          <p:cNvGrpSpPr/>
          <p:nvPr/>
        </p:nvGrpSpPr>
        <p:grpSpPr>
          <a:xfrm>
            <a:off x="1503189" y="3311421"/>
            <a:ext cx="8598755" cy="937368"/>
            <a:chOff x="1503189" y="3311421"/>
            <a:chExt cx="8598755" cy="937368"/>
          </a:xfrm>
        </p:grpSpPr>
        <p:grpSp>
          <p:nvGrpSpPr>
            <p:cNvPr id="12" name="Group 11">
              <a:extLst>
                <a:ext uri="{FF2B5EF4-FFF2-40B4-BE49-F238E27FC236}">
                  <a16:creationId xmlns:a16="http://schemas.microsoft.com/office/drawing/2014/main" id="{AB686B1F-3B3B-6544-8D29-7333F1E5572B}"/>
                </a:ext>
              </a:extLst>
            </p:cNvPr>
            <p:cNvGrpSpPr/>
            <p:nvPr/>
          </p:nvGrpSpPr>
          <p:grpSpPr>
            <a:xfrm>
              <a:off x="2291938" y="3680753"/>
              <a:ext cx="6230896" cy="568036"/>
              <a:chOff x="1399309" y="3865419"/>
              <a:chExt cx="6230896" cy="568036"/>
            </a:xfrm>
          </p:grpSpPr>
          <p:sp>
            <p:nvSpPr>
              <p:cNvPr id="5" name="Rectangle 4">
                <a:extLst>
                  <a:ext uri="{FF2B5EF4-FFF2-40B4-BE49-F238E27FC236}">
                    <a16:creationId xmlns:a16="http://schemas.microsoft.com/office/drawing/2014/main" id="{0DED2FCA-1246-BA4C-AA6D-4F0582B39E1C}"/>
                  </a:ext>
                </a:extLst>
              </p:cNvPr>
              <p:cNvSpPr/>
              <p:nvPr/>
            </p:nvSpPr>
            <p:spPr>
              <a:xfrm>
                <a:off x="1399309" y="3865419"/>
                <a:ext cx="1039091" cy="568036"/>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American Typewriter" panose="02090604020004020304" pitchFamily="18" charset="77"/>
                  </a:rPr>
                  <a:t>45</a:t>
                </a:r>
              </a:p>
            </p:txBody>
          </p:sp>
          <p:sp>
            <p:nvSpPr>
              <p:cNvPr id="6" name="Rectangle 5">
                <a:extLst>
                  <a:ext uri="{FF2B5EF4-FFF2-40B4-BE49-F238E27FC236}">
                    <a16:creationId xmlns:a16="http://schemas.microsoft.com/office/drawing/2014/main" id="{475AB029-E1CA-F345-9376-56E07CB8F10F}"/>
                  </a:ext>
                </a:extLst>
              </p:cNvPr>
              <p:cNvSpPr/>
              <p:nvPr/>
            </p:nvSpPr>
            <p:spPr>
              <a:xfrm>
                <a:off x="2438400" y="3865419"/>
                <a:ext cx="1039091" cy="568036"/>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American Typewriter" panose="02090604020004020304" pitchFamily="18" charset="77"/>
                  </a:rPr>
                  <a:t>67</a:t>
                </a:r>
              </a:p>
            </p:txBody>
          </p:sp>
          <p:sp>
            <p:nvSpPr>
              <p:cNvPr id="7" name="Rectangle 6">
                <a:extLst>
                  <a:ext uri="{FF2B5EF4-FFF2-40B4-BE49-F238E27FC236}">
                    <a16:creationId xmlns:a16="http://schemas.microsoft.com/office/drawing/2014/main" id="{0F4A3FC3-A80C-7242-927C-05AED4272111}"/>
                  </a:ext>
                </a:extLst>
              </p:cNvPr>
              <p:cNvSpPr/>
              <p:nvPr/>
            </p:nvSpPr>
            <p:spPr>
              <a:xfrm>
                <a:off x="3477491" y="3865419"/>
                <a:ext cx="1039091" cy="568036"/>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American Typewriter" panose="02090604020004020304" pitchFamily="18" charset="77"/>
                  </a:rPr>
                  <a:t>48</a:t>
                </a:r>
              </a:p>
            </p:txBody>
          </p:sp>
          <p:sp>
            <p:nvSpPr>
              <p:cNvPr id="8" name="Rectangle 7">
                <a:extLst>
                  <a:ext uri="{FF2B5EF4-FFF2-40B4-BE49-F238E27FC236}">
                    <a16:creationId xmlns:a16="http://schemas.microsoft.com/office/drawing/2014/main" id="{1B8B6F5C-C923-0F46-8B02-E68C558EAC19}"/>
                  </a:ext>
                </a:extLst>
              </p:cNvPr>
              <p:cNvSpPr/>
              <p:nvPr/>
            </p:nvSpPr>
            <p:spPr>
              <a:xfrm>
                <a:off x="4516582" y="3865419"/>
                <a:ext cx="1039091" cy="568036"/>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American Typewriter" panose="02090604020004020304" pitchFamily="18" charset="77"/>
                  </a:rPr>
                  <a:t>23</a:t>
                </a:r>
              </a:p>
            </p:txBody>
          </p:sp>
          <p:sp>
            <p:nvSpPr>
              <p:cNvPr id="9" name="Rectangle 8">
                <a:extLst>
                  <a:ext uri="{FF2B5EF4-FFF2-40B4-BE49-F238E27FC236}">
                    <a16:creationId xmlns:a16="http://schemas.microsoft.com/office/drawing/2014/main" id="{4FBB6D22-1F90-8143-B28E-C10D8EAC9811}"/>
                  </a:ext>
                </a:extLst>
              </p:cNvPr>
              <p:cNvSpPr/>
              <p:nvPr/>
            </p:nvSpPr>
            <p:spPr>
              <a:xfrm>
                <a:off x="5555673" y="3865419"/>
                <a:ext cx="1039091" cy="568036"/>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American Typewriter" panose="02090604020004020304" pitchFamily="18" charset="77"/>
                  </a:rPr>
                  <a:t>67</a:t>
                </a:r>
              </a:p>
            </p:txBody>
          </p:sp>
          <p:sp>
            <p:nvSpPr>
              <p:cNvPr id="10" name="Rectangle 9">
                <a:extLst>
                  <a:ext uri="{FF2B5EF4-FFF2-40B4-BE49-F238E27FC236}">
                    <a16:creationId xmlns:a16="http://schemas.microsoft.com/office/drawing/2014/main" id="{31EBB7C6-CC40-E34A-B768-2AC2CDE19237}"/>
                  </a:ext>
                </a:extLst>
              </p:cNvPr>
              <p:cNvSpPr/>
              <p:nvPr/>
            </p:nvSpPr>
            <p:spPr>
              <a:xfrm>
                <a:off x="6591114" y="3865419"/>
                <a:ext cx="1039091" cy="568036"/>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American Typewriter" panose="02090604020004020304" pitchFamily="18" charset="77"/>
                  </a:rPr>
                  <a:t>97</a:t>
                </a:r>
              </a:p>
            </p:txBody>
          </p:sp>
        </p:grpSp>
        <p:sp>
          <p:nvSpPr>
            <p:cNvPr id="11" name="TextBox 10">
              <a:extLst>
                <a:ext uri="{FF2B5EF4-FFF2-40B4-BE49-F238E27FC236}">
                  <a16:creationId xmlns:a16="http://schemas.microsoft.com/office/drawing/2014/main" id="{66BBF378-9480-DC45-8987-0B57321F08AD}"/>
                </a:ext>
              </a:extLst>
            </p:cNvPr>
            <p:cNvSpPr txBox="1"/>
            <p:nvPr/>
          </p:nvSpPr>
          <p:spPr>
            <a:xfrm>
              <a:off x="1517383" y="3790991"/>
              <a:ext cx="952005" cy="369332"/>
            </a:xfrm>
            <a:prstGeom prst="rect">
              <a:avLst/>
            </a:prstGeom>
            <a:noFill/>
          </p:spPr>
          <p:txBody>
            <a:bodyPr wrap="square" rtlCol="0">
              <a:spAutoFit/>
            </a:bodyPr>
            <a:lstStyle/>
            <a:p>
              <a:r>
                <a:rPr lang="en-US" dirty="0">
                  <a:latin typeface="American Typewriter" panose="02090604020004020304" pitchFamily="18" charset="77"/>
                </a:rPr>
                <a:t>Value</a:t>
              </a:r>
            </a:p>
          </p:txBody>
        </p:sp>
        <p:sp>
          <p:nvSpPr>
            <p:cNvPr id="13" name="TextBox 12">
              <a:extLst>
                <a:ext uri="{FF2B5EF4-FFF2-40B4-BE49-F238E27FC236}">
                  <a16:creationId xmlns:a16="http://schemas.microsoft.com/office/drawing/2014/main" id="{10FB7491-3AD3-0740-BB1A-1506200BCD7B}"/>
                </a:ext>
              </a:extLst>
            </p:cNvPr>
            <p:cNvSpPr txBox="1"/>
            <p:nvPr/>
          </p:nvSpPr>
          <p:spPr>
            <a:xfrm>
              <a:off x="1503189" y="3332635"/>
              <a:ext cx="952005" cy="369332"/>
            </a:xfrm>
            <a:prstGeom prst="rect">
              <a:avLst/>
            </a:prstGeom>
            <a:noFill/>
          </p:spPr>
          <p:txBody>
            <a:bodyPr wrap="square" rtlCol="0">
              <a:spAutoFit/>
            </a:bodyPr>
            <a:lstStyle/>
            <a:p>
              <a:r>
                <a:rPr lang="en-US" dirty="0">
                  <a:latin typeface="American Typewriter" panose="02090604020004020304" pitchFamily="18" charset="77"/>
                </a:rPr>
                <a:t>Index</a:t>
              </a:r>
            </a:p>
          </p:txBody>
        </p:sp>
        <p:sp>
          <p:nvSpPr>
            <p:cNvPr id="14" name="TextBox 13">
              <a:extLst>
                <a:ext uri="{FF2B5EF4-FFF2-40B4-BE49-F238E27FC236}">
                  <a16:creationId xmlns:a16="http://schemas.microsoft.com/office/drawing/2014/main" id="{4A55448A-1BE1-1748-B22F-CF372E758F8A}"/>
                </a:ext>
              </a:extLst>
            </p:cNvPr>
            <p:cNvSpPr txBox="1"/>
            <p:nvPr/>
          </p:nvSpPr>
          <p:spPr>
            <a:xfrm>
              <a:off x="2533062" y="3311421"/>
              <a:ext cx="556841" cy="369332"/>
            </a:xfrm>
            <a:prstGeom prst="rect">
              <a:avLst/>
            </a:prstGeom>
            <a:noFill/>
          </p:spPr>
          <p:txBody>
            <a:bodyPr wrap="square" rtlCol="0">
              <a:spAutoFit/>
            </a:bodyPr>
            <a:lstStyle/>
            <a:p>
              <a:r>
                <a:rPr lang="en-US" dirty="0">
                  <a:latin typeface="American Typewriter" panose="02090604020004020304" pitchFamily="18" charset="77"/>
                </a:rPr>
                <a:t>0</a:t>
              </a:r>
            </a:p>
          </p:txBody>
        </p:sp>
        <p:sp>
          <p:nvSpPr>
            <p:cNvPr id="15" name="TextBox 14">
              <a:extLst>
                <a:ext uri="{FF2B5EF4-FFF2-40B4-BE49-F238E27FC236}">
                  <a16:creationId xmlns:a16="http://schemas.microsoft.com/office/drawing/2014/main" id="{0A03BCCB-BD02-8C4E-8B75-0E65149ADE8C}"/>
                </a:ext>
              </a:extLst>
            </p:cNvPr>
            <p:cNvSpPr txBox="1"/>
            <p:nvPr/>
          </p:nvSpPr>
          <p:spPr>
            <a:xfrm>
              <a:off x="3556982" y="3311421"/>
              <a:ext cx="556841" cy="369332"/>
            </a:xfrm>
            <a:prstGeom prst="rect">
              <a:avLst/>
            </a:prstGeom>
            <a:noFill/>
          </p:spPr>
          <p:txBody>
            <a:bodyPr wrap="square" rtlCol="0">
              <a:spAutoFit/>
            </a:bodyPr>
            <a:lstStyle/>
            <a:p>
              <a:r>
                <a:rPr lang="en-US" dirty="0">
                  <a:latin typeface="American Typewriter" panose="02090604020004020304" pitchFamily="18" charset="77"/>
                </a:rPr>
                <a:t>1</a:t>
              </a:r>
            </a:p>
          </p:txBody>
        </p:sp>
        <p:sp>
          <p:nvSpPr>
            <p:cNvPr id="16" name="TextBox 15">
              <a:extLst>
                <a:ext uri="{FF2B5EF4-FFF2-40B4-BE49-F238E27FC236}">
                  <a16:creationId xmlns:a16="http://schemas.microsoft.com/office/drawing/2014/main" id="{E366450A-B709-3D46-96B3-4ED7812B3FDB}"/>
                </a:ext>
              </a:extLst>
            </p:cNvPr>
            <p:cNvSpPr txBox="1"/>
            <p:nvPr/>
          </p:nvSpPr>
          <p:spPr>
            <a:xfrm>
              <a:off x="4681502" y="3311421"/>
              <a:ext cx="556841" cy="369332"/>
            </a:xfrm>
            <a:prstGeom prst="rect">
              <a:avLst/>
            </a:prstGeom>
            <a:noFill/>
          </p:spPr>
          <p:txBody>
            <a:bodyPr wrap="square" rtlCol="0">
              <a:spAutoFit/>
            </a:bodyPr>
            <a:lstStyle/>
            <a:p>
              <a:r>
                <a:rPr lang="en-US" dirty="0">
                  <a:latin typeface="American Typewriter" panose="02090604020004020304" pitchFamily="18" charset="77"/>
                </a:rPr>
                <a:t>2</a:t>
              </a:r>
            </a:p>
          </p:txBody>
        </p:sp>
        <p:sp>
          <p:nvSpPr>
            <p:cNvPr id="17" name="TextBox 16">
              <a:extLst>
                <a:ext uri="{FF2B5EF4-FFF2-40B4-BE49-F238E27FC236}">
                  <a16:creationId xmlns:a16="http://schemas.microsoft.com/office/drawing/2014/main" id="{8B625A70-64B1-E94A-A392-68E779A18BCA}"/>
                </a:ext>
              </a:extLst>
            </p:cNvPr>
            <p:cNvSpPr txBox="1"/>
            <p:nvPr/>
          </p:nvSpPr>
          <p:spPr>
            <a:xfrm>
              <a:off x="5687103" y="3311421"/>
              <a:ext cx="556841" cy="369332"/>
            </a:xfrm>
            <a:prstGeom prst="rect">
              <a:avLst/>
            </a:prstGeom>
            <a:noFill/>
          </p:spPr>
          <p:txBody>
            <a:bodyPr wrap="square" rtlCol="0">
              <a:spAutoFit/>
            </a:bodyPr>
            <a:lstStyle/>
            <a:p>
              <a:r>
                <a:rPr lang="en-US" dirty="0">
                  <a:latin typeface="American Typewriter" panose="02090604020004020304" pitchFamily="18" charset="77"/>
                </a:rPr>
                <a:t>3</a:t>
              </a:r>
            </a:p>
          </p:txBody>
        </p:sp>
        <p:sp>
          <p:nvSpPr>
            <p:cNvPr id="18" name="TextBox 17">
              <a:extLst>
                <a:ext uri="{FF2B5EF4-FFF2-40B4-BE49-F238E27FC236}">
                  <a16:creationId xmlns:a16="http://schemas.microsoft.com/office/drawing/2014/main" id="{170F8ACB-1693-CF4D-B34C-502F7DC444C7}"/>
                </a:ext>
              </a:extLst>
            </p:cNvPr>
            <p:cNvSpPr txBox="1"/>
            <p:nvPr/>
          </p:nvSpPr>
          <p:spPr>
            <a:xfrm>
              <a:off x="6619170" y="3311421"/>
              <a:ext cx="556841" cy="369332"/>
            </a:xfrm>
            <a:prstGeom prst="rect">
              <a:avLst/>
            </a:prstGeom>
            <a:noFill/>
          </p:spPr>
          <p:txBody>
            <a:bodyPr wrap="square" rtlCol="0">
              <a:spAutoFit/>
            </a:bodyPr>
            <a:lstStyle/>
            <a:p>
              <a:r>
                <a:rPr lang="en-US" dirty="0">
                  <a:latin typeface="American Typewriter" panose="02090604020004020304" pitchFamily="18" charset="77"/>
                </a:rPr>
                <a:t>4</a:t>
              </a:r>
            </a:p>
          </p:txBody>
        </p:sp>
        <p:sp>
          <p:nvSpPr>
            <p:cNvPr id="19" name="TextBox 18">
              <a:extLst>
                <a:ext uri="{FF2B5EF4-FFF2-40B4-BE49-F238E27FC236}">
                  <a16:creationId xmlns:a16="http://schemas.microsoft.com/office/drawing/2014/main" id="{33AB7249-5235-EB4F-96E8-5689F0E7B473}"/>
                </a:ext>
              </a:extLst>
            </p:cNvPr>
            <p:cNvSpPr txBox="1"/>
            <p:nvPr/>
          </p:nvSpPr>
          <p:spPr>
            <a:xfrm>
              <a:off x="7757525" y="3311422"/>
              <a:ext cx="556841" cy="369332"/>
            </a:xfrm>
            <a:prstGeom prst="rect">
              <a:avLst/>
            </a:prstGeom>
            <a:noFill/>
          </p:spPr>
          <p:txBody>
            <a:bodyPr wrap="square" rtlCol="0">
              <a:spAutoFit/>
            </a:bodyPr>
            <a:lstStyle/>
            <a:p>
              <a:r>
                <a:rPr lang="en-US" dirty="0">
                  <a:latin typeface="American Typewriter" panose="02090604020004020304" pitchFamily="18" charset="77"/>
                </a:rPr>
                <a:t>5</a:t>
              </a:r>
            </a:p>
          </p:txBody>
        </p:sp>
        <p:sp>
          <p:nvSpPr>
            <p:cNvPr id="20" name="TextBox 19">
              <a:extLst>
                <a:ext uri="{FF2B5EF4-FFF2-40B4-BE49-F238E27FC236}">
                  <a16:creationId xmlns:a16="http://schemas.microsoft.com/office/drawing/2014/main" id="{70F051F8-2870-B243-8204-31A84C0FF9C1}"/>
                </a:ext>
              </a:extLst>
            </p:cNvPr>
            <p:cNvSpPr txBox="1"/>
            <p:nvPr/>
          </p:nvSpPr>
          <p:spPr>
            <a:xfrm>
              <a:off x="8587773" y="3780105"/>
              <a:ext cx="1514171" cy="369332"/>
            </a:xfrm>
            <a:prstGeom prst="rect">
              <a:avLst/>
            </a:prstGeom>
            <a:noFill/>
          </p:spPr>
          <p:txBody>
            <a:bodyPr wrap="square" rtlCol="0">
              <a:spAutoFit/>
            </a:bodyPr>
            <a:lstStyle/>
            <a:p>
              <a:r>
                <a:rPr lang="en-US" dirty="0">
                  <a:latin typeface="American Typewriter" panose="02090604020004020304" pitchFamily="18" charset="77"/>
                </a:rPr>
                <a:t>Length = 6</a:t>
              </a:r>
            </a:p>
          </p:txBody>
        </p:sp>
      </p:grpSp>
      <p:sp>
        <p:nvSpPr>
          <p:cNvPr id="21" name="TextBox 20">
            <a:extLst>
              <a:ext uri="{FF2B5EF4-FFF2-40B4-BE49-F238E27FC236}">
                <a16:creationId xmlns:a16="http://schemas.microsoft.com/office/drawing/2014/main" id="{58C3E9B6-2C63-0A4F-9336-917B45379C33}"/>
              </a:ext>
            </a:extLst>
          </p:cNvPr>
          <p:cNvSpPr txBox="1"/>
          <p:nvPr/>
        </p:nvSpPr>
        <p:spPr>
          <a:xfrm>
            <a:off x="1186543" y="4441371"/>
            <a:ext cx="8360228" cy="1331134"/>
          </a:xfrm>
          <a:prstGeom prst="rect">
            <a:avLst/>
          </a:prstGeom>
          <a:solidFill>
            <a:srgbClr val="3A3839"/>
          </a:solidFill>
        </p:spPr>
        <p:txBody>
          <a:bodyPr wrap="square" rtlCol="0">
            <a:spAutoFit/>
          </a:bodyPr>
          <a:lstStyle/>
          <a:p>
            <a:pPr>
              <a:lnSpc>
                <a:spcPts val="2475"/>
              </a:lnSpc>
            </a:pP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4EC9B0"/>
                </a:solidFill>
                <a:latin typeface="Menlo" panose="020B0609030804020204" pitchFamily="49" charset="0"/>
                <a:ea typeface="Times New Roman" panose="02020603050405020304" pitchFamily="18" charset="0"/>
                <a:cs typeface="Arial" panose="020B0604020202020204" pitchFamily="34" charset="0"/>
              </a:rPr>
              <a:t>int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9CDCFE"/>
                </a:solidFill>
                <a:latin typeface="Menlo" panose="020B0609030804020204" pitchFamily="49" charset="0"/>
                <a:ea typeface="Times New Roman" panose="02020603050405020304" pitchFamily="18" charset="0"/>
                <a:cs typeface="Arial" panose="020B0604020202020204" pitchFamily="34" charset="0"/>
              </a:rPr>
              <a:t>arr</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 {</a:t>
            </a:r>
            <a:r>
              <a:rPr lang="en-US" dirty="0">
                <a:solidFill>
                  <a:srgbClr val="B5CEA8"/>
                </a:solidFill>
                <a:latin typeface="Menlo" panose="020B0609030804020204" pitchFamily="49" charset="0"/>
                <a:ea typeface="Times New Roman" panose="02020603050405020304" pitchFamily="18" charset="0"/>
                <a:cs typeface="Arial" panose="020B0604020202020204" pitchFamily="34" charset="0"/>
              </a:rPr>
              <a:t>45</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B5CEA8"/>
                </a:solidFill>
                <a:latin typeface="Menlo" panose="020B0609030804020204" pitchFamily="49" charset="0"/>
                <a:ea typeface="Times New Roman" panose="02020603050405020304" pitchFamily="18" charset="0"/>
                <a:cs typeface="Arial" panose="020B0604020202020204" pitchFamily="34" charset="0"/>
              </a:rPr>
              <a:t>67</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B5CEA8"/>
                </a:solidFill>
                <a:latin typeface="Menlo" panose="020B0609030804020204" pitchFamily="49" charset="0"/>
                <a:ea typeface="Times New Roman" panose="02020603050405020304" pitchFamily="18" charset="0"/>
                <a:cs typeface="Arial" panose="020B0604020202020204" pitchFamily="34" charset="0"/>
              </a:rPr>
              <a:t>48</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B5CEA8"/>
                </a:solidFill>
                <a:latin typeface="Menlo" panose="020B0609030804020204" pitchFamily="49" charset="0"/>
                <a:ea typeface="Times New Roman" panose="02020603050405020304" pitchFamily="18" charset="0"/>
                <a:cs typeface="Arial" panose="020B0604020202020204" pitchFamily="34" charset="0"/>
              </a:rPr>
              <a:t>23</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B5CEA8"/>
                </a:solidFill>
                <a:latin typeface="Menlo" panose="020B0609030804020204" pitchFamily="49" charset="0"/>
                <a:ea typeface="Times New Roman" panose="02020603050405020304" pitchFamily="18" charset="0"/>
                <a:cs typeface="Arial" panose="020B0604020202020204" pitchFamily="34" charset="0"/>
              </a:rPr>
              <a:t>67</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B5CEA8"/>
                </a:solidFill>
                <a:latin typeface="Menlo" panose="020B0609030804020204" pitchFamily="49" charset="0"/>
                <a:ea typeface="Times New Roman" panose="02020603050405020304" pitchFamily="18" charset="0"/>
                <a:cs typeface="Arial" panose="020B0604020202020204" pitchFamily="34" charset="0"/>
              </a:rPr>
              <a:t>97</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ts val="2475"/>
              </a:lnSpc>
            </a:pP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4EC9B0"/>
                </a:solidFill>
                <a:latin typeface="Menlo" panose="020B0609030804020204" pitchFamily="49" charset="0"/>
                <a:ea typeface="Times New Roman" panose="02020603050405020304" pitchFamily="18" charset="0"/>
                <a:cs typeface="Arial" panose="020B0604020202020204" pitchFamily="34" charset="0"/>
              </a:rPr>
              <a:t>System</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4FC1FF"/>
                </a:solidFill>
                <a:latin typeface="Menlo" panose="020B0609030804020204" pitchFamily="49" charset="0"/>
                <a:ea typeface="Times New Roman" panose="02020603050405020304" pitchFamily="18" charset="0"/>
                <a:cs typeface="Arial" panose="020B0604020202020204" pitchFamily="34" charset="0"/>
              </a:rPr>
              <a:t>out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DCDCAA"/>
                </a:solidFill>
                <a:latin typeface="Menlo" panose="020B0609030804020204" pitchFamily="49" charset="0"/>
                <a:ea typeface="Times New Roman" panose="02020603050405020304" pitchFamily="18" charset="0"/>
                <a:cs typeface="Arial" panose="020B0604020202020204" pitchFamily="34" charset="0"/>
              </a:rPr>
              <a:t>println</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9CDCFE"/>
                </a:solidFill>
                <a:latin typeface="Menlo" panose="020B0609030804020204" pitchFamily="49" charset="0"/>
                <a:ea typeface="Times New Roman" panose="02020603050405020304" pitchFamily="18" charset="0"/>
                <a:cs typeface="Arial" panose="020B0604020202020204" pitchFamily="34" charset="0"/>
              </a:rPr>
              <a:t>arr</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4FC1FF"/>
                </a:solidFill>
                <a:latin typeface="Menlo" panose="020B0609030804020204" pitchFamily="49" charset="0"/>
                <a:ea typeface="Times New Roman" panose="02020603050405020304" pitchFamily="18" charset="0"/>
                <a:cs typeface="Arial" panose="020B0604020202020204" pitchFamily="34" charset="0"/>
              </a:rPr>
              <a:t>length</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ts val="2475"/>
              </a:lnSpc>
            </a:pP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4EC9B0"/>
                </a:solidFill>
                <a:latin typeface="Menlo" panose="020B0609030804020204" pitchFamily="49" charset="0"/>
                <a:ea typeface="Times New Roman" panose="02020603050405020304" pitchFamily="18" charset="0"/>
                <a:cs typeface="Arial" panose="020B0604020202020204" pitchFamily="34" charset="0"/>
              </a:rPr>
              <a:t>System</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4FC1FF"/>
                </a:solidFill>
                <a:latin typeface="Menlo" panose="020B0609030804020204" pitchFamily="49" charset="0"/>
                <a:ea typeface="Times New Roman" panose="02020603050405020304" pitchFamily="18" charset="0"/>
                <a:cs typeface="Arial" panose="020B0604020202020204" pitchFamily="34" charset="0"/>
              </a:rPr>
              <a:t>out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DCDCAA"/>
                </a:solidFill>
                <a:latin typeface="Menlo" panose="020B0609030804020204" pitchFamily="49" charset="0"/>
                <a:ea typeface="Times New Roman" panose="02020603050405020304" pitchFamily="18" charset="0"/>
                <a:cs typeface="Arial" panose="020B0604020202020204" pitchFamily="34" charset="0"/>
              </a:rPr>
              <a:t>println</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CE9178"/>
                </a:solidFill>
                <a:latin typeface="Menlo" panose="020B0609030804020204" pitchFamily="49" charset="0"/>
                <a:ea typeface="Times New Roman" panose="02020603050405020304" pitchFamily="18" charset="0"/>
                <a:cs typeface="Arial" panose="020B0604020202020204" pitchFamily="34" charset="0"/>
              </a:rPr>
              <a:t>"Second item: "</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 </a:t>
            </a:r>
            <a:r>
              <a:rPr lang="en-US" dirty="0">
                <a:solidFill>
                  <a:srgbClr val="9CDCFE"/>
                </a:solidFill>
                <a:latin typeface="Menlo" panose="020B0609030804020204" pitchFamily="49" charset="0"/>
                <a:ea typeface="Times New Roman" panose="02020603050405020304" pitchFamily="18" charset="0"/>
                <a:cs typeface="Arial" panose="020B0604020202020204" pitchFamily="34" charset="0"/>
              </a:rPr>
              <a:t>arr</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B5CEA8"/>
                </a:solidFill>
                <a:latin typeface="Menlo" panose="020B0609030804020204" pitchFamily="49" charset="0"/>
                <a:ea typeface="Times New Roman" panose="02020603050405020304" pitchFamily="18" charset="0"/>
                <a:cs typeface="Arial" panose="020B0604020202020204" pitchFamily="34" charset="0"/>
              </a:rPr>
              <a:t>1</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r>
              <a:rPr lang="en-US" dirty="0">
                <a:latin typeface="Calibri" panose="020F0502020204030204" pitchFamily="34" charset="0"/>
                <a:ea typeface="Calibri" panose="020F0502020204030204" pitchFamily="34" charset="0"/>
                <a:cs typeface="Arial" panose="020B0604020202020204" pitchFamily="34" charset="0"/>
              </a:rPr>
              <a:t> </a:t>
            </a:r>
            <a:endParaRPr lang="en-US" dirty="0"/>
          </a:p>
        </p:txBody>
      </p:sp>
      <p:sp>
        <p:nvSpPr>
          <p:cNvPr id="22" name="TextBox 21">
            <a:extLst>
              <a:ext uri="{FF2B5EF4-FFF2-40B4-BE49-F238E27FC236}">
                <a16:creationId xmlns:a16="http://schemas.microsoft.com/office/drawing/2014/main" id="{9A62CDDB-60D4-FC41-BCCC-380B40B32C73}"/>
              </a:ext>
            </a:extLst>
          </p:cNvPr>
          <p:cNvSpPr txBox="1"/>
          <p:nvPr/>
        </p:nvSpPr>
        <p:spPr>
          <a:xfrm>
            <a:off x="1186543" y="5780751"/>
            <a:ext cx="8360228" cy="461665"/>
          </a:xfrm>
          <a:prstGeom prst="rect">
            <a:avLst/>
          </a:prstGeom>
          <a:solidFill>
            <a:srgbClr val="3A3839"/>
          </a:solidFill>
        </p:spPr>
        <p:txBody>
          <a:bodyPr wrap="square" rtlCol="0">
            <a:spAutoFit/>
          </a:bodyPr>
          <a:lstStyle/>
          <a:p>
            <a:r>
              <a:rPr lang="en-US" sz="1200" dirty="0">
                <a:solidFill>
                  <a:schemeClr val="bg1"/>
                </a:solidFill>
                <a:latin typeface="Arial" panose="020B0604020202020204" pitchFamily="34" charset="0"/>
                <a:cs typeface="Arial" panose="020B0604020202020204" pitchFamily="34" charset="0"/>
              </a:rPr>
              <a:t>6</a:t>
            </a:r>
          </a:p>
          <a:p>
            <a:r>
              <a:rPr lang="en-US" sz="1200" dirty="0">
                <a:solidFill>
                  <a:schemeClr val="bg1"/>
                </a:solidFill>
                <a:latin typeface="Arial" panose="020B0604020202020204" pitchFamily="34" charset="0"/>
                <a:cs typeface="Arial" panose="020B0604020202020204" pitchFamily="34" charset="0"/>
              </a:rPr>
              <a:t>Second item: 67</a:t>
            </a:r>
          </a:p>
        </p:txBody>
      </p:sp>
    </p:spTree>
    <p:extLst>
      <p:ext uri="{BB962C8B-B14F-4D97-AF65-F5344CB8AC3E}">
        <p14:creationId xmlns:p14="http://schemas.microsoft.com/office/powerpoint/2010/main" val="15189413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1"/>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21" grpId="0" animBg="1"/>
      <p:bldP spid="22" grpId="0" animBg="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3F2E6C-BD4D-524D-8E27-ADEB9AB9F6AC}"/>
              </a:ext>
            </a:extLst>
          </p:cNvPr>
          <p:cNvSpPr>
            <a:spLocks noGrp="1"/>
          </p:cNvSpPr>
          <p:nvPr>
            <p:ph type="title"/>
          </p:nvPr>
        </p:nvSpPr>
        <p:spPr/>
        <p:txBody>
          <a:bodyPr/>
          <a:lstStyle/>
          <a:p>
            <a:r>
              <a:rPr lang="en-US" dirty="0"/>
              <a:t>The Map interface</a:t>
            </a:r>
            <a:r>
              <a:rPr lang="en-US" baseline="30000" dirty="0"/>
              <a:t>*</a:t>
            </a:r>
            <a:endParaRPr lang="en-US" dirty="0"/>
          </a:p>
        </p:txBody>
      </p:sp>
      <p:sp>
        <p:nvSpPr>
          <p:cNvPr id="4" name="Footer Placeholder 3">
            <a:extLst>
              <a:ext uri="{FF2B5EF4-FFF2-40B4-BE49-F238E27FC236}">
                <a16:creationId xmlns:a16="http://schemas.microsoft.com/office/drawing/2014/main" id="{B710A0DB-04A5-0C4F-B17B-2FF7AB8370AD}"/>
              </a:ext>
            </a:extLst>
          </p:cNvPr>
          <p:cNvSpPr>
            <a:spLocks noGrp="1"/>
          </p:cNvSpPr>
          <p:nvPr>
            <p:ph type="ftr" sz="quarter" idx="11"/>
          </p:nvPr>
        </p:nvSpPr>
        <p:spPr/>
        <p:txBody>
          <a:bodyPr/>
          <a:lstStyle/>
          <a:p>
            <a:r>
              <a:rPr lang="en-US"/>
              <a:t>Khalid Alharbi, Ph.D.</a:t>
            </a:r>
          </a:p>
        </p:txBody>
      </p:sp>
      <p:sp>
        <p:nvSpPr>
          <p:cNvPr id="13" name="TextBox 12">
            <a:extLst>
              <a:ext uri="{FF2B5EF4-FFF2-40B4-BE49-F238E27FC236}">
                <a16:creationId xmlns:a16="http://schemas.microsoft.com/office/drawing/2014/main" id="{E67B668C-B0D1-C24E-A1CB-D071F7180FD3}"/>
              </a:ext>
            </a:extLst>
          </p:cNvPr>
          <p:cNvSpPr txBox="1"/>
          <p:nvPr/>
        </p:nvSpPr>
        <p:spPr>
          <a:xfrm>
            <a:off x="328044" y="1462088"/>
            <a:ext cx="4785360" cy="276999"/>
          </a:xfrm>
          <a:prstGeom prst="rect">
            <a:avLst/>
          </a:prstGeom>
          <a:noFill/>
        </p:spPr>
        <p:txBody>
          <a:bodyPr wrap="square" rtlCol="0">
            <a:spAutoFit/>
          </a:bodyPr>
          <a:lstStyle/>
          <a:p>
            <a:r>
              <a:rPr lang="en-US" sz="1200" dirty="0"/>
              <a:t>* Not the complete list of classes and interfaces.</a:t>
            </a:r>
          </a:p>
        </p:txBody>
      </p:sp>
      <p:pic>
        <p:nvPicPr>
          <p:cNvPr id="7" name="Content Placeholder 6" descr="Diagram&#10;&#10;Description automatically generated with low confidence">
            <a:extLst>
              <a:ext uri="{FF2B5EF4-FFF2-40B4-BE49-F238E27FC236}">
                <a16:creationId xmlns:a16="http://schemas.microsoft.com/office/drawing/2014/main" id="{971F6E97-B700-7B40-84ED-314F48D00D8C}"/>
              </a:ext>
            </a:extLst>
          </p:cNvPr>
          <p:cNvPicPr>
            <a:picLocks noGrp="1" noChangeAspect="1"/>
          </p:cNvPicPr>
          <p:nvPr>
            <p:ph idx="1"/>
          </p:nvPr>
        </p:nvPicPr>
        <p:blipFill>
          <a:blip r:embed="rId2"/>
          <a:stretch>
            <a:fillRect/>
          </a:stretch>
        </p:blipFill>
        <p:spPr>
          <a:xfrm>
            <a:off x="2720724" y="1900742"/>
            <a:ext cx="4622185" cy="4437297"/>
          </a:xfrm>
        </p:spPr>
      </p:pic>
    </p:spTree>
    <p:extLst>
      <p:ext uri="{BB962C8B-B14F-4D97-AF65-F5344CB8AC3E}">
        <p14:creationId xmlns:p14="http://schemas.microsoft.com/office/powerpoint/2010/main" val="304796132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81DA2E-8FDC-2246-9906-CF1E9B52371E}"/>
              </a:ext>
            </a:extLst>
          </p:cNvPr>
          <p:cNvSpPr>
            <a:spLocks noGrp="1"/>
          </p:cNvSpPr>
          <p:nvPr>
            <p:ph type="title"/>
          </p:nvPr>
        </p:nvSpPr>
        <p:spPr/>
        <p:txBody>
          <a:bodyPr/>
          <a:lstStyle/>
          <a:p>
            <a:r>
              <a:rPr lang="en-US" dirty="0"/>
              <a:t>Map (I)</a:t>
            </a:r>
          </a:p>
        </p:txBody>
      </p:sp>
      <p:sp>
        <p:nvSpPr>
          <p:cNvPr id="3" name="Content Placeholder 2">
            <a:extLst>
              <a:ext uri="{FF2B5EF4-FFF2-40B4-BE49-F238E27FC236}">
                <a16:creationId xmlns:a16="http://schemas.microsoft.com/office/drawing/2014/main" id="{2709EE42-2E04-5740-9D1B-F6A91ABA3D7A}"/>
              </a:ext>
            </a:extLst>
          </p:cNvPr>
          <p:cNvSpPr>
            <a:spLocks noGrp="1"/>
          </p:cNvSpPr>
          <p:nvPr>
            <p:ph idx="1"/>
          </p:nvPr>
        </p:nvSpPr>
        <p:spPr/>
        <p:txBody>
          <a:bodyPr>
            <a:normAutofit/>
          </a:bodyPr>
          <a:lstStyle/>
          <a:p>
            <a:r>
              <a:rPr lang="en-US" dirty="0"/>
              <a:t>A </a:t>
            </a:r>
            <a:r>
              <a:rPr lang="en-US" i="1" dirty="0">
                <a:latin typeface="Courier" pitchFamily="2" charset="0"/>
              </a:rPr>
              <a:t>Map</a:t>
            </a:r>
            <a:r>
              <a:rPr lang="en-US" dirty="0"/>
              <a:t> can be thought of as an array with an index that does not have to be an </a:t>
            </a:r>
            <a:r>
              <a:rPr lang="en-US" dirty="0">
                <a:latin typeface="Courier" pitchFamily="2" charset="0"/>
              </a:rPr>
              <a:t>int</a:t>
            </a:r>
            <a:r>
              <a:rPr lang="en-US" dirty="0">
                <a:latin typeface="Calibri" panose="020F0502020204030204" pitchFamily="34" charset="0"/>
                <a:cs typeface="Calibri" panose="020F0502020204030204" pitchFamily="34" charset="0"/>
              </a:rPr>
              <a:t>. It’s also known as “dictionary” or “associative array.”</a:t>
            </a:r>
            <a:endParaRPr lang="en-US" dirty="0">
              <a:latin typeface="Courier" pitchFamily="2" charset="0"/>
            </a:endParaRPr>
          </a:p>
          <a:p>
            <a:r>
              <a:rPr lang="en-US" dirty="0"/>
              <a:t>A Map stores key-value pairs acting like a cache or a minimalist database.</a:t>
            </a:r>
          </a:p>
          <a:p>
            <a:r>
              <a:rPr lang="en-US" dirty="0"/>
              <a:t>Maps cannot contain duplicate keys; each key is unique and maps to a single value.</a:t>
            </a:r>
          </a:p>
          <a:p>
            <a:endParaRPr lang="en-US" dirty="0"/>
          </a:p>
        </p:txBody>
      </p:sp>
      <p:sp>
        <p:nvSpPr>
          <p:cNvPr id="4" name="Footer Placeholder 3">
            <a:extLst>
              <a:ext uri="{FF2B5EF4-FFF2-40B4-BE49-F238E27FC236}">
                <a16:creationId xmlns:a16="http://schemas.microsoft.com/office/drawing/2014/main" id="{D1548D52-EEAD-9E42-B961-41270E77611B}"/>
              </a:ext>
            </a:extLst>
          </p:cNvPr>
          <p:cNvSpPr>
            <a:spLocks noGrp="1"/>
          </p:cNvSpPr>
          <p:nvPr>
            <p:ph type="ftr" sz="quarter" idx="11"/>
          </p:nvPr>
        </p:nvSpPr>
        <p:spPr/>
        <p:txBody>
          <a:bodyPr/>
          <a:lstStyle/>
          <a:p>
            <a:r>
              <a:rPr lang="en-US"/>
              <a:t>Khalid Alharbi, Ph.D.</a:t>
            </a:r>
          </a:p>
        </p:txBody>
      </p:sp>
      <p:grpSp>
        <p:nvGrpSpPr>
          <p:cNvPr id="48" name="Group 47">
            <a:extLst>
              <a:ext uri="{FF2B5EF4-FFF2-40B4-BE49-F238E27FC236}">
                <a16:creationId xmlns:a16="http://schemas.microsoft.com/office/drawing/2014/main" id="{6D5DC850-761A-5948-BFC2-E469DEC20D86}"/>
              </a:ext>
            </a:extLst>
          </p:cNvPr>
          <p:cNvGrpSpPr/>
          <p:nvPr/>
        </p:nvGrpSpPr>
        <p:grpSpPr>
          <a:xfrm>
            <a:off x="860910" y="4639423"/>
            <a:ext cx="5389716" cy="1279523"/>
            <a:chOff x="1354205" y="3407348"/>
            <a:chExt cx="6152055" cy="841441"/>
          </a:xfrm>
        </p:grpSpPr>
        <p:grpSp>
          <p:nvGrpSpPr>
            <p:cNvPr id="49" name="Group 48">
              <a:extLst>
                <a:ext uri="{FF2B5EF4-FFF2-40B4-BE49-F238E27FC236}">
                  <a16:creationId xmlns:a16="http://schemas.microsoft.com/office/drawing/2014/main" id="{B8C11650-F2DF-6C49-9B76-7230D52CA858}"/>
                </a:ext>
              </a:extLst>
            </p:cNvPr>
            <p:cNvGrpSpPr/>
            <p:nvPr/>
          </p:nvGrpSpPr>
          <p:grpSpPr>
            <a:xfrm>
              <a:off x="2291938" y="3680753"/>
              <a:ext cx="4156364" cy="568036"/>
              <a:chOff x="1399309" y="3865419"/>
              <a:chExt cx="4156364" cy="568036"/>
            </a:xfrm>
          </p:grpSpPr>
          <p:sp>
            <p:nvSpPr>
              <p:cNvPr id="59" name="Rectangle 58">
                <a:extLst>
                  <a:ext uri="{FF2B5EF4-FFF2-40B4-BE49-F238E27FC236}">
                    <a16:creationId xmlns:a16="http://schemas.microsoft.com/office/drawing/2014/main" id="{9DF1659E-82DF-9248-851B-52A3B8F6A784}"/>
                  </a:ext>
                </a:extLst>
              </p:cNvPr>
              <p:cNvSpPr/>
              <p:nvPr/>
            </p:nvSpPr>
            <p:spPr>
              <a:xfrm>
                <a:off x="1399309" y="3865419"/>
                <a:ext cx="1039091" cy="568036"/>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American Typewriter" panose="02090604020004020304" pitchFamily="18" charset="77"/>
                  </a:rPr>
                  <a:t>4.1</a:t>
                </a:r>
              </a:p>
            </p:txBody>
          </p:sp>
          <p:sp>
            <p:nvSpPr>
              <p:cNvPr id="60" name="Rectangle 59">
                <a:extLst>
                  <a:ext uri="{FF2B5EF4-FFF2-40B4-BE49-F238E27FC236}">
                    <a16:creationId xmlns:a16="http://schemas.microsoft.com/office/drawing/2014/main" id="{7CBE3FF6-273C-3F4F-AC54-A3D36632AA20}"/>
                  </a:ext>
                </a:extLst>
              </p:cNvPr>
              <p:cNvSpPr/>
              <p:nvPr/>
            </p:nvSpPr>
            <p:spPr>
              <a:xfrm>
                <a:off x="2438400" y="3865419"/>
                <a:ext cx="1039091" cy="568036"/>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American Typewriter" panose="02090604020004020304" pitchFamily="18" charset="77"/>
                  </a:rPr>
                  <a:t>3.4</a:t>
                </a:r>
              </a:p>
            </p:txBody>
          </p:sp>
          <p:sp>
            <p:nvSpPr>
              <p:cNvPr id="61" name="Rectangle 60">
                <a:extLst>
                  <a:ext uri="{FF2B5EF4-FFF2-40B4-BE49-F238E27FC236}">
                    <a16:creationId xmlns:a16="http://schemas.microsoft.com/office/drawing/2014/main" id="{B09CAD76-B9AE-AA43-9790-30DF2209854E}"/>
                  </a:ext>
                </a:extLst>
              </p:cNvPr>
              <p:cNvSpPr/>
              <p:nvPr/>
            </p:nvSpPr>
            <p:spPr>
              <a:xfrm>
                <a:off x="3477491" y="3865419"/>
                <a:ext cx="1039091" cy="568036"/>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American Typewriter" panose="02090604020004020304" pitchFamily="18" charset="77"/>
                  </a:rPr>
                  <a:t>4.6</a:t>
                </a:r>
              </a:p>
            </p:txBody>
          </p:sp>
          <p:sp>
            <p:nvSpPr>
              <p:cNvPr id="62" name="Rectangle 61">
                <a:extLst>
                  <a:ext uri="{FF2B5EF4-FFF2-40B4-BE49-F238E27FC236}">
                    <a16:creationId xmlns:a16="http://schemas.microsoft.com/office/drawing/2014/main" id="{940777C5-8E20-C24C-AC1B-54CFC617A126}"/>
                  </a:ext>
                </a:extLst>
              </p:cNvPr>
              <p:cNvSpPr/>
              <p:nvPr/>
            </p:nvSpPr>
            <p:spPr>
              <a:xfrm>
                <a:off x="4516582" y="3865419"/>
                <a:ext cx="1039091" cy="568036"/>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American Typewriter" panose="02090604020004020304" pitchFamily="18" charset="77"/>
                  </a:rPr>
                  <a:t>4.3</a:t>
                </a:r>
              </a:p>
            </p:txBody>
          </p:sp>
        </p:grpSp>
        <p:sp>
          <p:nvSpPr>
            <p:cNvPr id="50" name="TextBox 49">
              <a:extLst>
                <a:ext uri="{FF2B5EF4-FFF2-40B4-BE49-F238E27FC236}">
                  <a16:creationId xmlns:a16="http://schemas.microsoft.com/office/drawing/2014/main" id="{605F4B3C-09E1-384E-9F5F-BE021D7E0B60}"/>
                </a:ext>
              </a:extLst>
            </p:cNvPr>
            <p:cNvSpPr txBox="1"/>
            <p:nvPr/>
          </p:nvSpPr>
          <p:spPr>
            <a:xfrm>
              <a:off x="1354205" y="3820732"/>
              <a:ext cx="952005" cy="242881"/>
            </a:xfrm>
            <a:prstGeom prst="rect">
              <a:avLst/>
            </a:prstGeom>
            <a:noFill/>
            <a:ln>
              <a:noFill/>
            </a:ln>
          </p:spPr>
          <p:txBody>
            <a:bodyPr wrap="square" rtlCol="0">
              <a:spAutoFit/>
            </a:bodyPr>
            <a:lstStyle/>
            <a:p>
              <a:r>
                <a:rPr lang="en-US" dirty="0">
                  <a:solidFill>
                    <a:schemeClr val="bg2">
                      <a:lumMod val="50000"/>
                    </a:schemeClr>
                  </a:solidFill>
                  <a:latin typeface="American Typewriter" panose="02090604020004020304" pitchFamily="18" charset="77"/>
                </a:rPr>
                <a:t>Value</a:t>
              </a:r>
            </a:p>
          </p:txBody>
        </p:sp>
        <p:sp>
          <p:nvSpPr>
            <p:cNvPr id="51" name="TextBox 50">
              <a:extLst>
                <a:ext uri="{FF2B5EF4-FFF2-40B4-BE49-F238E27FC236}">
                  <a16:creationId xmlns:a16="http://schemas.microsoft.com/office/drawing/2014/main" id="{350209EB-D087-5149-A869-85FEF70819AB}"/>
                </a:ext>
              </a:extLst>
            </p:cNvPr>
            <p:cNvSpPr txBox="1"/>
            <p:nvPr/>
          </p:nvSpPr>
          <p:spPr>
            <a:xfrm>
              <a:off x="1441229" y="3407348"/>
              <a:ext cx="952005" cy="242881"/>
            </a:xfrm>
            <a:prstGeom prst="rect">
              <a:avLst/>
            </a:prstGeom>
            <a:noFill/>
            <a:ln>
              <a:noFill/>
            </a:ln>
          </p:spPr>
          <p:txBody>
            <a:bodyPr wrap="square" rtlCol="0">
              <a:spAutoFit/>
            </a:bodyPr>
            <a:lstStyle/>
            <a:p>
              <a:r>
                <a:rPr lang="en-US" dirty="0">
                  <a:solidFill>
                    <a:schemeClr val="bg2">
                      <a:lumMod val="50000"/>
                    </a:schemeClr>
                  </a:solidFill>
                  <a:latin typeface="American Typewriter" panose="02090604020004020304" pitchFamily="18" charset="77"/>
                </a:rPr>
                <a:t>Key</a:t>
              </a:r>
            </a:p>
          </p:txBody>
        </p:sp>
        <p:sp>
          <p:nvSpPr>
            <p:cNvPr id="52" name="TextBox 51">
              <a:extLst>
                <a:ext uri="{FF2B5EF4-FFF2-40B4-BE49-F238E27FC236}">
                  <a16:creationId xmlns:a16="http://schemas.microsoft.com/office/drawing/2014/main" id="{3D48F209-2CC1-8A41-8975-5FBBC8810F9F}"/>
                </a:ext>
              </a:extLst>
            </p:cNvPr>
            <p:cNvSpPr txBox="1"/>
            <p:nvPr/>
          </p:nvSpPr>
          <p:spPr>
            <a:xfrm>
              <a:off x="2277844" y="3413601"/>
              <a:ext cx="1113000" cy="222640"/>
            </a:xfrm>
            <a:prstGeom prst="rect">
              <a:avLst/>
            </a:prstGeom>
            <a:noFill/>
          </p:spPr>
          <p:txBody>
            <a:bodyPr wrap="square" rtlCol="0">
              <a:spAutoFit/>
            </a:bodyPr>
            <a:lstStyle/>
            <a:p>
              <a:r>
                <a:rPr lang="en-US" sz="1600" dirty="0">
                  <a:latin typeface="American Typewriter" panose="02090604020004020304" pitchFamily="18" charset="77"/>
                </a:rPr>
                <a:t>Huda</a:t>
              </a:r>
            </a:p>
          </p:txBody>
        </p:sp>
        <p:sp>
          <p:nvSpPr>
            <p:cNvPr id="53" name="TextBox 52">
              <a:extLst>
                <a:ext uri="{FF2B5EF4-FFF2-40B4-BE49-F238E27FC236}">
                  <a16:creationId xmlns:a16="http://schemas.microsoft.com/office/drawing/2014/main" id="{F3217FC7-09FB-CD49-AAE6-866C5447403D}"/>
                </a:ext>
              </a:extLst>
            </p:cNvPr>
            <p:cNvSpPr txBox="1"/>
            <p:nvPr/>
          </p:nvSpPr>
          <p:spPr>
            <a:xfrm>
              <a:off x="3601953" y="3414491"/>
              <a:ext cx="556840" cy="222640"/>
            </a:xfrm>
            <a:prstGeom prst="rect">
              <a:avLst/>
            </a:prstGeom>
            <a:noFill/>
          </p:spPr>
          <p:txBody>
            <a:bodyPr wrap="square" rtlCol="0">
              <a:spAutoFit/>
            </a:bodyPr>
            <a:lstStyle/>
            <a:p>
              <a:r>
                <a:rPr lang="en-US" sz="1600" dirty="0">
                  <a:latin typeface="American Typewriter" panose="02090604020004020304" pitchFamily="18" charset="77"/>
                </a:rPr>
                <a:t>Ali</a:t>
              </a:r>
            </a:p>
          </p:txBody>
        </p:sp>
        <p:sp>
          <p:nvSpPr>
            <p:cNvPr id="54" name="TextBox 53">
              <a:extLst>
                <a:ext uri="{FF2B5EF4-FFF2-40B4-BE49-F238E27FC236}">
                  <a16:creationId xmlns:a16="http://schemas.microsoft.com/office/drawing/2014/main" id="{5C5BAF3D-E880-F34C-8C39-F7D0D35EAA37}"/>
                </a:ext>
              </a:extLst>
            </p:cNvPr>
            <p:cNvSpPr txBox="1"/>
            <p:nvPr/>
          </p:nvSpPr>
          <p:spPr>
            <a:xfrm>
              <a:off x="4422243" y="3420757"/>
              <a:ext cx="1091341" cy="222640"/>
            </a:xfrm>
            <a:prstGeom prst="rect">
              <a:avLst/>
            </a:prstGeom>
            <a:noFill/>
          </p:spPr>
          <p:txBody>
            <a:bodyPr wrap="square" rtlCol="0">
              <a:spAutoFit/>
            </a:bodyPr>
            <a:lstStyle/>
            <a:p>
              <a:r>
                <a:rPr lang="en-US" sz="1600" dirty="0">
                  <a:latin typeface="American Typewriter" panose="02090604020004020304" pitchFamily="18" charset="77"/>
                </a:rPr>
                <a:t>Sarah</a:t>
              </a:r>
            </a:p>
          </p:txBody>
        </p:sp>
        <p:sp>
          <p:nvSpPr>
            <p:cNvPr id="55" name="TextBox 54">
              <a:extLst>
                <a:ext uri="{FF2B5EF4-FFF2-40B4-BE49-F238E27FC236}">
                  <a16:creationId xmlns:a16="http://schemas.microsoft.com/office/drawing/2014/main" id="{AC1A1083-D6BB-804B-8A37-BE4F58ADBB9A}"/>
                </a:ext>
              </a:extLst>
            </p:cNvPr>
            <p:cNvSpPr txBox="1"/>
            <p:nvPr/>
          </p:nvSpPr>
          <p:spPr>
            <a:xfrm>
              <a:off x="5542302" y="3420757"/>
              <a:ext cx="757548" cy="222640"/>
            </a:xfrm>
            <a:prstGeom prst="rect">
              <a:avLst/>
            </a:prstGeom>
            <a:noFill/>
          </p:spPr>
          <p:txBody>
            <a:bodyPr wrap="square" rtlCol="0">
              <a:spAutoFit/>
            </a:bodyPr>
            <a:lstStyle/>
            <a:p>
              <a:r>
                <a:rPr lang="en-US" sz="1600" dirty="0">
                  <a:latin typeface="American Typewriter" panose="02090604020004020304" pitchFamily="18" charset="77"/>
                </a:rPr>
                <a:t>Badr</a:t>
              </a:r>
            </a:p>
          </p:txBody>
        </p:sp>
        <p:sp>
          <p:nvSpPr>
            <p:cNvPr id="56" name="TextBox 55">
              <a:extLst>
                <a:ext uri="{FF2B5EF4-FFF2-40B4-BE49-F238E27FC236}">
                  <a16:creationId xmlns:a16="http://schemas.microsoft.com/office/drawing/2014/main" id="{C074E47B-3F5D-7B47-A937-8E4621B561FA}"/>
                </a:ext>
              </a:extLst>
            </p:cNvPr>
            <p:cNvSpPr txBox="1"/>
            <p:nvPr/>
          </p:nvSpPr>
          <p:spPr>
            <a:xfrm>
              <a:off x="6529908" y="3435397"/>
              <a:ext cx="976352" cy="222640"/>
            </a:xfrm>
            <a:prstGeom prst="rect">
              <a:avLst/>
            </a:prstGeom>
            <a:noFill/>
          </p:spPr>
          <p:txBody>
            <a:bodyPr wrap="square" rtlCol="0">
              <a:spAutoFit/>
            </a:bodyPr>
            <a:lstStyle/>
            <a:p>
              <a:endParaRPr lang="en-US" sz="1600" dirty="0">
                <a:latin typeface="American Typewriter" panose="02090604020004020304" pitchFamily="18" charset="77"/>
              </a:endParaRPr>
            </a:p>
          </p:txBody>
        </p:sp>
        <p:sp>
          <p:nvSpPr>
            <p:cNvPr id="58" name="TextBox 57">
              <a:extLst>
                <a:ext uri="{FF2B5EF4-FFF2-40B4-BE49-F238E27FC236}">
                  <a16:creationId xmlns:a16="http://schemas.microsoft.com/office/drawing/2014/main" id="{6F7B9D7A-412B-AC4A-BA35-8961A19574F9}"/>
                </a:ext>
              </a:extLst>
            </p:cNvPr>
            <p:cNvSpPr txBox="1"/>
            <p:nvPr/>
          </p:nvSpPr>
          <p:spPr>
            <a:xfrm>
              <a:off x="6532329" y="3797174"/>
              <a:ext cx="752607" cy="425041"/>
            </a:xfrm>
            <a:prstGeom prst="rect">
              <a:avLst/>
            </a:prstGeom>
            <a:noFill/>
          </p:spPr>
          <p:txBody>
            <a:bodyPr wrap="square" rtlCol="0">
              <a:spAutoFit/>
            </a:bodyPr>
            <a:lstStyle/>
            <a:p>
              <a:r>
                <a:rPr lang="en-US" dirty="0">
                  <a:latin typeface="American Typewriter" panose="02090604020004020304" pitchFamily="18" charset="77"/>
                </a:rPr>
                <a:t>Size = 4</a:t>
              </a:r>
            </a:p>
          </p:txBody>
        </p:sp>
      </p:grpSp>
      <p:grpSp>
        <p:nvGrpSpPr>
          <p:cNvPr id="65" name="Group 64">
            <a:extLst>
              <a:ext uri="{FF2B5EF4-FFF2-40B4-BE49-F238E27FC236}">
                <a16:creationId xmlns:a16="http://schemas.microsoft.com/office/drawing/2014/main" id="{7C49CE85-D980-FD4B-8925-03D556285DCF}"/>
              </a:ext>
            </a:extLst>
          </p:cNvPr>
          <p:cNvGrpSpPr/>
          <p:nvPr/>
        </p:nvGrpSpPr>
        <p:grpSpPr>
          <a:xfrm>
            <a:off x="7376700" y="4212703"/>
            <a:ext cx="3445818" cy="2053954"/>
            <a:chOff x="7661560" y="4336733"/>
            <a:chExt cx="4209960" cy="2522507"/>
          </a:xfrm>
        </p:grpSpPr>
        <p:sp>
          <p:nvSpPr>
            <p:cNvPr id="66" name="Oval 65">
              <a:extLst>
                <a:ext uri="{FF2B5EF4-FFF2-40B4-BE49-F238E27FC236}">
                  <a16:creationId xmlns:a16="http://schemas.microsoft.com/office/drawing/2014/main" id="{D743A411-5486-EC4B-9ABB-E4B42FE6B286}"/>
                </a:ext>
              </a:extLst>
            </p:cNvPr>
            <p:cNvSpPr/>
            <p:nvPr/>
          </p:nvSpPr>
          <p:spPr>
            <a:xfrm>
              <a:off x="7661560" y="4336733"/>
              <a:ext cx="2036617" cy="205742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“Huda” </a:t>
              </a:r>
            </a:p>
            <a:p>
              <a:r>
                <a:rPr lang="en-US" dirty="0">
                  <a:solidFill>
                    <a:schemeClr val="tx1"/>
                  </a:solidFill>
                </a:rPr>
                <a:t>  “Ali”</a:t>
              </a:r>
            </a:p>
            <a:p>
              <a:r>
                <a:rPr lang="en-US" dirty="0">
                  <a:solidFill>
                    <a:schemeClr val="tx1"/>
                  </a:solidFill>
                </a:rPr>
                <a:t>      “Badr”</a:t>
              </a:r>
            </a:p>
            <a:p>
              <a:r>
                <a:rPr lang="en-US" dirty="0">
                  <a:solidFill>
                    <a:schemeClr val="tx1"/>
                  </a:solidFill>
                </a:rPr>
                <a:t>“Sarah”</a:t>
              </a:r>
            </a:p>
          </p:txBody>
        </p:sp>
        <p:sp>
          <p:nvSpPr>
            <p:cNvPr id="67" name="Oval 66">
              <a:extLst>
                <a:ext uri="{FF2B5EF4-FFF2-40B4-BE49-F238E27FC236}">
                  <a16:creationId xmlns:a16="http://schemas.microsoft.com/office/drawing/2014/main" id="{A39F611C-2645-084D-8A02-1DCC89838317}"/>
                </a:ext>
              </a:extLst>
            </p:cNvPr>
            <p:cNvSpPr/>
            <p:nvPr/>
          </p:nvSpPr>
          <p:spPr>
            <a:xfrm>
              <a:off x="9834903" y="4348235"/>
              <a:ext cx="2036617" cy="205742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4.3</a:t>
              </a:r>
            </a:p>
            <a:p>
              <a:r>
                <a:rPr lang="en-US" dirty="0">
                  <a:solidFill>
                    <a:schemeClr val="tx1"/>
                  </a:solidFill>
                </a:rPr>
                <a:t>   3.4</a:t>
              </a:r>
            </a:p>
            <a:p>
              <a:r>
                <a:rPr lang="en-US" dirty="0">
                  <a:solidFill>
                    <a:schemeClr val="tx1"/>
                  </a:solidFill>
                </a:rPr>
                <a:t>           4.1</a:t>
              </a:r>
            </a:p>
            <a:p>
              <a:r>
                <a:rPr lang="en-US" dirty="0">
                  <a:solidFill>
                    <a:schemeClr val="tx1"/>
                  </a:solidFill>
                </a:rPr>
                <a:t>   4.6</a:t>
              </a:r>
            </a:p>
          </p:txBody>
        </p:sp>
        <p:sp>
          <p:nvSpPr>
            <p:cNvPr id="68" name="TextBox 67">
              <a:extLst>
                <a:ext uri="{FF2B5EF4-FFF2-40B4-BE49-F238E27FC236}">
                  <a16:creationId xmlns:a16="http://schemas.microsoft.com/office/drawing/2014/main" id="{2E191E57-9983-9143-B705-49EA3FC09F7E}"/>
                </a:ext>
              </a:extLst>
            </p:cNvPr>
            <p:cNvSpPr txBox="1"/>
            <p:nvPr/>
          </p:nvSpPr>
          <p:spPr>
            <a:xfrm>
              <a:off x="8106049" y="6394154"/>
              <a:ext cx="1147638" cy="453585"/>
            </a:xfrm>
            <a:prstGeom prst="rect">
              <a:avLst/>
            </a:prstGeom>
            <a:noFill/>
          </p:spPr>
          <p:txBody>
            <a:bodyPr wrap="square" rtlCol="0">
              <a:spAutoFit/>
            </a:bodyPr>
            <a:lstStyle/>
            <a:p>
              <a:r>
                <a:rPr lang="en-US" dirty="0"/>
                <a:t>Keys</a:t>
              </a:r>
            </a:p>
          </p:txBody>
        </p:sp>
        <p:sp>
          <p:nvSpPr>
            <p:cNvPr id="69" name="TextBox 68">
              <a:extLst>
                <a:ext uri="{FF2B5EF4-FFF2-40B4-BE49-F238E27FC236}">
                  <a16:creationId xmlns:a16="http://schemas.microsoft.com/office/drawing/2014/main" id="{D4DD51AA-D744-A746-968F-97EF8AE87A72}"/>
                </a:ext>
              </a:extLst>
            </p:cNvPr>
            <p:cNvSpPr txBox="1"/>
            <p:nvPr/>
          </p:nvSpPr>
          <p:spPr>
            <a:xfrm>
              <a:off x="10428786" y="6405655"/>
              <a:ext cx="1147638" cy="453585"/>
            </a:xfrm>
            <a:prstGeom prst="rect">
              <a:avLst/>
            </a:prstGeom>
            <a:noFill/>
          </p:spPr>
          <p:txBody>
            <a:bodyPr wrap="square" rtlCol="0">
              <a:spAutoFit/>
            </a:bodyPr>
            <a:lstStyle/>
            <a:p>
              <a:r>
                <a:rPr lang="en-US" dirty="0"/>
                <a:t>Values</a:t>
              </a:r>
            </a:p>
          </p:txBody>
        </p:sp>
        <p:cxnSp>
          <p:nvCxnSpPr>
            <p:cNvPr id="70" name="Straight Arrow Connector 69">
              <a:extLst>
                <a:ext uri="{FF2B5EF4-FFF2-40B4-BE49-F238E27FC236}">
                  <a16:creationId xmlns:a16="http://schemas.microsoft.com/office/drawing/2014/main" id="{4F4ECCE0-08E8-FF45-A1EC-17E7CE80066B}"/>
                </a:ext>
              </a:extLst>
            </p:cNvPr>
            <p:cNvCxnSpPr>
              <a:cxnSpLocks/>
            </p:cNvCxnSpPr>
            <p:nvPr/>
          </p:nvCxnSpPr>
          <p:spPr>
            <a:xfrm>
              <a:off x="8999962" y="4952013"/>
              <a:ext cx="1902600" cy="59044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2" name="Straight Arrow Connector 71">
              <a:extLst>
                <a:ext uri="{FF2B5EF4-FFF2-40B4-BE49-F238E27FC236}">
                  <a16:creationId xmlns:a16="http://schemas.microsoft.com/office/drawing/2014/main" id="{45B57A49-D84A-D848-8E2A-941FB025514A}"/>
                </a:ext>
              </a:extLst>
            </p:cNvPr>
            <p:cNvCxnSpPr>
              <a:cxnSpLocks/>
            </p:cNvCxnSpPr>
            <p:nvPr/>
          </p:nvCxnSpPr>
          <p:spPr>
            <a:xfrm flipV="1">
              <a:off x="8709743" y="5247235"/>
              <a:ext cx="1642239" cy="3024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4" name="Straight Arrow Connector 73">
              <a:extLst>
                <a:ext uri="{FF2B5EF4-FFF2-40B4-BE49-F238E27FC236}">
                  <a16:creationId xmlns:a16="http://schemas.microsoft.com/office/drawing/2014/main" id="{FF517083-7B5A-DC47-828D-6AEF20AE5EB9}"/>
                </a:ext>
              </a:extLst>
            </p:cNvPr>
            <p:cNvCxnSpPr>
              <a:cxnSpLocks/>
            </p:cNvCxnSpPr>
            <p:nvPr/>
          </p:nvCxnSpPr>
          <p:spPr>
            <a:xfrm flipV="1">
              <a:off x="9268691" y="4809747"/>
              <a:ext cx="1394798" cy="72463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5" name="Straight Arrow Connector 74">
              <a:extLst>
                <a:ext uri="{FF2B5EF4-FFF2-40B4-BE49-F238E27FC236}">
                  <a16:creationId xmlns:a16="http://schemas.microsoft.com/office/drawing/2014/main" id="{CE9B22F0-F4AF-E343-B73A-9996ADD82767}"/>
                </a:ext>
              </a:extLst>
            </p:cNvPr>
            <p:cNvCxnSpPr>
              <a:cxnSpLocks/>
            </p:cNvCxnSpPr>
            <p:nvPr/>
          </p:nvCxnSpPr>
          <p:spPr>
            <a:xfrm flipV="1">
              <a:off x="9094890" y="5892036"/>
              <a:ext cx="1186546" cy="3579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44492546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5AB27E4-EF80-4A45-B672-E2B305E2AA41}"/>
              </a:ext>
            </a:extLst>
          </p:cNvPr>
          <p:cNvSpPr>
            <a:spLocks noGrp="1"/>
          </p:cNvSpPr>
          <p:nvPr>
            <p:ph type="title"/>
          </p:nvPr>
        </p:nvSpPr>
        <p:spPr/>
        <p:txBody>
          <a:bodyPr/>
          <a:lstStyle/>
          <a:p>
            <a:r>
              <a:rPr lang="en-US" dirty="0"/>
              <a:t>Map (II)</a:t>
            </a:r>
          </a:p>
        </p:txBody>
      </p:sp>
      <p:sp>
        <p:nvSpPr>
          <p:cNvPr id="6" name="Content Placeholder 5">
            <a:extLst>
              <a:ext uri="{FF2B5EF4-FFF2-40B4-BE49-F238E27FC236}">
                <a16:creationId xmlns:a16="http://schemas.microsoft.com/office/drawing/2014/main" id="{2EDD74E8-E8A1-A446-8E98-BF3402978EC9}"/>
              </a:ext>
            </a:extLst>
          </p:cNvPr>
          <p:cNvSpPr>
            <a:spLocks noGrp="1"/>
          </p:cNvSpPr>
          <p:nvPr>
            <p:ph idx="1"/>
          </p:nvPr>
        </p:nvSpPr>
        <p:spPr/>
        <p:txBody>
          <a:bodyPr>
            <a:normAutofit/>
          </a:bodyPr>
          <a:lstStyle/>
          <a:p>
            <a:r>
              <a:rPr lang="en-US" dirty="0"/>
              <a:t>With generics, a Map type is parameterized with two types: one for the keys and one for the values.</a:t>
            </a:r>
          </a:p>
          <a:p>
            <a:r>
              <a:rPr lang="en-US" dirty="0"/>
              <a:t>A Map has the following basic operations:</a:t>
            </a:r>
          </a:p>
          <a:p>
            <a:pPr lvl="1"/>
            <a:r>
              <a:rPr lang="en-US" dirty="0"/>
              <a:t>put(key, value): Creates a mapping from the key to the specified value.</a:t>
            </a:r>
          </a:p>
          <a:p>
            <a:pPr lvl="1"/>
            <a:r>
              <a:rPr lang="en-US" dirty="0"/>
              <a:t>get(key): Returns the value by the given key.</a:t>
            </a:r>
          </a:p>
          <a:p>
            <a:pPr lvl="1"/>
            <a:r>
              <a:rPr lang="en-US" dirty="0"/>
              <a:t>remove(key): Removes the mapping for the given key.</a:t>
            </a:r>
          </a:p>
          <a:p>
            <a:endParaRPr lang="en-US" dirty="0"/>
          </a:p>
          <a:p>
            <a:endParaRPr lang="en-US" dirty="0"/>
          </a:p>
          <a:p>
            <a:pPr marL="0" indent="0">
              <a:buNone/>
            </a:pPr>
            <a:endParaRPr lang="en-US" dirty="0"/>
          </a:p>
        </p:txBody>
      </p:sp>
      <p:sp>
        <p:nvSpPr>
          <p:cNvPr id="4" name="Footer Placeholder 3">
            <a:extLst>
              <a:ext uri="{FF2B5EF4-FFF2-40B4-BE49-F238E27FC236}">
                <a16:creationId xmlns:a16="http://schemas.microsoft.com/office/drawing/2014/main" id="{06ED1475-EC18-4646-B89A-B435663185AC}"/>
              </a:ext>
            </a:extLst>
          </p:cNvPr>
          <p:cNvSpPr>
            <a:spLocks noGrp="1"/>
          </p:cNvSpPr>
          <p:nvPr>
            <p:ph type="ftr" sz="quarter" idx="11"/>
          </p:nvPr>
        </p:nvSpPr>
        <p:spPr/>
        <p:txBody>
          <a:bodyPr/>
          <a:lstStyle/>
          <a:p>
            <a:r>
              <a:rPr lang="en-US"/>
              <a:t>Khalid Alharbi, Ph.D.</a:t>
            </a:r>
          </a:p>
        </p:txBody>
      </p:sp>
      <p:sp>
        <p:nvSpPr>
          <p:cNvPr id="9" name="TextBox 8">
            <a:extLst>
              <a:ext uri="{FF2B5EF4-FFF2-40B4-BE49-F238E27FC236}">
                <a16:creationId xmlns:a16="http://schemas.microsoft.com/office/drawing/2014/main" id="{C41957C8-D4FA-9241-973D-7AAEE4D4D038}"/>
              </a:ext>
            </a:extLst>
          </p:cNvPr>
          <p:cNvSpPr txBox="1"/>
          <p:nvPr/>
        </p:nvSpPr>
        <p:spPr>
          <a:xfrm>
            <a:off x="838200" y="4842164"/>
            <a:ext cx="10071100" cy="1459374"/>
          </a:xfrm>
          <a:prstGeom prst="rect">
            <a:avLst/>
          </a:prstGeom>
          <a:solidFill>
            <a:srgbClr val="3A3839"/>
          </a:solidFill>
        </p:spPr>
        <p:txBody>
          <a:bodyPr wrap="square" rtlCol="0">
            <a:spAutoFit/>
          </a:bodyPr>
          <a:lstStyle/>
          <a:p>
            <a:pPr>
              <a:lnSpc>
                <a:spcPts val="2475"/>
              </a:lnSpc>
            </a:pPr>
            <a:r>
              <a:rPr lang="en-US" sz="2200" dirty="0">
                <a:solidFill>
                  <a:srgbClr val="4EC9B0"/>
                </a:solidFill>
                <a:latin typeface="Menlo" panose="020B0609030804020204" pitchFamily="49" charset="0"/>
                <a:ea typeface="Times New Roman" panose="02020603050405020304" pitchFamily="18" charset="0"/>
                <a:cs typeface="Arial" panose="020B0604020202020204" pitchFamily="34" charset="0"/>
              </a:rPr>
              <a:t>  </a:t>
            </a:r>
            <a:r>
              <a:rPr lang="en-US" sz="2200" dirty="0">
                <a:solidFill>
                  <a:srgbClr val="4EC9B0"/>
                </a:solidFill>
                <a:latin typeface="Menlo" panose="020B0609030804020204" pitchFamily="49" charset="0"/>
              </a:rPr>
              <a:t>Map</a:t>
            </a:r>
            <a:r>
              <a:rPr lang="en-US" sz="2200" dirty="0">
                <a:solidFill>
                  <a:srgbClr val="D4D4D4"/>
                </a:solidFill>
                <a:latin typeface="Menlo" panose="020B0609030804020204" pitchFamily="49" charset="0"/>
              </a:rPr>
              <a:t>&lt;</a:t>
            </a:r>
            <a:r>
              <a:rPr lang="en-US" sz="2200" dirty="0">
                <a:solidFill>
                  <a:srgbClr val="4EC9B0"/>
                </a:solidFill>
                <a:latin typeface="Menlo" panose="020B0609030804020204" pitchFamily="49" charset="0"/>
              </a:rPr>
              <a:t>String, Date</a:t>
            </a:r>
            <a:r>
              <a:rPr lang="en-US" sz="2200" dirty="0">
                <a:solidFill>
                  <a:srgbClr val="D4D4D4"/>
                </a:solidFill>
                <a:latin typeface="Menlo" panose="020B0609030804020204" pitchFamily="49" charset="0"/>
              </a:rPr>
              <a:t>&gt; </a:t>
            </a:r>
            <a:r>
              <a:rPr lang="en-US" sz="2200" dirty="0">
                <a:solidFill>
                  <a:srgbClr val="9CDCFE"/>
                </a:solidFill>
                <a:latin typeface="Menlo" panose="020B0609030804020204" pitchFamily="49" charset="0"/>
              </a:rPr>
              <a:t>m</a:t>
            </a:r>
            <a:r>
              <a:rPr lang="en-US" sz="2200" dirty="0">
                <a:solidFill>
                  <a:srgbClr val="D4D4D4"/>
                </a:solidFill>
                <a:latin typeface="Menlo" panose="020B0609030804020204" pitchFamily="49" charset="0"/>
              </a:rPr>
              <a:t> = </a:t>
            </a:r>
            <a:r>
              <a:rPr lang="en-US" sz="2200" dirty="0">
                <a:solidFill>
                  <a:srgbClr val="C586C0"/>
                </a:solidFill>
                <a:latin typeface="Menlo" panose="020B0609030804020204" pitchFamily="49" charset="0"/>
              </a:rPr>
              <a:t>new</a:t>
            </a:r>
            <a:r>
              <a:rPr lang="en-US" sz="2200" dirty="0">
                <a:solidFill>
                  <a:srgbClr val="D4D4D4"/>
                </a:solidFill>
                <a:latin typeface="Menlo" panose="020B0609030804020204" pitchFamily="49" charset="0"/>
              </a:rPr>
              <a:t> </a:t>
            </a:r>
            <a:r>
              <a:rPr lang="en-US" sz="2200" dirty="0">
                <a:solidFill>
                  <a:srgbClr val="DCDCAA"/>
                </a:solidFill>
                <a:latin typeface="Menlo" panose="020B0609030804020204" pitchFamily="49" charset="0"/>
              </a:rPr>
              <a:t>HashMap</a:t>
            </a:r>
            <a:r>
              <a:rPr lang="en-US" sz="2200" dirty="0">
                <a:solidFill>
                  <a:srgbClr val="D4D4D4"/>
                </a:solidFill>
                <a:latin typeface="Menlo" panose="020B0609030804020204" pitchFamily="49" charset="0"/>
              </a:rPr>
              <a:t>&lt;</a:t>
            </a:r>
            <a:r>
              <a:rPr lang="en-US" sz="2200" dirty="0">
                <a:solidFill>
                  <a:srgbClr val="4EC9B0"/>
                </a:solidFill>
                <a:latin typeface="Menlo" panose="020B0609030804020204" pitchFamily="49" charset="0"/>
              </a:rPr>
              <a:t>String, Date</a:t>
            </a:r>
            <a:r>
              <a:rPr lang="en-US" sz="2200" dirty="0">
                <a:solidFill>
                  <a:srgbClr val="D4D4D4"/>
                </a:solidFill>
                <a:latin typeface="Menlo" panose="020B0609030804020204" pitchFamily="49" charset="0"/>
              </a:rPr>
              <a:t>&gt;();</a:t>
            </a:r>
          </a:p>
          <a:p>
            <a:br>
              <a:rPr lang="en-US" sz="2200" dirty="0">
                <a:solidFill>
                  <a:srgbClr val="9CDCFE"/>
                </a:solidFill>
                <a:latin typeface="Menlo" panose="020B0609030804020204" pitchFamily="49" charset="0"/>
              </a:rPr>
            </a:br>
            <a:r>
              <a:rPr lang="en-US" sz="2200" dirty="0">
                <a:solidFill>
                  <a:srgbClr val="9CDCFE"/>
                </a:solidFill>
                <a:latin typeface="Menlo" panose="020B0609030804020204" pitchFamily="49" charset="0"/>
              </a:rPr>
              <a:t>  m.</a:t>
            </a:r>
            <a:r>
              <a:rPr lang="en-US" sz="2400" dirty="0">
                <a:solidFill>
                  <a:srgbClr val="DCDCAA"/>
                </a:solidFill>
                <a:latin typeface="Menlo" panose="020B0609030804020204" pitchFamily="49" charset="0"/>
                <a:ea typeface="Menlo" panose="020B0609030804020204" pitchFamily="49" charset="0"/>
                <a:cs typeface="Menlo" panose="020B0609030804020204" pitchFamily="49" charset="0"/>
              </a:rPr>
              <a:t>put</a:t>
            </a:r>
            <a:r>
              <a:rPr lang="en-US" sz="2400" dirty="0">
                <a:solidFill>
                  <a:srgbClr val="D4D4D4"/>
                </a:solidFill>
                <a:latin typeface="Menlo" panose="020B0609030804020204" pitchFamily="49" charset="0"/>
                <a:ea typeface="Menlo" panose="020B0609030804020204" pitchFamily="49" charset="0"/>
                <a:cs typeface="Menlo" panose="020B0609030804020204" pitchFamily="49" charset="0"/>
              </a:rPr>
              <a:t>("</a:t>
            </a:r>
            <a:r>
              <a:rPr lang="en-US" sz="2400" dirty="0">
                <a:solidFill>
                  <a:schemeClr val="bg1"/>
                </a:solidFill>
                <a:latin typeface="Menlo" panose="020B0609030804020204" pitchFamily="49" charset="0"/>
                <a:ea typeface="Menlo" panose="020B0609030804020204" pitchFamily="49" charset="0"/>
                <a:cs typeface="Menlo" panose="020B0609030804020204" pitchFamily="49" charset="0"/>
              </a:rPr>
              <a:t>request-2345-ghy", new Date());</a:t>
            </a:r>
          </a:p>
          <a:p>
            <a:endParaRPr lang="en-US" sz="2200" dirty="0">
              <a:solidFill>
                <a:srgbClr val="D4D4D4"/>
              </a:solidFill>
              <a:latin typeface="Menlo" panose="020B0609030804020204" pitchFamily="49" charset="0"/>
            </a:endParaRPr>
          </a:p>
        </p:txBody>
      </p:sp>
    </p:spTree>
    <p:extLst>
      <p:ext uri="{BB962C8B-B14F-4D97-AF65-F5344CB8AC3E}">
        <p14:creationId xmlns:p14="http://schemas.microsoft.com/office/powerpoint/2010/main" val="144130489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01C579-5886-1340-8CC3-AFFB8AC5B67C}"/>
              </a:ext>
            </a:extLst>
          </p:cNvPr>
          <p:cNvSpPr>
            <a:spLocks noGrp="1"/>
          </p:cNvSpPr>
          <p:nvPr>
            <p:ph type="title"/>
          </p:nvPr>
        </p:nvSpPr>
        <p:spPr/>
        <p:txBody>
          <a:bodyPr/>
          <a:lstStyle/>
          <a:p>
            <a:r>
              <a:rPr lang="en-US" dirty="0"/>
              <a:t>Map (III)</a:t>
            </a:r>
          </a:p>
        </p:txBody>
      </p:sp>
      <p:sp>
        <p:nvSpPr>
          <p:cNvPr id="3" name="Content Placeholder 2">
            <a:extLst>
              <a:ext uri="{FF2B5EF4-FFF2-40B4-BE49-F238E27FC236}">
                <a16:creationId xmlns:a16="http://schemas.microsoft.com/office/drawing/2014/main" id="{E35EED2D-42D4-6646-850B-3D04C104776B}"/>
              </a:ext>
            </a:extLst>
          </p:cNvPr>
          <p:cNvSpPr>
            <a:spLocks noGrp="1"/>
          </p:cNvSpPr>
          <p:nvPr>
            <p:ph idx="1"/>
          </p:nvPr>
        </p:nvSpPr>
        <p:spPr/>
        <p:txBody>
          <a:bodyPr>
            <a:normAutofit lnSpcReduction="10000"/>
          </a:bodyPr>
          <a:lstStyle/>
          <a:p>
            <a:pPr marL="0" indent="0">
              <a:buNone/>
            </a:pPr>
            <a:r>
              <a:rPr lang="en-US" dirty="0"/>
              <a:t>The </a:t>
            </a:r>
            <a:r>
              <a:rPr lang="en-US" i="1" dirty="0"/>
              <a:t>Map</a:t>
            </a:r>
            <a:r>
              <a:rPr lang="en-US" dirty="0"/>
              <a:t> interface has three concrete class implementations (analogous to the </a:t>
            </a:r>
            <a:r>
              <a:rPr lang="en-US" i="1" dirty="0"/>
              <a:t>Set</a:t>
            </a:r>
            <a:r>
              <a:rPr lang="en-US" dirty="0"/>
              <a:t> Interface):</a:t>
            </a:r>
          </a:p>
          <a:p>
            <a:pPr marL="514350" indent="-514350">
              <a:buFont typeface="+mj-lt"/>
              <a:buAutoNum type="arabicPeriod"/>
            </a:pPr>
            <a:r>
              <a:rPr lang="en-US" b="1" dirty="0">
                <a:latin typeface="Courier" pitchFamily="2" charset="0"/>
              </a:rPr>
              <a:t>HashMap</a:t>
            </a:r>
            <a:r>
              <a:rPr lang="en-US" dirty="0"/>
              <a:t> stores an </a:t>
            </a:r>
            <a:r>
              <a:rPr lang="en-US" i="1" dirty="0"/>
              <a:t>unordered</a:t>
            </a:r>
            <a:r>
              <a:rPr lang="en-US" dirty="0"/>
              <a:t> set of key-value pairs in a hash table.</a:t>
            </a:r>
          </a:p>
          <a:p>
            <a:pPr lvl="1"/>
            <a:r>
              <a:rPr lang="en-US" dirty="0"/>
              <a:t>HashMap does not maintain order but is considered faster and with O(1) for the basic get() and put() operations.</a:t>
            </a:r>
          </a:p>
          <a:p>
            <a:pPr marL="514350" indent="-514350">
              <a:buFont typeface="+mj-lt"/>
              <a:buAutoNum type="arabicPeriod"/>
            </a:pPr>
            <a:r>
              <a:rPr lang="en-US" b="1" dirty="0" err="1">
                <a:latin typeface="Courier" pitchFamily="2" charset="0"/>
              </a:rPr>
              <a:t>TreeMap</a:t>
            </a:r>
            <a:r>
              <a:rPr lang="en-US" dirty="0"/>
              <a:t> stores an </a:t>
            </a:r>
            <a:r>
              <a:rPr lang="en-US" i="1" dirty="0"/>
              <a:t>ordered</a:t>
            </a:r>
            <a:r>
              <a:rPr lang="en-US" dirty="0"/>
              <a:t> set of key-value pairs (according to the natural ordering of its keys) in a TreeMap data structure.</a:t>
            </a:r>
          </a:p>
          <a:p>
            <a:pPr marL="514350" indent="-514350">
              <a:buFont typeface="+mj-lt"/>
              <a:buAutoNum type="arabicPeriod"/>
            </a:pPr>
            <a:r>
              <a:rPr lang="en-US" b="1" dirty="0" err="1">
                <a:latin typeface="Courier" pitchFamily="2" charset="0"/>
              </a:rPr>
              <a:t>LinkedHashMap</a:t>
            </a:r>
            <a:r>
              <a:rPr lang="en-US" dirty="0"/>
              <a:t> stores an </a:t>
            </a:r>
            <a:r>
              <a:rPr lang="en-US" i="1" dirty="0"/>
              <a:t>ordered</a:t>
            </a:r>
            <a:r>
              <a:rPr lang="en-US" dirty="0"/>
              <a:t> set of key-value pairs (according the insertion order) in a hash table with a doubly-linked list running through it.</a:t>
            </a:r>
          </a:p>
        </p:txBody>
      </p:sp>
      <p:sp>
        <p:nvSpPr>
          <p:cNvPr id="4" name="Footer Placeholder 3">
            <a:extLst>
              <a:ext uri="{FF2B5EF4-FFF2-40B4-BE49-F238E27FC236}">
                <a16:creationId xmlns:a16="http://schemas.microsoft.com/office/drawing/2014/main" id="{00BF1D4C-BC5E-7D4A-8BFF-F00588F4B210}"/>
              </a:ext>
            </a:extLst>
          </p:cNvPr>
          <p:cNvSpPr>
            <a:spLocks noGrp="1"/>
          </p:cNvSpPr>
          <p:nvPr>
            <p:ph type="ftr" sz="quarter" idx="11"/>
          </p:nvPr>
        </p:nvSpPr>
        <p:spPr/>
        <p:txBody>
          <a:bodyPr/>
          <a:lstStyle/>
          <a:p>
            <a:r>
              <a:rPr lang="en-US"/>
              <a:t>Khalid Alharbi, Ph.D.</a:t>
            </a:r>
          </a:p>
        </p:txBody>
      </p:sp>
    </p:spTree>
    <p:extLst>
      <p:ext uri="{BB962C8B-B14F-4D97-AF65-F5344CB8AC3E}">
        <p14:creationId xmlns:p14="http://schemas.microsoft.com/office/powerpoint/2010/main" val="126157433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422CD-53FC-0541-810C-9896D8DF1CAB}"/>
              </a:ext>
            </a:extLst>
          </p:cNvPr>
          <p:cNvSpPr>
            <a:spLocks noGrp="1"/>
          </p:cNvSpPr>
          <p:nvPr>
            <p:ph type="title"/>
          </p:nvPr>
        </p:nvSpPr>
        <p:spPr/>
        <p:txBody>
          <a:bodyPr/>
          <a:lstStyle/>
          <a:p>
            <a:r>
              <a:rPr lang="en-US" dirty="0">
                <a:latin typeface="Courier" pitchFamily="2" charset="0"/>
              </a:rPr>
              <a:t>Map</a:t>
            </a:r>
            <a:r>
              <a:rPr lang="en-US" dirty="0"/>
              <a:t> Methods</a:t>
            </a:r>
          </a:p>
        </p:txBody>
      </p:sp>
      <p:graphicFrame>
        <p:nvGraphicFramePr>
          <p:cNvPr id="5" name="Table 5">
            <a:extLst>
              <a:ext uri="{FF2B5EF4-FFF2-40B4-BE49-F238E27FC236}">
                <a16:creationId xmlns:a16="http://schemas.microsoft.com/office/drawing/2014/main" id="{B91C145B-C430-1443-9361-956CA5C105C6}"/>
              </a:ext>
            </a:extLst>
          </p:cNvPr>
          <p:cNvGraphicFramePr>
            <a:graphicFrameLocks noGrp="1"/>
          </p:cNvGraphicFramePr>
          <p:nvPr>
            <p:ph idx="1"/>
            <p:extLst>
              <p:ext uri="{D42A27DB-BD31-4B8C-83A1-F6EECF244321}">
                <p14:modId xmlns:p14="http://schemas.microsoft.com/office/powerpoint/2010/main" val="2828089535"/>
              </p:ext>
            </p:extLst>
          </p:nvPr>
        </p:nvGraphicFramePr>
        <p:xfrm>
          <a:off x="660400" y="1495425"/>
          <a:ext cx="11061700" cy="2992120"/>
        </p:xfrm>
        <a:graphic>
          <a:graphicData uri="http://schemas.openxmlformats.org/drawingml/2006/table">
            <a:tbl>
              <a:tblPr firstRow="1" bandRow="1">
                <a:tableStyleId>{7E9639D4-E3E2-4D34-9284-5A2195B3D0D7}</a:tableStyleId>
              </a:tblPr>
              <a:tblGrid>
                <a:gridCol w="4742873">
                  <a:extLst>
                    <a:ext uri="{9D8B030D-6E8A-4147-A177-3AD203B41FA5}">
                      <a16:colId xmlns:a16="http://schemas.microsoft.com/office/drawing/2014/main" val="3441715917"/>
                    </a:ext>
                  </a:extLst>
                </a:gridCol>
                <a:gridCol w="6318827">
                  <a:extLst>
                    <a:ext uri="{9D8B030D-6E8A-4147-A177-3AD203B41FA5}">
                      <a16:colId xmlns:a16="http://schemas.microsoft.com/office/drawing/2014/main" val="1941452029"/>
                    </a:ext>
                  </a:extLst>
                </a:gridCol>
              </a:tblGrid>
              <a:tr h="370840">
                <a:tc>
                  <a:txBody>
                    <a:bodyPr/>
                    <a:lstStyle/>
                    <a:p>
                      <a:r>
                        <a:rPr lang="en-US" sz="2000" dirty="0"/>
                        <a:t>Method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20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82092254"/>
                  </a:ext>
                </a:extLst>
              </a:tr>
              <a:tr h="370840">
                <a:tc>
                  <a:txBody>
                    <a:bodyPr/>
                    <a:lstStyle/>
                    <a:p>
                      <a:r>
                        <a:rPr lang="en-US" sz="1800" dirty="0">
                          <a:latin typeface="Courier" pitchFamily="2" charset="0"/>
                        </a:rPr>
                        <a:t>public &lt;V&gt; put(K key, V value)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800" dirty="0"/>
                        <a:t>Adds a mapping from the given key to the given value.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75994711"/>
                  </a:ext>
                </a:extLst>
              </a:tr>
              <a:tr h="370840">
                <a:tc>
                  <a:txBody>
                    <a:bodyPr/>
                    <a:lstStyle/>
                    <a:p>
                      <a:r>
                        <a:rPr lang="en-US" sz="1800" dirty="0">
                          <a:latin typeface="Courier" pitchFamily="2" charset="0"/>
                        </a:rPr>
                        <a:t>public &lt;V&gt; get(Object key)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t>Returns the value mapped to the given key or null if not found.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41332743"/>
                  </a:ext>
                </a:extLst>
              </a:tr>
              <a:tr h="370840">
                <a:tc>
                  <a:txBody>
                    <a:bodyPr/>
                    <a:lstStyle/>
                    <a:p>
                      <a:r>
                        <a:rPr lang="en-US" sz="1800" dirty="0">
                          <a:latin typeface="Courier" pitchFamily="2" charset="0"/>
                        </a:rPr>
                        <a:t>public boolean containsKey(K key)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800" dirty="0"/>
                        <a:t>Returns true if there's a mapping for the specified key.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87927427"/>
                  </a:ext>
                </a:extLst>
              </a:tr>
              <a:tr h="370840">
                <a:tc>
                  <a:txBody>
                    <a:bodyPr/>
                    <a:lstStyle/>
                    <a:p>
                      <a:r>
                        <a:rPr lang="en-US" sz="1800" dirty="0">
                          <a:latin typeface="Courier" pitchFamily="2" charset="0"/>
                        </a:rPr>
                        <a:t>public &lt;V&gt; remove(Object key)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t>Removes the mapping for a key if it exists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92011434"/>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latin typeface="Courier" pitchFamily="2" charset="0"/>
                        </a:rPr>
                        <a:t>Set&lt;K&gt; keySet()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t>Returns the unique set of keys in the map.</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28292502"/>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latin typeface="Courier" pitchFamily="2" charset="0"/>
                        </a:rPr>
                        <a:t>Collection&lt;V&gt; values()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t>Returns the values contained in the map.</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70536240"/>
                  </a:ext>
                </a:extLst>
              </a:tr>
              <a:tr h="370840">
                <a:tc>
                  <a:txBody>
                    <a:bodyPr/>
                    <a:lstStyle/>
                    <a:p>
                      <a:r>
                        <a:rPr lang="en-US" sz="1800" dirty="0">
                          <a:latin typeface="Courier" pitchFamily="2" charset="0"/>
                        </a:rPr>
                        <a:t>public void clear()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t>Removes all key/value pairs from the map.</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84954646"/>
                  </a:ext>
                </a:extLst>
              </a:tr>
            </a:tbl>
          </a:graphicData>
        </a:graphic>
      </p:graphicFrame>
      <p:sp>
        <p:nvSpPr>
          <p:cNvPr id="4" name="Footer Placeholder 3">
            <a:extLst>
              <a:ext uri="{FF2B5EF4-FFF2-40B4-BE49-F238E27FC236}">
                <a16:creationId xmlns:a16="http://schemas.microsoft.com/office/drawing/2014/main" id="{C7C9A5FA-273B-9A42-B7F1-C21E70F329E7}"/>
              </a:ext>
            </a:extLst>
          </p:cNvPr>
          <p:cNvSpPr>
            <a:spLocks noGrp="1"/>
          </p:cNvSpPr>
          <p:nvPr>
            <p:ph type="ftr" sz="quarter" idx="11"/>
          </p:nvPr>
        </p:nvSpPr>
        <p:spPr/>
        <p:txBody>
          <a:bodyPr/>
          <a:lstStyle/>
          <a:p>
            <a:r>
              <a:rPr lang="en-US"/>
              <a:t>Khalid Alharbi, Ph.D.</a:t>
            </a:r>
          </a:p>
        </p:txBody>
      </p:sp>
      <p:sp>
        <p:nvSpPr>
          <p:cNvPr id="6" name="TextBox 5">
            <a:extLst>
              <a:ext uri="{FF2B5EF4-FFF2-40B4-BE49-F238E27FC236}">
                <a16:creationId xmlns:a16="http://schemas.microsoft.com/office/drawing/2014/main" id="{12EB989D-D5B4-D14C-B5A7-709ACEBDAB0E}"/>
              </a:ext>
            </a:extLst>
          </p:cNvPr>
          <p:cNvSpPr txBox="1"/>
          <p:nvPr/>
        </p:nvSpPr>
        <p:spPr>
          <a:xfrm>
            <a:off x="660400" y="4810979"/>
            <a:ext cx="11061700" cy="1223668"/>
          </a:xfrm>
          <a:prstGeom prst="rect">
            <a:avLst/>
          </a:prstGeom>
          <a:solidFill>
            <a:srgbClr val="3A3839"/>
          </a:solidFill>
        </p:spPr>
        <p:txBody>
          <a:bodyPr wrap="square" rtlCol="0">
            <a:spAutoFit/>
          </a:bodyPr>
          <a:lstStyle/>
          <a:p>
            <a:r>
              <a:rPr lang="en-US" dirty="0">
                <a:solidFill>
                  <a:schemeClr val="bg1"/>
                </a:solidFill>
              </a:rPr>
              <a:t>// Note: </a:t>
            </a:r>
            <a:r>
              <a:rPr lang="en-US" b="1" dirty="0">
                <a:solidFill>
                  <a:schemeClr val="bg1"/>
                </a:solidFill>
              </a:rPr>
              <a:t>K</a:t>
            </a:r>
            <a:r>
              <a:rPr lang="en-US" dirty="0">
                <a:solidFill>
                  <a:schemeClr val="bg1"/>
                </a:solidFill>
              </a:rPr>
              <a:t> and </a:t>
            </a:r>
            <a:r>
              <a:rPr lang="en-US" b="1" dirty="0">
                <a:solidFill>
                  <a:schemeClr val="bg1"/>
                </a:solidFill>
              </a:rPr>
              <a:t>V</a:t>
            </a:r>
            <a:r>
              <a:rPr lang="en-US" dirty="0">
                <a:solidFill>
                  <a:schemeClr val="bg1"/>
                </a:solidFill>
              </a:rPr>
              <a:t> are the parameterized element type that are specified when creating the Map. For example, below are examples where </a:t>
            </a:r>
            <a:r>
              <a:rPr lang="en-US" b="1" dirty="0">
                <a:solidFill>
                  <a:schemeClr val="bg1"/>
                </a:solidFill>
              </a:rPr>
              <a:t>K</a:t>
            </a:r>
            <a:r>
              <a:rPr lang="en-US" dirty="0">
                <a:solidFill>
                  <a:schemeClr val="bg1"/>
                </a:solidFill>
              </a:rPr>
              <a:t> is of a String class type and</a:t>
            </a:r>
            <a:r>
              <a:rPr lang="en-US" b="1" dirty="0">
                <a:solidFill>
                  <a:schemeClr val="bg1"/>
                </a:solidFill>
              </a:rPr>
              <a:t> V</a:t>
            </a:r>
            <a:r>
              <a:rPr lang="en-US" dirty="0">
                <a:solidFill>
                  <a:schemeClr val="bg1"/>
                </a:solidFill>
              </a:rPr>
              <a:t> is an Integer class type:</a:t>
            </a:r>
          </a:p>
          <a:p>
            <a:endParaRPr lang="en-US" dirty="0"/>
          </a:p>
          <a:p>
            <a:pPr>
              <a:lnSpc>
                <a:spcPts val="2475"/>
              </a:lnSpc>
            </a:pPr>
            <a:r>
              <a:rPr lang="en-US" dirty="0">
                <a:solidFill>
                  <a:srgbClr val="4EC9B0"/>
                </a:solidFill>
                <a:highlight>
                  <a:srgbClr val="3A3839"/>
                </a:highlight>
                <a:latin typeface="Menlo" panose="020B0609030804020204" pitchFamily="49" charset="0"/>
                <a:ea typeface="Times New Roman" panose="02020603050405020304" pitchFamily="18" charset="0"/>
                <a:cs typeface="Arial" panose="020B0604020202020204" pitchFamily="34" charset="0"/>
              </a:rPr>
              <a:t>Map</a:t>
            </a:r>
            <a:r>
              <a:rPr lang="en-US" dirty="0">
                <a:solidFill>
                  <a:srgbClr val="D4D4D4"/>
                </a:solidFill>
                <a:highlight>
                  <a:srgbClr val="3A3839"/>
                </a:highlight>
                <a:latin typeface="Menlo" panose="020B0609030804020204" pitchFamily="49" charset="0"/>
                <a:ea typeface="Times New Roman" panose="02020603050405020304" pitchFamily="18" charset="0"/>
                <a:cs typeface="Arial" panose="020B0604020202020204" pitchFamily="34" charset="0"/>
              </a:rPr>
              <a:t>&lt;</a:t>
            </a:r>
            <a:r>
              <a:rPr lang="en-US" dirty="0">
                <a:solidFill>
                  <a:srgbClr val="4EC9B0"/>
                </a:solidFill>
                <a:highlight>
                  <a:srgbClr val="3A3839"/>
                </a:highlight>
                <a:latin typeface="Menlo" panose="020B0609030804020204" pitchFamily="49" charset="0"/>
                <a:ea typeface="Times New Roman" panose="02020603050405020304" pitchFamily="18" charset="0"/>
                <a:cs typeface="Arial" panose="020B0604020202020204" pitchFamily="34" charset="0"/>
              </a:rPr>
              <a:t>String, Integer</a:t>
            </a:r>
            <a:r>
              <a:rPr lang="en-US" dirty="0">
                <a:solidFill>
                  <a:srgbClr val="D4D4D4"/>
                </a:solidFill>
                <a:highlight>
                  <a:srgbClr val="3A3839"/>
                </a:highlight>
                <a:latin typeface="Menlo" panose="020B0609030804020204" pitchFamily="49" charset="0"/>
                <a:ea typeface="Times New Roman" panose="02020603050405020304" pitchFamily="18" charset="0"/>
                <a:cs typeface="Arial" panose="020B0604020202020204" pitchFamily="34" charset="0"/>
              </a:rPr>
              <a:t>&gt; </a:t>
            </a:r>
            <a:r>
              <a:rPr lang="en-US" dirty="0">
                <a:solidFill>
                  <a:srgbClr val="9CDCFE"/>
                </a:solidFill>
                <a:highlight>
                  <a:srgbClr val="3A3839"/>
                </a:highlight>
                <a:latin typeface="Menlo" panose="020B0609030804020204" pitchFamily="49" charset="0"/>
                <a:ea typeface="Times New Roman" panose="02020603050405020304" pitchFamily="18" charset="0"/>
                <a:cs typeface="Arial" panose="020B0604020202020204" pitchFamily="34" charset="0"/>
              </a:rPr>
              <a:t>myMap</a:t>
            </a:r>
            <a:r>
              <a:rPr lang="en-US" dirty="0">
                <a:solidFill>
                  <a:srgbClr val="D4D4D4"/>
                </a:solidFill>
                <a:highlight>
                  <a:srgbClr val="3A3839"/>
                </a:highlight>
                <a:latin typeface="Menlo" panose="020B0609030804020204" pitchFamily="49" charset="0"/>
                <a:ea typeface="Times New Roman" panose="02020603050405020304" pitchFamily="18" charset="0"/>
                <a:cs typeface="Arial" panose="020B0604020202020204" pitchFamily="34" charset="0"/>
              </a:rPr>
              <a:t> = </a:t>
            </a:r>
            <a:r>
              <a:rPr lang="en-US" dirty="0">
                <a:solidFill>
                  <a:srgbClr val="C586C0"/>
                </a:solidFill>
                <a:highlight>
                  <a:srgbClr val="3A3839"/>
                </a:highlight>
                <a:latin typeface="Menlo" panose="020B0609030804020204" pitchFamily="49" charset="0"/>
                <a:ea typeface="Times New Roman" panose="02020603050405020304" pitchFamily="18" charset="0"/>
                <a:cs typeface="Arial" panose="020B0604020202020204" pitchFamily="34" charset="0"/>
              </a:rPr>
              <a:t>new</a:t>
            </a:r>
            <a:r>
              <a:rPr lang="en-US" dirty="0">
                <a:solidFill>
                  <a:srgbClr val="D4D4D4"/>
                </a:solidFill>
                <a:highlight>
                  <a:srgbClr val="3A3839"/>
                </a:highlight>
                <a:latin typeface="Menlo" panose="020B0609030804020204" pitchFamily="49" charset="0"/>
                <a:ea typeface="Times New Roman" panose="02020603050405020304" pitchFamily="18" charset="0"/>
                <a:cs typeface="Arial" panose="020B0604020202020204" pitchFamily="34" charset="0"/>
              </a:rPr>
              <a:t> </a:t>
            </a:r>
            <a:r>
              <a:rPr lang="en-US" dirty="0">
                <a:solidFill>
                  <a:srgbClr val="DCDCAA"/>
                </a:solidFill>
                <a:highlight>
                  <a:srgbClr val="3A3839"/>
                </a:highlight>
                <a:latin typeface="Menlo" panose="020B0609030804020204" pitchFamily="49" charset="0"/>
                <a:ea typeface="Times New Roman" panose="02020603050405020304" pitchFamily="18" charset="0"/>
                <a:cs typeface="Arial" panose="020B0604020202020204" pitchFamily="34" charset="0"/>
              </a:rPr>
              <a:t>HashMap</a:t>
            </a:r>
            <a:r>
              <a:rPr lang="en-US" dirty="0">
                <a:solidFill>
                  <a:srgbClr val="D4D4D4"/>
                </a:solidFill>
                <a:highlight>
                  <a:srgbClr val="3A3839"/>
                </a:highlight>
                <a:latin typeface="Menlo" panose="020B0609030804020204" pitchFamily="49" charset="0"/>
                <a:ea typeface="Times New Roman" panose="02020603050405020304" pitchFamily="18" charset="0"/>
                <a:cs typeface="Arial" panose="020B0604020202020204" pitchFamily="34" charset="0"/>
              </a:rPr>
              <a:t>&lt;</a:t>
            </a:r>
            <a:r>
              <a:rPr lang="en-US" dirty="0">
                <a:solidFill>
                  <a:srgbClr val="4EC9B0"/>
                </a:solidFill>
                <a:highlight>
                  <a:srgbClr val="3A3839"/>
                </a:highlight>
                <a:latin typeface="Menlo" panose="020B0609030804020204" pitchFamily="49" charset="0"/>
                <a:ea typeface="Times New Roman" panose="02020603050405020304" pitchFamily="18" charset="0"/>
                <a:cs typeface="Arial" panose="020B0604020202020204" pitchFamily="34" charset="0"/>
              </a:rPr>
              <a:t>String, Integer</a:t>
            </a:r>
            <a:r>
              <a:rPr lang="en-US" dirty="0">
                <a:solidFill>
                  <a:srgbClr val="D4D4D4"/>
                </a:solidFill>
                <a:highlight>
                  <a:srgbClr val="3A3839"/>
                </a:highlight>
                <a:latin typeface="Menlo" panose="020B0609030804020204" pitchFamily="49" charset="0"/>
                <a:ea typeface="Times New Roman" panose="02020603050405020304" pitchFamily="18" charset="0"/>
                <a:cs typeface="Arial" panose="020B0604020202020204" pitchFamily="34" charset="0"/>
              </a:rPr>
              <a:t>&gt;();</a:t>
            </a:r>
            <a:endParaRPr lang="en-US" sz="1400" dirty="0">
              <a:highlight>
                <a:srgbClr val="3A3839"/>
              </a:highligh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91630824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8FA97-F265-7440-B789-79ED4B7CB7CC}"/>
              </a:ext>
            </a:extLst>
          </p:cNvPr>
          <p:cNvSpPr>
            <a:spLocks noGrp="1"/>
          </p:cNvSpPr>
          <p:nvPr>
            <p:ph type="title"/>
          </p:nvPr>
        </p:nvSpPr>
        <p:spPr/>
        <p:txBody>
          <a:bodyPr/>
          <a:lstStyle/>
          <a:p>
            <a:r>
              <a:rPr lang="en-US" dirty="0"/>
              <a:t>Map Example</a:t>
            </a:r>
          </a:p>
        </p:txBody>
      </p:sp>
      <p:sp>
        <p:nvSpPr>
          <p:cNvPr id="4" name="Footer Placeholder 3">
            <a:extLst>
              <a:ext uri="{FF2B5EF4-FFF2-40B4-BE49-F238E27FC236}">
                <a16:creationId xmlns:a16="http://schemas.microsoft.com/office/drawing/2014/main" id="{C21AA71F-ADA9-0D4A-961F-1D8DDE6818F9}"/>
              </a:ext>
            </a:extLst>
          </p:cNvPr>
          <p:cNvSpPr>
            <a:spLocks noGrp="1"/>
          </p:cNvSpPr>
          <p:nvPr>
            <p:ph type="ftr" sz="quarter" idx="11"/>
          </p:nvPr>
        </p:nvSpPr>
        <p:spPr/>
        <p:txBody>
          <a:bodyPr/>
          <a:lstStyle/>
          <a:p>
            <a:r>
              <a:rPr lang="en-US"/>
              <a:t>Khalid Alharbi, Ph.D.</a:t>
            </a:r>
          </a:p>
        </p:txBody>
      </p:sp>
      <p:sp>
        <p:nvSpPr>
          <p:cNvPr id="6" name="Content Placeholder 5">
            <a:extLst>
              <a:ext uri="{FF2B5EF4-FFF2-40B4-BE49-F238E27FC236}">
                <a16:creationId xmlns:a16="http://schemas.microsoft.com/office/drawing/2014/main" id="{E941E283-B7E7-EA45-B714-5F1C65877E32}"/>
              </a:ext>
            </a:extLst>
          </p:cNvPr>
          <p:cNvSpPr>
            <a:spLocks noGrp="1"/>
          </p:cNvSpPr>
          <p:nvPr>
            <p:ph idx="1"/>
          </p:nvPr>
        </p:nvSpPr>
        <p:spPr/>
        <p:txBody>
          <a:bodyPr/>
          <a:lstStyle/>
          <a:p>
            <a:pPr marL="0" indent="0">
              <a:buNone/>
            </a:pPr>
            <a:endParaRPr lang="en-US" dirty="0"/>
          </a:p>
        </p:txBody>
      </p:sp>
      <p:sp>
        <p:nvSpPr>
          <p:cNvPr id="7" name="TextBox 6">
            <a:extLst>
              <a:ext uri="{FF2B5EF4-FFF2-40B4-BE49-F238E27FC236}">
                <a16:creationId xmlns:a16="http://schemas.microsoft.com/office/drawing/2014/main" id="{99761186-4E8A-6B40-B7F7-D07189C33B93}"/>
              </a:ext>
            </a:extLst>
          </p:cNvPr>
          <p:cNvSpPr txBox="1"/>
          <p:nvPr/>
        </p:nvSpPr>
        <p:spPr>
          <a:xfrm>
            <a:off x="221671" y="1804267"/>
            <a:ext cx="11804073" cy="2636876"/>
          </a:xfrm>
          <a:prstGeom prst="rect">
            <a:avLst/>
          </a:prstGeom>
          <a:solidFill>
            <a:srgbClr val="3A3839"/>
          </a:solidFill>
        </p:spPr>
        <p:txBody>
          <a:bodyPr wrap="square" rtlCol="0">
            <a:spAutoFit/>
          </a:bodyPr>
          <a:lstStyle/>
          <a:p>
            <a:pPr>
              <a:lnSpc>
                <a:spcPts val="2475"/>
              </a:lnSpc>
            </a:pPr>
            <a:r>
              <a:rPr lang="en-US" dirty="0">
                <a:solidFill>
                  <a:srgbClr val="4EC9B0"/>
                </a:solidFill>
                <a:latin typeface="Menlo" panose="020B0609030804020204" pitchFamily="49" charset="0"/>
                <a:ea typeface="Times New Roman" panose="02020603050405020304" pitchFamily="18" charset="0"/>
                <a:cs typeface="Arial" panose="020B0604020202020204" pitchFamily="34" charset="0"/>
              </a:rPr>
              <a:t>Map</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&lt;</a:t>
            </a:r>
            <a:r>
              <a:rPr lang="en-US" dirty="0">
                <a:solidFill>
                  <a:srgbClr val="4EC9B0"/>
                </a:solidFill>
                <a:latin typeface="Menlo" panose="020B0609030804020204" pitchFamily="49" charset="0"/>
                <a:ea typeface="Times New Roman" panose="02020603050405020304" pitchFamily="18" charset="0"/>
                <a:cs typeface="Arial" panose="020B0604020202020204" pitchFamily="34" charset="0"/>
              </a:rPr>
              <a:t>String</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4EC9B0"/>
                </a:solidFill>
                <a:latin typeface="Menlo" panose="020B0609030804020204" pitchFamily="49" charset="0"/>
                <a:ea typeface="Times New Roman" panose="02020603050405020304" pitchFamily="18" charset="0"/>
                <a:cs typeface="Arial" panose="020B0604020202020204" pitchFamily="34" charset="0"/>
              </a:rPr>
              <a:t>Integer</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&gt; </a:t>
            </a:r>
            <a:r>
              <a:rPr lang="en-US" dirty="0">
                <a:solidFill>
                  <a:srgbClr val="9CDCFE"/>
                </a:solidFill>
                <a:latin typeface="Menlo" panose="020B0609030804020204" pitchFamily="49" charset="0"/>
                <a:ea typeface="Times New Roman" panose="02020603050405020304" pitchFamily="18" charset="0"/>
                <a:cs typeface="Arial" panose="020B0604020202020204" pitchFamily="34" charset="0"/>
              </a:rPr>
              <a:t>vehicles</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 </a:t>
            </a:r>
            <a:r>
              <a:rPr lang="en-US" dirty="0">
                <a:solidFill>
                  <a:srgbClr val="C586C0"/>
                </a:solidFill>
                <a:latin typeface="Menlo" panose="020B0609030804020204" pitchFamily="49" charset="0"/>
                <a:ea typeface="Times New Roman" panose="02020603050405020304" pitchFamily="18" charset="0"/>
                <a:cs typeface="Arial" panose="020B0604020202020204" pitchFamily="34" charset="0"/>
              </a:rPr>
              <a:t>new</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DCDCAA"/>
                </a:solidFill>
                <a:latin typeface="Menlo" panose="020B0609030804020204" pitchFamily="49" charset="0"/>
                <a:ea typeface="Times New Roman" panose="02020603050405020304" pitchFamily="18" charset="0"/>
                <a:cs typeface="Arial" panose="020B0604020202020204" pitchFamily="34" charset="0"/>
              </a:rPr>
              <a:t>HashMap</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&lt;</a:t>
            </a:r>
            <a:r>
              <a:rPr lang="en-US" dirty="0">
                <a:solidFill>
                  <a:srgbClr val="4EC9B0"/>
                </a:solidFill>
                <a:latin typeface="Menlo" panose="020B0609030804020204" pitchFamily="49" charset="0"/>
                <a:ea typeface="Times New Roman" panose="02020603050405020304" pitchFamily="18" charset="0"/>
                <a:cs typeface="Arial" panose="020B0604020202020204" pitchFamily="34" charset="0"/>
              </a:rPr>
              <a:t>String</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4EC9B0"/>
                </a:solidFill>
                <a:latin typeface="Menlo" panose="020B0609030804020204" pitchFamily="49" charset="0"/>
                <a:ea typeface="Times New Roman" panose="02020603050405020304" pitchFamily="18" charset="0"/>
                <a:cs typeface="Arial" panose="020B0604020202020204" pitchFamily="34" charset="0"/>
              </a:rPr>
              <a:t>Integer</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&gt; ();</a:t>
            </a:r>
            <a:endParaRPr lang="en-US" sz="1400" dirty="0">
              <a:latin typeface="Calibri" panose="020F0502020204030204" pitchFamily="34" charset="0"/>
              <a:ea typeface="Calibri" panose="020F0502020204030204" pitchFamily="34" charset="0"/>
              <a:cs typeface="Arial" panose="020B0604020202020204" pitchFamily="34" charset="0"/>
            </a:endParaRPr>
          </a:p>
          <a:p>
            <a:pPr>
              <a:lnSpc>
                <a:spcPts val="2475"/>
              </a:lnSpc>
            </a:pPr>
            <a:r>
              <a:rPr lang="en-US" dirty="0">
                <a:solidFill>
                  <a:srgbClr val="9CDCFE"/>
                </a:solidFill>
                <a:latin typeface="Menlo" panose="020B0609030804020204" pitchFamily="49" charset="0"/>
                <a:ea typeface="Times New Roman" panose="02020603050405020304" pitchFamily="18" charset="0"/>
                <a:cs typeface="Arial" panose="020B0604020202020204" pitchFamily="34" charset="0"/>
              </a:rPr>
              <a:t>vehicles</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DCDCAA"/>
                </a:solidFill>
                <a:latin typeface="Menlo" panose="020B0609030804020204" pitchFamily="49" charset="0"/>
                <a:ea typeface="Times New Roman" panose="02020603050405020304" pitchFamily="18" charset="0"/>
                <a:cs typeface="Arial" panose="020B0604020202020204" pitchFamily="34" charset="0"/>
              </a:rPr>
              <a:t>put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CE9178"/>
                </a:solidFill>
                <a:latin typeface="Menlo" panose="020B0609030804020204" pitchFamily="49" charset="0"/>
                <a:ea typeface="Times New Roman" panose="02020603050405020304" pitchFamily="18" charset="0"/>
                <a:cs typeface="Arial" panose="020B0604020202020204" pitchFamily="34" charset="0"/>
              </a:rPr>
              <a:t>"BMW"</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B5CEA8"/>
                </a:solidFill>
                <a:latin typeface="Menlo" panose="020B0609030804020204" pitchFamily="49" charset="0"/>
                <a:ea typeface="Times New Roman" panose="02020603050405020304" pitchFamily="18" charset="0"/>
                <a:cs typeface="Arial" panose="020B0604020202020204" pitchFamily="34" charset="0"/>
              </a:rPr>
              <a:t>5</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endParaRPr lang="en-US" sz="1400" dirty="0">
              <a:latin typeface="Calibri" panose="020F0502020204030204" pitchFamily="34" charset="0"/>
              <a:ea typeface="Calibri" panose="020F0502020204030204" pitchFamily="34" charset="0"/>
              <a:cs typeface="Arial" panose="020B0604020202020204" pitchFamily="34" charset="0"/>
            </a:endParaRPr>
          </a:p>
          <a:p>
            <a:pPr>
              <a:lnSpc>
                <a:spcPts val="2475"/>
              </a:lnSpc>
            </a:pPr>
            <a:r>
              <a:rPr lang="en-US" dirty="0">
                <a:solidFill>
                  <a:srgbClr val="9CDCFE"/>
                </a:solidFill>
                <a:latin typeface="Menlo" panose="020B0609030804020204" pitchFamily="49" charset="0"/>
                <a:ea typeface="Times New Roman" panose="02020603050405020304" pitchFamily="18" charset="0"/>
                <a:cs typeface="Arial" panose="020B0604020202020204" pitchFamily="34" charset="0"/>
              </a:rPr>
              <a:t>vehicles</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DCDCAA"/>
                </a:solidFill>
                <a:latin typeface="Menlo" panose="020B0609030804020204" pitchFamily="49" charset="0"/>
                <a:ea typeface="Times New Roman" panose="02020603050405020304" pitchFamily="18" charset="0"/>
                <a:cs typeface="Arial" panose="020B0604020202020204" pitchFamily="34" charset="0"/>
              </a:rPr>
              <a:t>put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CE9178"/>
                </a:solidFill>
                <a:latin typeface="Menlo" panose="020B0609030804020204" pitchFamily="49" charset="0"/>
                <a:ea typeface="Times New Roman" panose="02020603050405020304" pitchFamily="18" charset="0"/>
                <a:cs typeface="Arial" panose="020B0604020202020204" pitchFamily="34" charset="0"/>
              </a:rPr>
              <a:t>"Audi"</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B5CEA8"/>
                </a:solidFill>
                <a:latin typeface="Menlo" panose="020B0609030804020204" pitchFamily="49" charset="0"/>
                <a:ea typeface="Times New Roman" panose="02020603050405020304" pitchFamily="18" charset="0"/>
                <a:cs typeface="Arial" panose="020B0604020202020204" pitchFamily="34" charset="0"/>
              </a:rPr>
              <a:t>4</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endParaRPr lang="en-US" sz="1400" dirty="0">
              <a:latin typeface="Calibri" panose="020F0502020204030204" pitchFamily="34" charset="0"/>
              <a:ea typeface="Calibri" panose="020F0502020204030204" pitchFamily="34" charset="0"/>
              <a:cs typeface="Arial" panose="020B0604020202020204" pitchFamily="34" charset="0"/>
            </a:endParaRPr>
          </a:p>
          <a:p>
            <a:pPr>
              <a:lnSpc>
                <a:spcPts val="2475"/>
              </a:lnSpc>
            </a:pPr>
            <a:r>
              <a:rPr lang="en-US" dirty="0">
                <a:solidFill>
                  <a:srgbClr val="9CDCFE"/>
                </a:solidFill>
                <a:latin typeface="Menlo" panose="020B0609030804020204" pitchFamily="49" charset="0"/>
                <a:ea typeface="Times New Roman" panose="02020603050405020304" pitchFamily="18" charset="0"/>
                <a:cs typeface="Arial" panose="020B0604020202020204" pitchFamily="34" charset="0"/>
              </a:rPr>
              <a:t>vehicles</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DCDCAA"/>
                </a:solidFill>
                <a:latin typeface="Menlo" panose="020B0609030804020204" pitchFamily="49" charset="0"/>
                <a:ea typeface="Times New Roman" panose="02020603050405020304" pitchFamily="18" charset="0"/>
                <a:cs typeface="Arial" panose="020B0604020202020204" pitchFamily="34" charset="0"/>
              </a:rPr>
              <a:t>put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CE9178"/>
                </a:solidFill>
                <a:latin typeface="Menlo" panose="020B0609030804020204" pitchFamily="49" charset="0"/>
                <a:ea typeface="Times New Roman" panose="02020603050405020304" pitchFamily="18" charset="0"/>
                <a:cs typeface="Arial" panose="020B0604020202020204" pitchFamily="34" charset="0"/>
              </a:rPr>
              <a:t>"Ford"</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B5CEA8"/>
                </a:solidFill>
                <a:latin typeface="Menlo" panose="020B0609030804020204" pitchFamily="49" charset="0"/>
                <a:ea typeface="Times New Roman" panose="02020603050405020304" pitchFamily="18" charset="0"/>
                <a:cs typeface="Arial" panose="020B0604020202020204" pitchFamily="34" charset="0"/>
              </a:rPr>
              <a:t>10</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endParaRPr lang="en-US" sz="1400" dirty="0">
              <a:latin typeface="Calibri" panose="020F0502020204030204" pitchFamily="34" charset="0"/>
              <a:ea typeface="Calibri" panose="020F0502020204030204" pitchFamily="34" charset="0"/>
              <a:cs typeface="Arial" panose="020B0604020202020204" pitchFamily="34" charset="0"/>
            </a:endParaRPr>
          </a:p>
          <a:p>
            <a:pPr>
              <a:lnSpc>
                <a:spcPts val="2475"/>
              </a:lnSpc>
            </a:pP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endParaRPr lang="en-US" sz="1400" dirty="0">
              <a:latin typeface="Calibri" panose="020F0502020204030204" pitchFamily="34" charset="0"/>
              <a:ea typeface="Calibri" panose="020F0502020204030204" pitchFamily="34" charset="0"/>
              <a:cs typeface="Arial" panose="020B0604020202020204" pitchFamily="34" charset="0"/>
            </a:endParaRPr>
          </a:p>
          <a:p>
            <a:pPr>
              <a:lnSpc>
                <a:spcPts val="2475"/>
              </a:lnSpc>
            </a:pPr>
            <a:r>
              <a:rPr lang="en-US" dirty="0">
                <a:solidFill>
                  <a:srgbClr val="C586C0"/>
                </a:solidFill>
                <a:latin typeface="Menlo" panose="020B0609030804020204" pitchFamily="49" charset="0"/>
                <a:ea typeface="Times New Roman" panose="02020603050405020304" pitchFamily="18" charset="0"/>
                <a:cs typeface="Arial" panose="020B0604020202020204" pitchFamily="34" charset="0"/>
              </a:rPr>
              <a:t>for</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4EC9B0"/>
                </a:solidFill>
                <a:latin typeface="Menlo" panose="020B0609030804020204" pitchFamily="49" charset="0"/>
                <a:ea typeface="Times New Roman" panose="02020603050405020304" pitchFamily="18" charset="0"/>
                <a:cs typeface="Arial" panose="020B0604020202020204" pitchFamily="34" charset="0"/>
              </a:rPr>
              <a:t>String</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9CDCFE"/>
                </a:solidFill>
                <a:latin typeface="Menlo" panose="020B0609030804020204" pitchFamily="49" charset="0"/>
                <a:ea typeface="Times New Roman" panose="02020603050405020304" pitchFamily="18" charset="0"/>
                <a:cs typeface="Arial" panose="020B0604020202020204" pitchFamily="34" charset="0"/>
              </a:rPr>
              <a:t>v</a:t>
            </a:r>
            <a:r>
              <a:rPr lang="en-US" dirty="0">
                <a:solidFill>
                  <a:srgbClr val="C586C0"/>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9CDCFE"/>
                </a:solidFill>
                <a:latin typeface="Menlo" panose="020B0609030804020204" pitchFamily="49" charset="0"/>
                <a:ea typeface="Times New Roman" panose="02020603050405020304" pitchFamily="18" charset="0"/>
                <a:cs typeface="Arial" panose="020B0604020202020204" pitchFamily="34" charset="0"/>
              </a:rPr>
              <a:t>vehicles</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DCDCAA"/>
                </a:solidFill>
                <a:latin typeface="Menlo" panose="020B0609030804020204" pitchFamily="49" charset="0"/>
                <a:ea typeface="Times New Roman" panose="02020603050405020304" pitchFamily="18" charset="0"/>
                <a:cs typeface="Arial" panose="020B0604020202020204" pitchFamily="34" charset="0"/>
              </a:rPr>
              <a:t>keySet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endParaRPr lang="en-US" sz="1400" dirty="0">
              <a:latin typeface="Calibri" panose="020F0502020204030204" pitchFamily="34" charset="0"/>
              <a:ea typeface="Calibri" panose="020F0502020204030204" pitchFamily="34" charset="0"/>
              <a:cs typeface="Arial" panose="020B0604020202020204" pitchFamily="34" charset="0"/>
            </a:endParaRPr>
          </a:p>
          <a:p>
            <a:pPr>
              <a:lnSpc>
                <a:spcPts val="2475"/>
              </a:lnSpc>
            </a:pP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4EC9B0"/>
                </a:solidFill>
                <a:latin typeface="Menlo" panose="020B0609030804020204" pitchFamily="49" charset="0"/>
                <a:ea typeface="Times New Roman" panose="02020603050405020304" pitchFamily="18" charset="0"/>
                <a:cs typeface="Arial" panose="020B0604020202020204" pitchFamily="34" charset="0"/>
              </a:rPr>
              <a:t>System</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4FC1FF"/>
                </a:solidFill>
                <a:latin typeface="Menlo" panose="020B0609030804020204" pitchFamily="49" charset="0"/>
                <a:ea typeface="Times New Roman" panose="02020603050405020304" pitchFamily="18" charset="0"/>
                <a:cs typeface="Arial" panose="020B0604020202020204" pitchFamily="34" charset="0"/>
              </a:rPr>
              <a:t>out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DCDCAA"/>
                </a:solidFill>
                <a:latin typeface="Menlo" panose="020B0609030804020204" pitchFamily="49" charset="0"/>
                <a:ea typeface="Times New Roman" panose="02020603050405020304" pitchFamily="18" charset="0"/>
                <a:cs typeface="Arial" panose="020B0604020202020204" pitchFamily="34" charset="0"/>
              </a:rPr>
              <a:t>println</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4EC9B0"/>
                </a:solidFill>
                <a:latin typeface="Menlo" panose="020B0609030804020204" pitchFamily="49" charset="0"/>
                <a:ea typeface="Times New Roman" panose="02020603050405020304" pitchFamily="18" charset="0"/>
                <a:cs typeface="Arial" panose="020B0604020202020204" pitchFamily="34" charset="0"/>
              </a:rPr>
              <a:t>String</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DCDCAA"/>
                </a:solidFill>
                <a:latin typeface="Menlo" panose="020B0609030804020204" pitchFamily="49" charset="0"/>
                <a:ea typeface="Times New Roman" panose="02020603050405020304" pitchFamily="18" charset="0"/>
                <a:cs typeface="Arial" panose="020B0604020202020204" pitchFamily="34" charset="0"/>
              </a:rPr>
              <a:t>format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CE9178"/>
                </a:solidFill>
                <a:latin typeface="Menlo" panose="020B0609030804020204" pitchFamily="49" charset="0"/>
                <a:ea typeface="Times New Roman" panose="02020603050405020304" pitchFamily="18" charset="0"/>
                <a:cs typeface="Arial" panose="020B0604020202020204" pitchFamily="34" charset="0"/>
              </a:rPr>
              <a:t>"We have %d %s vehicles"</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9CDCFE"/>
                </a:solidFill>
                <a:latin typeface="Menlo" panose="020B0609030804020204" pitchFamily="49" charset="0"/>
                <a:ea typeface="Times New Roman" panose="02020603050405020304" pitchFamily="18" charset="0"/>
                <a:cs typeface="Arial" panose="020B0604020202020204" pitchFamily="34" charset="0"/>
              </a:rPr>
              <a:t>vehicles</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DCDCAA"/>
                </a:solidFill>
                <a:latin typeface="Menlo" panose="020B0609030804020204" pitchFamily="49" charset="0"/>
                <a:ea typeface="Times New Roman" panose="02020603050405020304" pitchFamily="18" charset="0"/>
                <a:cs typeface="Arial" panose="020B0604020202020204" pitchFamily="34" charset="0"/>
              </a:rPr>
              <a:t>get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9CDCFE"/>
                </a:solidFill>
                <a:latin typeface="Menlo" panose="020B0609030804020204" pitchFamily="49" charset="0"/>
                <a:ea typeface="Times New Roman" panose="02020603050405020304" pitchFamily="18" charset="0"/>
                <a:cs typeface="Arial" panose="020B0604020202020204" pitchFamily="34" charset="0"/>
              </a:rPr>
              <a:t>v</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9CDCFE"/>
                </a:solidFill>
                <a:latin typeface="Menlo" panose="020B0609030804020204" pitchFamily="49" charset="0"/>
                <a:ea typeface="Times New Roman" panose="02020603050405020304" pitchFamily="18" charset="0"/>
                <a:cs typeface="Arial" panose="020B0604020202020204" pitchFamily="34" charset="0"/>
              </a:rPr>
              <a:t>v</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endParaRPr lang="en-US" sz="1400" dirty="0">
              <a:latin typeface="Calibri" panose="020F0502020204030204" pitchFamily="34" charset="0"/>
              <a:ea typeface="Calibri" panose="020F0502020204030204" pitchFamily="34" charset="0"/>
              <a:cs typeface="Arial" panose="020B0604020202020204" pitchFamily="34" charset="0"/>
            </a:endParaRPr>
          </a:p>
          <a:p>
            <a:pPr>
              <a:lnSpc>
                <a:spcPts val="2475"/>
              </a:lnSpc>
            </a:pP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endParaRPr lang="en-US" sz="1400" dirty="0">
              <a:latin typeface="Calibri" panose="020F0502020204030204" pitchFamily="34" charset="0"/>
              <a:ea typeface="Calibri" panose="020F0502020204030204" pitchFamily="34" charset="0"/>
              <a:cs typeface="Arial" panose="020B0604020202020204" pitchFamily="34" charset="0"/>
            </a:endParaRPr>
          </a:p>
        </p:txBody>
      </p:sp>
      <p:sp>
        <p:nvSpPr>
          <p:cNvPr id="8" name="TextBox 7">
            <a:extLst>
              <a:ext uri="{FF2B5EF4-FFF2-40B4-BE49-F238E27FC236}">
                <a16:creationId xmlns:a16="http://schemas.microsoft.com/office/drawing/2014/main" id="{6AE46DD0-7659-B74F-B537-4D92BE77F19F}"/>
              </a:ext>
            </a:extLst>
          </p:cNvPr>
          <p:cNvSpPr txBox="1"/>
          <p:nvPr/>
        </p:nvSpPr>
        <p:spPr>
          <a:xfrm>
            <a:off x="242454" y="4533846"/>
            <a:ext cx="11783290" cy="1034899"/>
          </a:xfrm>
          <a:prstGeom prst="rect">
            <a:avLst/>
          </a:prstGeom>
          <a:solidFill>
            <a:srgbClr val="3A3839"/>
          </a:solidFill>
        </p:spPr>
        <p:txBody>
          <a:bodyPr wrap="square" rtlCol="0">
            <a:spAutoFit/>
          </a:bodyPr>
          <a:lstStyle/>
          <a:p>
            <a:pPr>
              <a:lnSpc>
                <a:spcPts val="2475"/>
              </a:lnSpc>
            </a:pPr>
            <a:r>
              <a:rPr lang="en-US" dirty="0">
                <a:solidFill>
                  <a:schemeClr val="bg1"/>
                </a:solidFill>
                <a:latin typeface="Calibri" panose="020F0502020204030204" pitchFamily="34" charset="0"/>
                <a:ea typeface="Calibri" panose="020F0502020204030204" pitchFamily="34" charset="0"/>
                <a:cs typeface="Arial" panose="020B0604020202020204" pitchFamily="34" charset="0"/>
              </a:rPr>
              <a:t>We have 4 Audi vehicles</a:t>
            </a:r>
          </a:p>
          <a:p>
            <a:pPr>
              <a:lnSpc>
                <a:spcPts val="2475"/>
              </a:lnSpc>
            </a:pPr>
            <a:r>
              <a:rPr lang="en-US" dirty="0">
                <a:solidFill>
                  <a:schemeClr val="bg1"/>
                </a:solidFill>
                <a:latin typeface="Calibri" panose="020F0502020204030204" pitchFamily="34" charset="0"/>
                <a:ea typeface="Calibri" panose="020F0502020204030204" pitchFamily="34" charset="0"/>
                <a:cs typeface="Arial" panose="020B0604020202020204" pitchFamily="34" charset="0"/>
              </a:rPr>
              <a:t>We have 10 Ford vehicles</a:t>
            </a:r>
          </a:p>
          <a:p>
            <a:pPr>
              <a:lnSpc>
                <a:spcPts val="2475"/>
              </a:lnSpc>
            </a:pPr>
            <a:r>
              <a:rPr lang="en-US" dirty="0">
                <a:solidFill>
                  <a:schemeClr val="bg1"/>
                </a:solidFill>
                <a:latin typeface="Calibri" panose="020F0502020204030204" pitchFamily="34" charset="0"/>
                <a:ea typeface="Calibri" panose="020F0502020204030204" pitchFamily="34" charset="0"/>
                <a:cs typeface="Arial" panose="020B0604020202020204" pitchFamily="34" charset="0"/>
              </a:rPr>
              <a:t>We have 5 BMW vehicles</a:t>
            </a:r>
          </a:p>
        </p:txBody>
      </p:sp>
      <p:sp>
        <p:nvSpPr>
          <p:cNvPr id="9" name="TextBox 8">
            <a:extLst>
              <a:ext uri="{FF2B5EF4-FFF2-40B4-BE49-F238E27FC236}">
                <a16:creationId xmlns:a16="http://schemas.microsoft.com/office/drawing/2014/main" id="{106EB0FE-5463-A346-B310-177554346886}"/>
              </a:ext>
            </a:extLst>
          </p:cNvPr>
          <p:cNvSpPr txBox="1"/>
          <p:nvPr/>
        </p:nvSpPr>
        <p:spPr>
          <a:xfrm>
            <a:off x="10009909" y="5828989"/>
            <a:ext cx="1343891" cy="369332"/>
          </a:xfrm>
          <a:prstGeom prst="rect">
            <a:avLst/>
          </a:prstGeom>
          <a:noFill/>
          <a:ln w="19050">
            <a:solidFill>
              <a:schemeClr val="tx1"/>
            </a:solidFill>
          </a:ln>
        </p:spPr>
        <p:txBody>
          <a:bodyPr wrap="square" rtlCol="0">
            <a:spAutoFit/>
          </a:bodyPr>
          <a:lstStyle/>
          <a:p>
            <a:pPr algn="ctr"/>
            <a:r>
              <a:rPr lang="en-US" dirty="0"/>
              <a:t>Demo</a:t>
            </a:r>
          </a:p>
        </p:txBody>
      </p:sp>
    </p:spTree>
    <p:extLst>
      <p:ext uri="{BB962C8B-B14F-4D97-AF65-F5344CB8AC3E}">
        <p14:creationId xmlns:p14="http://schemas.microsoft.com/office/powerpoint/2010/main" val="326337441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6603C3-1656-4C47-810E-B339A574657B}"/>
              </a:ext>
            </a:extLst>
          </p:cNvPr>
          <p:cNvSpPr>
            <a:spLocks noGrp="1"/>
          </p:cNvSpPr>
          <p:nvPr>
            <p:ph type="title"/>
          </p:nvPr>
        </p:nvSpPr>
        <p:spPr/>
        <p:txBody>
          <a:bodyPr/>
          <a:lstStyle/>
          <a:p>
            <a:r>
              <a:rPr lang="en-US" dirty="0"/>
              <a:t>One more thing on Maps: </a:t>
            </a:r>
            <a:r>
              <a:rPr lang="en-US" b="1" dirty="0"/>
              <a:t>Maps</a:t>
            </a:r>
            <a:r>
              <a:rPr lang="en-US" dirty="0"/>
              <a:t> </a:t>
            </a:r>
            <a:r>
              <a:rPr lang="en-US" b="1" dirty="0"/>
              <a:t>vs.</a:t>
            </a:r>
            <a:r>
              <a:rPr lang="en-US" dirty="0"/>
              <a:t> </a:t>
            </a:r>
            <a:r>
              <a:rPr lang="en-US" b="1" dirty="0"/>
              <a:t>Sets</a:t>
            </a:r>
          </a:p>
        </p:txBody>
      </p:sp>
      <p:sp>
        <p:nvSpPr>
          <p:cNvPr id="3" name="Content Placeholder 2">
            <a:extLst>
              <a:ext uri="{FF2B5EF4-FFF2-40B4-BE49-F238E27FC236}">
                <a16:creationId xmlns:a16="http://schemas.microsoft.com/office/drawing/2014/main" id="{5D043671-7F97-6847-9E61-143F3A4CE3DB}"/>
              </a:ext>
            </a:extLst>
          </p:cNvPr>
          <p:cNvSpPr>
            <a:spLocks noGrp="1"/>
          </p:cNvSpPr>
          <p:nvPr>
            <p:ph idx="1"/>
          </p:nvPr>
        </p:nvSpPr>
        <p:spPr/>
        <p:txBody>
          <a:bodyPr/>
          <a:lstStyle/>
          <a:p>
            <a:r>
              <a:rPr lang="en-US" dirty="0"/>
              <a:t>A </a:t>
            </a:r>
            <a:r>
              <a:rPr lang="en-US" dirty="0">
                <a:latin typeface="Courier" pitchFamily="2" charset="0"/>
              </a:rPr>
              <a:t>Set</a:t>
            </a:r>
            <a:r>
              <a:rPr lang="en-US" dirty="0"/>
              <a:t> contains a unique elements of values and it is more like a map from elements to boolean values (true). While a </a:t>
            </a:r>
            <a:r>
              <a:rPr lang="en-US" dirty="0">
                <a:latin typeface="Courier" pitchFamily="2" charset="0"/>
              </a:rPr>
              <a:t>Map</a:t>
            </a:r>
            <a:r>
              <a:rPr lang="en-US" dirty="0"/>
              <a:t>, is a map from unique set of keys to values.</a:t>
            </a:r>
          </a:p>
          <a:p>
            <a:r>
              <a:rPr lang="en-US" b="1" dirty="0">
                <a:latin typeface="Courier" pitchFamily="2" charset="0"/>
              </a:rPr>
              <a:t>Set</a:t>
            </a:r>
            <a:r>
              <a:rPr lang="en-US" dirty="0"/>
              <a:t>: Is “Toyota” in the set? </a:t>
            </a:r>
            <a:r>
              <a:rPr lang="en-US" i="1" dirty="0"/>
              <a:t>(true or false)</a:t>
            </a:r>
          </a:p>
          <a:p>
            <a:endParaRPr lang="en-US" dirty="0"/>
          </a:p>
          <a:p>
            <a:endParaRPr lang="en-US" dirty="0"/>
          </a:p>
          <a:p>
            <a:r>
              <a:rPr lang="en-US" b="1" dirty="0">
                <a:latin typeface="Courier" pitchFamily="2" charset="0"/>
              </a:rPr>
              <a:t>Map</a:t>
            </a:r>
            <a:r>
              <a:rPr lang="en-US" dirty="0"/>
              <a:t>: How many “Toyota” cars do we have? </a:t>
            </a:r>
            <a:r>
              <a:rPr lang="en-US" i="1" dirty="0"/>
              <a:t>(mapping a key to a key)</a:t>
            </a:r>
          </a:p>
        </p:txBody>
      </p:sp>
      <p:sp>
        <p:nvSpPr>
          <p:cNvPr id="4" name="Footer Placeholder 3">
            <a:extLst>
              <a:ext uri="{FF2B5EF4-FFF2-40B4-BE49-F238E27FC236}">
                <a16:creationId xmlns:a16="http://schemas.microsoft.com/office/drawing/2014/main" id="{90DB3DC3-0FF8-6D4E-BDC3-40FC256A3E6C}"/>
              </a:ext>
            </a:extLst>
          </p:cNvPr>
          <p:cNvSpPr>
            <a:spLocks noGrp="1"/>
          </p:cNvSpPr>
          <p:nvPr>
            <p:ph type="ftr" sz="quarter" idx="11"/>
          </p:nvPr>
        </p:nvSpPr>
        <p:spPr/>
        <p:txBody>
          <a:bodyPr/>
          <a:lstStyle/>
          <a:p>
            <a:r>
              <a:rPr lang="en-US"/>
              <a:t>Khalid Alharbi, Ph.D.</a:t>
            </a:r>
          </a:p>
        </p:txBody>
      </p:sp>
      <p:grpSp>
        <p:nvGrpSpPr>
          <p:cNvPr id="5" name="Group 4">
            <a:extLst>
              <a:ext uri="{FF2B5EF4-FFF2-40B4-BE49-F238E27FC236}">
                <a16:creationId xmlns:a16="http://schemas.microsoft.com/office/drawing/2014/main" id="{A67B76AF-079B-E743-9AE0-5E747F824F61}"/>
              </a:ext>
            </a:extLst>
          </p:cNvPr>
          <p:cNvGrpSpPr/>
          <p:nvPr/>
        </p:nvGrpSpPr>
        <p:grpSpPr>
          <a:xfrm>
            <a:off x="3525334" y="3623379"/>
            <a:ext cx="5100957" cy="809802"/>
            <a:chOff x="2291938" y="3680753"/>
            <a:chExt cx="4992998" cy="568036"/>
          </a:xfrm>
        </p:grpSpPr>
        <p:grpSp>
          <p:nvGrpSpPr>
            <p:cNvPr id="6" name="Group 5">
              <a:extLst>
                <a:ext uri="{FF2B5EF4-FFF2-40B4-BE49-F238E27FC236}">
                  <a16:creationId xmlns:a16="http://schemas.microsoft.com/office/drawing/2014/main" id="{FA82DCE2-BE30-5F46-A5AD-D4B2C1AD4727}"/>
                </a:ext>
              </a:extLst>
            </p:cNvPr>
            <p:cNvGrpSpPr/>
            <p:nvPr/>
          </p:nvGrpSpPr>
          <p:grpSpPr>
            <a:xfrm>
              <a:off x="2291938" y="3680753"/>
              <a:ext cx="4156364" cy="568036"/>
              <a:chOff x="1399309" y="3865419"/>
              <a:chExt cx="4156364" cy="568036"/>
            </a:xfrm>
          </p:grpSpPr>
          <p:sp>
            <p:nvSpPr>
              <p:cNvPr id="15" name="Rectangle 14">
                <a:extLst>
                  <a:ext uri="{FF2B5EF4-FFF2-40B4-BE49-F238E27FC236}">
                    <a16:creationId xmlns:a16="http://schemas.microsoft.com/office/drawing/2014/main" id="{51738D96-1FB0-5E4C-A608-1999BEA51A79}"/>
                  </a:ext>
                </a:extLst>
              </p:cNvPr>
              <p:cNvSpPr/>
              <p:nvPr/>
            </p:nvSpPr>
            <p:spPr>
              <a:xfrm>
                <a:off x="1399309" y="3865419"/>
                <a:ext cx="1039091" cy="568036"/>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American Typewriter" panose="02090604020004020304" pitchFamily="18" charset="77"/>
                  </a:rPr>
                  <a:t>Toyota</a:t>
                </a:r>
              </a:p>
            </p:txBody>
          </p:sp>
          <p:sp>
            <p:nvSpPr>
              <p:cNvPr id="16" name="Rectangle 15">
                <a:extLst>
                  <a:ext uri="{FF2B5EF4-FFF2-40B4-BE49-F238E27FC236}">
                    <a16:creationId xmlns:a16="http://schemas.microsoft.com/office/drawing/2014/main" id="{659D9161-E2E7-3743-9DFF-9C344DEF69C8}"/>
                  </a:ext>
                </a:extLst>
              </p:cNvPr>
              <p:cNvSpPr/>
              <p:nvPr/>
            </p:nvSpPr>
            <p:spPr>
              <a:xfrm>
                <a:off x="2438400" y="3865419"/>
                <a:ext cx="1039091" cy="568036"/>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American Typewriter" panose="02090604020004020304" pitchFamily="18" charset="77"/>
                  </a:rPr>
                  <a:t>BMW</a:t>
                </a:r>
              </a:p>
            </p:txBody>
          </p:sp>
          <p:sp>
            <p:nvSpPr>
              <p:cNvPr id="17" name="Rectangle 16">
                <a:extLst>
                  <a:ext uri="{FF2B5EF4-FFF2-40B4-BE49-F238E27FC236}">
                    <a16:creationId xmlns:a16="http://schemas.microsoft.com/office/drawing/2014/main" id="{4DDD273C-C2D0-0140-B618-859610FA8E05}"/>
                  </a:ext>
                </a:extLst>
              </p:cNvPr>
              <p:cNvSpPr/>
              <p:nvPr/>
            </p:nvSpPr>
            <p:spPr>
              <a:xfrm>
                <a:off x="3477491" y="3865419"/>
                <a:ext cx="1039091" cy="568036"/>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American Typewriter" panose="02090604020004020304" pitchFamily="18" charset="77"/>
                  </a:rPr>
                  <a:t>Ford</a:t>
                </a:r>
              </a:p>
            </p:txBody>
          </p:sp>
          <p:sp>
            <p:nvSpPr>
              <p:cNvPr id="18" name="Rectangle 17">
                <a:extLst>
                  <a:ext uri="{FF2B5EF4-FFF2-40B4-BE49-F238E27FC236}">
                    <a16:creationId xmlns:a16="http://schemas.microsoft.com/office/drawing/2014/main" id="{E5E4E507-4D26-2340-9D86-AB22299B54A5}"/>
                  </a:ext>
                </a:extLst>
              </p:cNvPr>
              <p:cNvSpPr/>
              <p:nvPr/>
            </p:nvSpPr>
            <p:spPr>
              <a:xfrm>
                <a:off x="4516582" y="3865419"/>
                <a:ext cx="1039091" cy="568036"/>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American Typewriter" panose="02090604020004020304" pitchFamily="18" charset="77"/>
                  </a:rPr>
                  <a:t>Honda</a:t>
                </a:r>
              </a:p>
            </p:txBody>
          </p:sp>
        </p:grpSp>
        <p:sp>
          <p:nvSpPr>
            <p:cNvPr id="14" name="TextBox 13">
              <a:extLst>
                <a:ext uri="{FF2B5EF4-FFF2-40B4-BE49-F238E27FC236}">
                  <a16:creationId xmlns:a16="http://schemas.microsoft.com/office/drawing/2014/main" id="{068ED6DD-C943-224C-8C09-DC83CF005060}"/>
                </a:ext>
              </a:extLst>
            </p:cNvPr>
            <p:cNvSpPr txBox="1"/>
            <p:nvPr/>
          </p:nvSpPr>
          <p:spPr>
            <a:xfrm>
              <a:off x="6532329" y="3797174"/>
              <a:ext cx="752607" cy="425041"/>
            </a:xfrm>
            <a:prstGeom prst="rect">
              <a:avLst/>
            </a:prstGeom>
            <a:noFill/>
          </p:spPr>
          <p:txBody>
            <a:bodyPr wrap="square" rtlCol="0">
              <a:spAutoFit/>
            </a:bodyPr>
            <a:lstStyle/>
            <a:p>
              <a:r>
                <a:rPr lang="en-US" dirty="0">
                  <a:latin typeface="American Typewriter" panose="02090604020004020304" pitchFamily="18" charset="77"/>
                </a:rPr>
                <a:t>Size = 4</a:t>
              </a:r>
            </a:p>
          </p:txBody>
        </p:sp>
      </p:grpSp>
      <p:grpSp>
        <p:nvGrpSpPr>
          <p:cNvPr id="19" name="Group 18">
            <a:extLst>
              <a:ext uri="{FF2B5EF4-FFF2-40B4-BE49-F238E27FC236}">
                <a16:creationId xmlns:a16="http://schemas.microsoft.com/office/drawing/2014/main" id="{B2F398AA-2F88-8645-B0F4-2FFC7B6454E7}"/>
              </a:ext>
            </a:extLst>
          </p:cNvPr>
          <p:cNvGrpSpPr/>
          <p:nvPr/>
        </p:nvGrpSpPr>
        <p:grpSpPr>
          <a:xfrm>
            <a:off x="3449782" y="5112327"/>
            <a:ext cx="5341076" cy="1199573"/>
            <a:chOff x="1354205" y="3407348"/>
            <a:chExt cx="6152055" cy="841441"/>
          </a:xfrm>
        </p:grpSpPr>
        <p:grpSp>
          <p:nvGrpSpPr>
            <p:cNvPr id="20" name="Group 19">
              <a:extLst>
                <a:ext uri="{FF2B5EF4-FFF2-40B4-BE49-F238E27FC236}">
                  <a16:creationId xmlns:a16="http://schemas.microsoft.com/office/drawing/2014/main" id="{4BB2CE2C-9818-A54B-855C-E71DE8C8B98F}"/>
                </a:ext>
              </a:extLst>
            </p:cNvPr>
            <p:cNvGrpSpPr/>
            <p:nvPr/>
          </p:nvGrpSpPr>
          <p:grpSpPr>
            <a:xfrm>
              <a:off x="2291938" y="3680753"/>
              <a:ext cx="4156364" cy="568036"/>
              <a:chOff x="1399309" y="3865419"/>
              <a:chExt cx="4156364" cy="568036"/>
            </a:xfrm>
          </p:grpSpPr>
          <p:sp>
            <p:nvSpPr>
              <p:cNvPr id="29" name="Rectangle 28">
                <a:extLst>
                  <a:ext uri="{FF2B5EF4-FFF2-40B4-BE49-F238E27FC236}">
                    <a16:creationId xmlns:a16="http://schemas.microsoft.com/office/drawing/2014/main" id="{5036B34D-F07F-6147-94BE-DE134BA565D2}"/>
                  </a:ext>
                </a:extLst>
              </p:cNvPr>
              <p:cNvSpPr/>
              <p:nvPr/>
            </p:nvSpPr>
            <p:spPr>
              <a:xfrm>
                <a:off x="1399309" y="3865419"/>
                <a:ext cx="1039091" cy="568036"/>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American Typewriter" panose="02090604020004020304" pitchFamily="18" charset="77"/>
                  </a:rPr>
                  <a:t>26</a:t>
                </a:r>
              </a:p>
            </p:txBody>
          </p:sp>
          <p:sp>
            <p:nvSpPr>
              <p:cNvPr id="30" name="Rectangle 29">
                <a:extLst>
                  <a:ext uri="{FF2B5EF4-FFF2-40B4-BE49-F238E27FC236}">
                    <a16:creationId xmlns:a16="http://schemas.microsoft.com/office/drawing/2014/main" id="{FC7A4813-2322-8F40-ACC3-1E52E0A944B8}"/>
                  </a:ext>
                </a:extLst>
              </p:cNvPr>
              <p:cNvSpPr/>
              <p:nvPr/>
            </p:nvSpPr>
            <p:spPr>
              <a:xfrm>
                <a:off x="2438400" y="3865419"/>
                <a:ext cx="1039091" cy="568036"/>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American Typewriter" panose="02090604020004020304" pitchFamily="18" charset="77"/>
                  </a:rPr>
                  <a:t>7</a:t>
                </a:r>
              </a:p>
            </p:txBody>
          </p:sp>
          <p:sp>
            <p:nvSpPr>
              <p:cNvPr id="31" name="Rectangle 30">
                <a:extLst>
                  <a:ext uri="{FF2B5EF4-FFF2-40B4-BE49-F238E27FC236}">
                    <a16:creationId xmlns:a16="http://schemas.microsoft.com/office/drawing/2014/main" id="{4270642F-9C75-8F4A-B855-69BE61C898FD}"/>
                  </a:ext>
                </a:extLst>
              </p:cNvPr>
              <p:cNvSpPr/>
              <p:nvPr/>
            </p:nvSpPr>
            <p:spPr>
              <a:xfrm>
                <a:off x="3477491" y="3865419"/>
                <a:ext cx="1039091" cy="568036"/>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American Typewriter" panose="02090604020004020304" pitchFamily="18" charset="77"/>
                  </a:rPr>
                  <a:t>19</a:t>
                </a:r>
              </a:p>
            </p:txBody>
          </p:sp>
          <p:sp>
            <p:nvSpPr>
              <p:cNvPr id="32" name="Rectangle 31">
                <a:extLst>
                  <a:ext uri="{FF2B5EF4-FFF2-40B4-BE49-F238E27FC236}">
                    <a16:creationId xmlns:a16="http://schemas.microsoft.com/office/drawing/2014/main" id="{E5FBC724-D3B4-E94A-84C4-A4AB174B10AC}"/>
                  </a:ext>
                </a:extLst>
              </p:cNvPr>
              <p:cNvSpPr/>
              <p:nvPr/>
            </p:nvSpPr>
            <p:spPr>
              <a:xfrm>
                <a:off x="4516582" y="3865419"/>
                <a:ext cx="1039091" cy="568036"/>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American Typewriter" panose="02090604020004020304" pitchFamily="18" charset="77"/>
                  </a:rPr>
                  <a:t>13</a:t>
                </a:r>
              </a:p>
            </p:txBody>
          </p:sp>
        </p:grpSp>
        <p:sp>
          <p:nvSpPr>
            <p:cNvPr id="21" name="TextBox 20">
              <a:extLst>
                <a:ext uri="{FF2B5EF4-FFF2-40B4-BE49-F238E27FC236}">
                  <a16:creationId xmlns:a16="http://schemas.microsoft.com/office/drawing/2014/main" id="{913A9F41-87F6-E04A-AFC8-09347B077F8D}"/>
                </a:ext>
              </a:extLst>
            </p:cNvPr>
            <p:cNvSpPr txBox="1"/>
            <p:nvPr/>
          </p:nvSpPr>
          <p:spPr>
            <a:xfrm>
              <a:off x="1354205" y="3820732"/>
              <a:ext cx="952005" cy="242881"/>
            </a:xfrm>
            <a:prstGeom prst="rect">
              <a:avLst/>
            </a:prstGeom>
            <a:noFill/>
            <a:ln>
              <a:noFill/>
            </a:ln>
          </p:spPr>
          <p:txBody>
            <a:bodyPr wrap="square" rtlCol="0">
              <a:spAutoFit/>
            </a:bodyPr>
            <a:lstStyle/>
            <a:p>
              <a:r>
                <a:rPr lang="en-US" dirty="0">
                  <a:solidFill>
                    <a:schemeClr val="bg2">
                      <a:lumMod val="50000"/>
                    </a:schemeClr>
                  </a:solidFill>
                  <a:latin typeface="American Typewriter" panose="02090604020004020304" pitchFamily="18" charset="77"/>
                </a:rPr>
                <a:t>Value</a:t>
              </a:r>
            </a:p>
          </p:txBody>
        </p:sp>
        <p:sp>
          <p:nvSpPr>
            <p:cNvPr id="22" name="TextBox 21">
              <a:extLst>
                <a:ext uri="{FF2B5EF4-FFF2-40B4-BE49-F238E27FC236}">
                  <a16:creationId xmlns:a16="http://schemas.microsoft.com/office/drawing/2014/main" id="{07F29AEA-6FEA-6C48-ACE9-0ECC92A17C18}"/>
                </a:ext>
              </a:extLst>
            </p:cNvPr>
            <p:cNvSpPr txBox="1"/>
            <p:nvPr/>
          </p:nvSpPr>
          <p:spPr>
            <a:xfrm>
              <a:off x="1441229" y="3407348"/>
              <a:ext cx="952005" cy="242881"/>
            </a:xfrm>
            <a:prstGeom prst="rect">
              <a:avLst/>
            </a:prstGeom>
            <a:noFill/>
            <a:ln>
              <a:noFill/>
            </a:ln>
          </p:spPr>
          <p:txBody>
            <a:bodyPr wrap="square" rtlCol="0">
              <a:spAutoFit/>
            </a:bodyPr>
            <a:lstStyle/>
            <a:p>
              <a:r>
                <a:rPr lang="en-US" dirty="0">
                  <a:solidFill>
                    <a:schemeClr val="bg2">
                      <a:lumMod val="50000"/>
                    </a:schemeClr>
                  </a:solidFill>
                  <a:latin typeface="American Typewriter" panose="02090604020004020304" pitchFamily="18" charset="77"/>
                </a:rPr>
                <a:t>Key</a:t>
              </a:r>
            </a:p>
          </p:txBody>
        </p:sp>
        <p:sp>
          <p:nvSpPr>
            <p:cNvPr id="23" name="TextBox 22">
              <a:extLst>
                <a:ext uri="{FF2B5EF4-FFF2-40B4-BE49-F238E27FC236}">
                  <a16:creationId xmlns:a16="http://schemas.microsoft.com/office/drawing/2014/main" id="{FC3F9013-5B12-B54F-B734-A8E4471B54C5}"/>
                </a:ext>
              </a:extLst>
            </p:cNvPr>
            <p:cNvSpPr txBox="1"/>
            <p:nvPr/>
          </p:nvSpPr>
          <p:spPr>
            <a:xfrm>
              <a:off x="2277844" y="3413601"/>
              <a:ext cx="1113000" cy="222640"/>
            </a:xfrm>
            <a:prstGeom prst="rect">
              <a:avLst/>
            </a:prstGeom>
            <a:noFill/>
          </p:spPr>
          <p:txBody>
            <a:bodyPr wrap="square" rtlCol="0">
              <a:spAutoFit/>
            </a:bodyPr>
            <a:lstStyle/>
            <a:p>
              <a:r>
                <a:rPr lang="en-US" sz="1600" dirty="0">
                  <a:latin typeface="American Typewriter" panose="02090604020004020304" pitchFamily="18" charset="77"/>
                </a:rPr>
                <a:t>Toyota</a:t>
              </a:r>
            </a:p>
          </p:txBody>
        </p:sp>
        <p:sp>
          <p:nvSpPr>
            <p:cNvPr id="24" name="TextBox 23">
              <a:extLst>
                <a:ext uri="{FF2B5EF4-FFF2-40B4-BE49-F238E27FC236}">
                  <a16:creationId xmlns:a16="http://schemas.microsoft.com/office/drawing/2014/main" id="{487EC84B-417F-274D-8852-CAF01EFEB1AE}"/>
                </a:ext>
              </a:extLst>
            </p:cNvPr>
            <p:cNvSpPr txBox="1"/>
            <p:nvPr/>
          </p:nvSpPr>
          <p:spPr>
            <a:xfrm>
              <a:off x="3459623" y="3423602"/>
              <a:ext cx="852195" cy="222640"/>
            </a:xfrm>
            <a:prstGeom prst="rect">
              <a:avLst/>
            </a:prstGeom>
            <a:noFill/>
          </p:spPr>
          <p:txBody>
            <a:bodyPr wrap="square" rtlCol="0">
              <a:spAutoFit/>
            </a:bodyPr>
            <a:lstStyle/>
            <a:p>
              <a:r>
                <a:rPr lang="en-US" sz="1600" dirty="0">
                  <a:latin typeface="American Typewriter" panose="02090604020004020304" pitchFamily="18" charset="77"/>
                </a:rPr>
                <a:t>BMW</a:t>
              </a:r>
            </a:p>
          </p:txBody>
        </p:sp>
        <p:sp>
          <p:nvSpPr>
            <p:cNvPr id="25" name="TextBox 24">
              <a:extLst>
                <a:ext uri="{FF2B5EF4-FFF2-40B4-BE49-F238E27FC236}">
                  <a16:creationId xmlns:a16="http://schemas.microsoft.com/office/drawing/2014/main" id="{7E1A04BC-BC35-CF4F-989B-5D035D1AAB65}"/>
                </a:ext>
              </a:extLst>
            </p:cNvPr>
            <p:cNvSpPr txBox="1"/>
            <p:nvPr/>
          </p:nvSpPr>
          <p:spPr>
            <a:xfrm>
              <a:off x="4422243" y="3420757"/>
              <a:ext cx="1091341" cy="222640"/>
            </a:xfrm>
            <a:prstGeom prst="rect">
              <a:avLst/>
            </a:prstGeom>
            <a:noFill/>
          </p:spPr>
          <p:txBody>
            <a:bodyPr wrap="square" rtlCol="0">
              <a:spAutoFit/>
            </a:bodyPr>
            <a:lstStyle/>
            <a:p>
              <a:r>
                <a:rPr lang="en-US" sz="1600" dirty="0">
                  <a:latin typeface="American Typewriter" panose="02090604020004020304" pitchFamily="18" charset="77"/>
                </a:rPr>
                <a:t>Ford</a:t>
              </a:r>
            </a:p>
          </p:txBody>
        </p:sp>
        <p:sp>
          <p:nvSpPr>
            <p:cNvPr id="26" name="TextBox 25">
              <a:extLst>
                <a:ext uri="{FF2B5EF4-FFF2-40B4-BE49-F238E27FC236}">
                  <a16:creationId xmlns:a16="http://schemas.microsoft.com/office/drawing/2014/main" id="{896CA0DC-8DCF-3142-AE79-1723E3C72B29}"/>
                </a:ext>
              </a:extLst>
            </p:cNvPr>
            <p:cNvSpPr txBox="1"/>
            <p:nvPr/>
          </p:nvSpPr>
          <p:spPr>
            <a:xfrm>
              <a:off x="5542302" y="3420757"/>
              <a:ext cx="976352" cy="222640"/>
            </a:xfrm>
            <a:prstGeom prst="rect">
              <a:avLst/>
            </a:prstGeom>
            <a:noFill/>
          </p:spPr>
          <p:txBody>
            <a:bodyPr wrap="square" rtlCol="0">
              <a:spAutoFit/>
            </a:bodyPr>
            <a:lstStyle/>
            <a:p>
              <a:r>
                <a:rPr lang="en-US" sz="1600" dirty="0">
                  <a:latin typeface="American Typewriter" panose="02090604020004020304" pitchFamily="18" charset="77"/>
                </a:rPr>
                <a:t>Honda</a:t>
              </a:r>
            </a:p>
          </p:txBody>
        </p:sp>
        <p:sp>
          <p:nvSpPr>
            <p:cNvPr id="27" name="TextBox 26">
              <a:extLst>
                <a:ext uri="{FF2B5EF4-FFF2-40B4-BE49-F238E27FC236}">
                  <a16:creationId xmlns:a16="http://schemas.microsoft.com/office/drawing/2014/main" id="{44B5AE13-AF7C-7949-87AF-3397260F817C}"/>
                </a:ext>
              </a:extLst>
            </p:cNvPr>
            <p:cNvSpPr txBox="1"/>
            <p:nvPr/>
          </p:nvSpPr>
          <p:spPr>
            <a:xfrm>
              <a:off x="6529908" y="3435397"/>
              <a:ext cx="976352" cy="222640"/>
            </a:xfrm>
            <a:prstGeom prst="rect">
              <a:avLst/>
            </a:prstGeom>
            <a:noFill/>
          </p:spPr>
          <p:txBody>
            <a:bodyPr wrap="square" rtlCol="0">
              <a:spAutoFit/>
            </a:bodyPr>
            <a:lstStyle/>
            <a:p>
              <a:endParaRPr lang="en-US" sz="1600" dirty="0">
                <a:latin typeface="American Typewriter" panose="02090604020004020304" pitchFamily="18" charset="77"/>
              </a:endParaRPr>
            </a:p>
          </p:txBody>
        </p:sp>
        <p:sp>
          <p:nvSpPr>
            <p:cNvPr id="28" name="TextBox 27">
              <a:extLst>
                <a:ext uri="{FF2B5EF4-FFF2-40B4-BE49-F238E27FC236}">
                  <a16:creationId xmlns:a16="http://schemas.microsoft.com/office/drawing/2014/main" id="{1E92B469-D681-494B-995C-C1AA2206C374}"/>
                </a:ext>
              </a:extLst>
            </p:cNvPr>
            <p:cNvSpPr txBox="1"/>
            <p:nvPr/>
          </p:nvSpPr>
          <p:spPr>
            <a:xfrm>
              <a:off x="6532329" y="3797174"/>
              <a:ext cx="752607" cy="425041"/>
            </a:xfrm>
            <a:prstGeom prst="rect">
              <a:avLst/>
            </a:prstGeom>
            <a:noFill/>
          </p:spPr>
          <p:txBody>
            <a:bodyPr wrap="square" rtlCol="0">
              <a:spAutoFit/>
            </a:bodyPr>
            <a:lstStyle/>
            <a:p>
              <a:r>
                <a:rPr lang="en-US" dirty="0">
                  <a:latin typeface="American Typewriter" panose="02090604020004020304" pitchFamily="18" charset="77"/>
                </a:rPr>
                <a:t>Size = 4</a:t>
              </a:r>
            </a:p>
          </p:txBody>
        </p:sp>
      </p:grpSp>
    </p:spTree>
    <p:extLst>
      <p:ext uri="{BB962C8B-B14F-4D97-AF65-F5344CB8AC3E}">
        <p14:creationId xmlns:p14="http://schemas.microsoft.com/office/powerpoint/2010/main" val="153888766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38FE54-D8CC-7149-A137-B29BC1560042}"/>
              </a:ext>
            </a:extLst>
          </p:cNvPr>
          <p:cNvSpPr>
            <a:spLocks noGrp="1"/>
          </p:cNvSpPr>
          <p:nvPr>
            <p:ph type="title"/>
          </p:nvPr>
        </p:nvSpPr>
        <p:spPr/>
        <p:txBody>
          <a:bodyPr/>
          <a:lstStyle/>
          <a:p>
            <a:r>
              <a:rPr lang="en-US" dirty="0"/>
              <a:t>Part 3: Generics</a:t>
            </a:r>
          </a:p>
        </p:txBody>
      </p:sp>
      <p:sp>
        <p:nvSpPr>
          <p:cNvPr id="3" name="Text Placeholder 2">
            <a:extLst>
              <a:ext uri="{FF2B5EF4-FFF2-40B4-BE49-F238E27FC236}">
                <a16:creationId xmlns:a16="http://schemas.microsoft.com/office/drawing/2014/main" id="{E0B73F5D-C516-D947-8539-2D67A7F2B080}"/>
              </a:ext>
            </a:extLst>
          </p:cNvPr>
          <p:cNvSpPr>
            <a:spLocks noGrp="1"/>
          </p:cNvSpPr>
          <p:nvPr>
            <p:ph type="body" idx="1"/>
          </p:nvPr>
        </p:nvSpPr>
        <p:spPr/>
        <p:txBody>
          <a:bodyPr/>
          <a:lstStyle/>
          <a:p>
            <a:r>
              <a:rPr lang="en-US" dirty="0"/>
              <a:t>Work with a general data type </a:t>
            </a:r>
          </a:p>
        </p:txBody>
      </p:sp>
      <p:sp>
        <p:nvSpPr>
          <p:cNvPr id="4" name="Footer Placeholder 3">
            <a:extLst>
              <a:ext uri="{FF2B5EF4-FFF2-40B4-BE49-F238E27FC236}">
                <a16:creationId xmlns:a16="http://schemas.microsoft.com/office/drawing/2014/main" id="{EB5F7B76-999B-A846-BB7C-61718D9EA9DB}"/>
              </a:ext>
            </a:extLst>
          </p:cNvPr>
          <p:cNvSpPr>
            <a:spLocks noGrp="1"/>
          </p:cNvSpPr>
          <p:nvPr>
            <p:ph type="ftr" sz="quarter" idx="11"/>
          </p:nvPr>
        </p:nvSpPr>
        <p:spPr/>
        <p:txBody>
          <a:bodyPr/>
          <a:lstStyle/>
          <a:p>
            <a:r>
              <a:rPr lang="en-US"/>
              <a:t>Khalid Alharbi, Ph.D.</a:t>
            </a:r>
          </a:p>
        </p:txBody>
      </p:sp>
    </p:spTree>
    <p:extLst>
      <p:ext uri="{BB962C8B-B14F-4D97-AF65-F5344CB8AC3E}">
        <p14:creationId xmlns:p14="http://schemas.microsoft.com/office/powerpoint/2010/main" val="249011188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72F622C-CD1B-3644-BCDD-7500241A8B69}"/>
              </a:ext>
            </a:extLst>
          </p:cNvPr>
          <p:cNvSpPr>
            <a:spLocks noGrp="1"/>
          </p:cNvSpPr>
          <p:nvPr>
            <p:ph type="title"/>
          </p:nvPr>
        </p:nvSpPr>
        <p:spPr/>
        <p:txBody>
          <a:bodyPr/>
          <a:lstStyle/>
          <a:p>
            <a:r>
              <a:rPr lang="en-US" dirty="0"/>
              <a:t>Let’s answer the following questions:</a:t>
            </a:r>
          </a:p>
        </p:txBody>
      </p:sp>
      <p:sp>
        <p:nvSpPr>
          <p:cNvPr id="5" name="Content Placeholder 4">
            <a:extLst>
              <a:ext uri="{FF2B5EF4-FFF2-40B4-BE49-F238E27FC236}">
                <a16:creationId xmlns:a16="http://schemas.microsoft.com/office/drawing/2014/main" id="{874822D8-8E35-0041-AC4F-E5AC3FB4BF9A}"/>
              </a:ext>
            </a:extLst>
          </p:cNvPr>
          <p:cNvSpPr>
            <a:spLocks noGrp="1"/>
          </p:cNvSpPr>
          <p:nvPr>
            <p:ph idx="1"/>
          </p:nvPr>
        </p:nvSpPr>
        <p:spPr/>
        <p:txBody>
          <a:bodyPr>
            <a:normAutofit/>
          </a:bodyPr>
          <a:lstStyle/>
          <a:p>
            <a:r>
              <a:rPr lang="en-US" dirty="0"/>
              <a:t>How do we store data without </a:t>
            </a:r>
            <a:r>
              <a:rPr lang="en-US" b="1" dirty="0"/>
              <a:t>casting</a:t>
            </a:r>
            <a:endParaRPr lang="en-US" dirty="0"/>
          </a:p>
          <a:p>
            <a:r>
              <a:rPr lang="en-US" dirty="0"/>
              <a:t>Any takers?</a:t>
            </a:r>
          </a:p>
        </p:txBody>
      </p:sp>
      <p:sp>
        <p:nvSpPr>
          <p:cNvPr id="6" name="Footer Placeholder 5">
            <a:extLst>
              <a:ext uri="{FF2B5EF4-FFF2-40B4-BE49-F238E27FC236}">
                <a16:creationId xmlns:a16="http://schemas.microsoft.com/office/drawing/2014/main" id="{B2B39DE6-4740-3944-8129-F17249809B1F}"/>
              </a:ext>
            </a:extLst>
          </p:cNvPr>
          <p:cNvSpPr>
            <a:spLocks noGrp="1"/>
          </p:cNvSpPr>
          <p:nvPr>
            <p:ph type="ftr" sz="quarter" idx="11"/>
          </p:nvPr>
        </p:nvSpPr>
        <p:spPr/>
        <p:txBody>
          <a:bodyPr/>
          <a:lstStyle/>
          <a:p>
            <a:r>
              <a:rPr lang="en-US"/>
              <a:t>Khalid Alharbi, Ph.D.</a:t>
            </a:r>
          </a:p>
        </p:txBody>
      </p:sp>
    </p:spTree>
    <p:extLst>
      <p:ext uri="{BB962C8B-B14F-4D97-AF65-F5344CB8AC3E}">
        <p14:creationId xmlns:p14="http://schemas.microsoft.com/office/powerpoint/2010/main" val="34861713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1BC5CC-6586-D243-B87B-AA6ADCDEEC98}"/>
              </a:ext>
            </a:extLst>
          </p:cNvPr>
          <p:cNvSpPr>
            <a:spLocks noGrp="1"/>
          </p:cNvSpPr>
          <p:nvPr>
            <p:ph type="title"/>
          </p:nvPr>
        </p:nvSpPr>
        <p:spPr/>
        <p:txBody>
          <a:bodyPr/>
          <a:lstStyle/>
          <a:p>
            <a:r>
              <a:rPr lang="en-US" dirty="0"/>
              <a:t>Generics: Introduction (I)</a:t>
            </a:r>
          </a:p>
        </p:txBody>
      </p:sp>
      <p:sp>
        <p:nvSpPr>
          <p:cNvPr id="3" name="Content Placeholder 2">
            <a:extLst>
              <a:ext uri="{FF2B5EF4-FFF2-40B4-BE49-F238E27FC236}">
                <a16:creationId xmlns:a16="http://schemas.microsoft.com/office/drawing/2014/main" id="{97BE4E5A-DCB6-B445-A8FF-B42B600E01BF}"/>
              </a:ext>
            </a:extLst>
          </p:cNvPr>
          <p:cNvSpPr>
            <a:spLocks noGrp="1"/>
          </p:cNvSpPr>
          <p:nvPr>
            <p:ph idx="1"/>
          </p:nvPr>
        </p:nvSpPr>
        <p:spPr/>
        <p:txBody>
          <a:bodyPr/>
          <a:lstStyle/>
          <a:p>
            <a:r>
              <a:rPr lang="en-US" dirty="0"/>
              <a:t>In OOP, </a:t>
            </a:r>
            <a:r>
              <a:rPr lang="en-US" b="1" dirty="0"/>
              <a:t>polymorphism</a:t>
            </a:r>
            <a:r>
              <a:rPr lang="en-US" dirty="0"/>
              <a:t> means that objects can take many forms and are mostly interchangeable.</a:t>
            </a:r>
          </a:p>
          <a:p>
            <a:r>
              <a:rPr lang="en-US" b="1" dirty="0"/>
              <a:t>Polymorphism</a:t>
            </a:r>
            <a:r>
              <a:rPr lang="en-US" dirty="0"/>
              <a:t> occurs when a parent class reference is used to refer to a child class object.</a:t>
            </a:r>
          </a:p>
          <a:p>
            <a:pPr lvl="1"/>
            <a:r>
              <a:rPr lang="en-US" dirty="0"/>
              <a:t>Example: If </a:t>
            </a:r>
            <a:r>
              <a:rPr lang="en-US" i="1" dirty="0"/>
              <a:t>Truck</a:t>
            </a:r>
            <a:r>
              <a:rPr lang="en-US" dirty="0"/>
              <a:t> is a subtype of </a:t>
            </a:r>
            <a:r>
              <a:rPr lang="en-US" i="1" dirty="0"/>
              <a:t>Vehicle</a:t>
            </a:r>
            <a:r>
              <a:rPr lang="en-US" dirty="0"/>
              <a:t>, then we can use an object of type </a:t>
            </a:r>
            <a:r>
              <a:rPr lang="en-US" i="1" dirty="0"/>
              <a:t>Truck</a:t>
            </a:r>
            <a:r>
              <a:rPr lang="en-US" dirty="0"/>
              <a:t> anywhere that we expect something of type </a:t>
            </a:r>
            <a:r>
              <a:rPr lang="en-US" i="1" dirty="0"/>
              <a:t>Vehicle</a:t>
            </a:r>
            <a:r>
              <a:rPr lang="en-US" dirty="0"/>
              <a:t>.</a:t>
            </a:r>
          </a:p>
          <a:p>
            <a:endParaRPr lang="en-US" dirty="0"/>
          </a:p>
        </p:txBody>
      </p:sp>
      <p:sp>
        <p:nvSpPr>
          <p:cNvPr id="4" name="Footer Placeholder 3">
            <a:extLst>
              <a:ext uri="{FF2B5EF4-FFF2-40B4-BE49-F238E27FC236}">
                <a16:creationId xmlns:a16="http://schemas.microsoft.com/office/drawing/2014/main" id="{1D33E48F-64A2-3342-8A3D-8FEEAB6BBB3A}"/>
              </a:ext>
            </a:extLst>
          </p:cNvPr>
          <p:cNvSpPr>
            <a:spLocks noGrp="1"/>
          </p:cNvSpPr>
          <p:nvPr>
            <p:ph type="ftr" sz="quarter" idx="11"/>
          </p:nvPr>
        </p:nvSpPr>
        <p:spPr/>
        <p:txBody>
          <a:bodyPr/>
          <a:lstStyle/>
          <a:p>
            <a:r>
              <a:rPr lang="en-US"/>
              <a:t>Khalid Alharbi, Ph.D.</a:t>
            </a:r>
          </a:p>
        </p:txBody>
      </p:sp>
      <p:sp>
        <p:nvSpPr>
          <p:cNvPr id="5" name="TextBox 4">
            <a:extLst>
              <a:ext uri="{FF2B5EF4-FFF2-40B4-BE49-F238E27FC236}">
                <a16:creationId xmlns:a16="http://schemas.microsoft.com/office/drawing/2014/main" id="{1784BED4-D7CE-2444-AE68-EFA0447D1DF7}"/>
              </a:ext>
            </a:extLst>
          </p:cNvPr>
          <p:cNvSpPr txBox="1"/>
          <p:nvPr/>
        </p:nvSpPr>
        <p:spPr>
          <a:xfrm>
            <a:off x="1551708" y="4602885"/>
            <a:ext cx="9802091" cy="1033873"/>
          </a:xfrm>
          <a:prstGeom prst="rect">
            <a:avLst/>
          </a:prstGeom>
          <a:solidFill>
            <a:srgbClr val="3A3839"/>
          </a:solidFill>
        </p:spPr>
        <p:txBody>
          <a:bodyPr wrap="square" rtlCol="0">
            <a:spAutoFit/>
          </a:bodyPr>
          <a:lstStyle/>
          <a:p>
            <a:pPr>
              <a:lnSpc>
                <a:spcPts val="2475"/>
              </a:lnSpc>
            </a:pPr>
            <a:r>
              <a:rPr lang="en-US" dirty="0">
                <a:solidFill>
                  <a:srgbClr val="569CD6"/>
                </a:solidFill>
                <a:latin typeface="Menlo" panose="020B0609030804020204" pitchFamily="49" charset="0"/>
                <a:ea typeface="Times New Roman" panose="02020603050405020304" pitchFamily="18" charset="0"/>
                <a:cs typeface="Arial" panose="020B0604020202020204" pitchFamily="34" charset="0"/>
              </a:rPr>
              <a:t>public</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569CD6"/>
                </a:solidFill>
                <a:latin typeface="Menlo" panose="020B0609030804020204" pitchFamily="49" charset="0"/>
                <a:ea typeface="Times New Roman" panose="02020603050405020304" pitchFamily="18" charset="0"/>
                <a:cs typeface="Arial" panose="020B0604020202020204" pitchFamily="34" charset="0"/>
              </a:rPr>
              <a:t>interface</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4EC9B0"/>
                </a:solidFill>
                <a:latin typeface="Menlo" panose="020B0609030804020204" pitchFamily="49" charset="0"/>
                <a:ea typeface="Times New Roman" panose="02020603050405020304" pitchFamily="18" charset="0"/>
                <a:cs typeface="Arial" panose="020B0604020202020204" pitchFamily="34" charset="0"/>
              </a:rPr>
              <a:t>Vehicle</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ts val="2475"/>
              </a:lnSpc>
            </a:pPr>
            <a:r>
              <a:rPr lang="en-US" dirty="0">
                <a:solidFill>
                  <a:srgbClr val="569CD6"/>
                </a:solidFill>
                <a:latin typeface="Menlo" panose="020B0609030804020204" pitchFamily="49" charset="0"/>
                <a:ea typeface="Times New Roman" panose="02020603050405020304" pitchFamily="18" charset="0"/>
                <a:cs typeface="Arial" panose="020B0604020202020204" pitchFamily="34" charset="0"/>
              </a:rPr>
              <a:t>public</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569CD6"/>
                </a:solidFill>
                <a:latin typeface="Menlo" panose="020B0609030804020204" pitchFamily="49" charset="0"/>
                <a:ea typeface="Times New Roman" panose="02020603050405020304" pitchFamily="18" charset="0"/>
                <a:cs typeface="Arial" panose="020B0604020202020204" pitchFamily="34" charset="0"/>
              </a:rPr>
              <a:t>class</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4EC9B0"/>
                </a:solidFill>
                <a:latin typeface="Menlo" panose="020B0609030804020204" pitchFamily="49" charset="0"/>
                <a:ea typeface="Times New Roman" panose="02020603050405020304" pitchFamily="18" charset="0"/>
                <a:cs typeface="Arial" panose="020B0604020202020204" pitchFamily="34" charset="0"/>
              </a:rPr>
              <a:t>Truck</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569CD6"/>
                </a:solidFill>
                <a:latin typeface="Menlo" panose="020B0609030804020204" pitchFamily="49" charset="0"/>
                <a:ea typeface="Times New Roman" panose="02020603050405020304" pitchFamily="18" charset="0"/>
                <a:cs typeface="Arial" panose="020B0604020202020204" pitchFamily="34" charset="0"/>
              </a:rPr>
              <a:t>extends</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4EC9B0"/>
                </a:solidFill>
                <a:latin typeface="Menlo" panose="020B0609030804020204" pitchFamily="49" charset="0"/>
                <a:ea typeface="Times New Roman" panose="02020603050405020304" pitchFamily="18" charset="0"/>
                <a:cs typeface="Arial" panose="020B0604020202020204" pitchFamily="34" charset="0"/>
              </a:rPr>
              <a:t>Vehicle</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ts val="2475"/>
              </a:lnSpc>
            </a:pPr>
            <a:r>
              <a:rPr lang="en-US" dirty="0">
                <a:solidFill>
                  <a:srgbClr val="4EC9B0"/>
                </a:solidFill>
                <a:latin typeface="Menlo" panose="020B0609030804020204" pitchFamily="49" charset="0"/>
                <a:ea typeface="Times New Roman" panose="02020603050405020304" pitchFamily="18" charset="0"/>
                <a:cs typeface="Arial" panose="020B0604020202020204" pitchFamily="34" charset="0"/>
              </a:rPr>
              <a:t>Vehicle</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9CDCFE"/>
                </a:solidFill>
                <a:latin typeface="Menlo" panose="020B0609030804020204" pitchFamily="49" charset="0"/>
                <a:ea typeface="Times New Roman" panose="02020603050405020304" pitchFamily="18" charset="0"/>
                <a:cs typeface="Arial" panose="020B0604020202020204" pitchFamily="34" charset="0"/>
              </a:rPr>
              <a:t>v</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 </a:t>
            </a:r>
            <a:r>
              <a:rPr lang="en-US" dirty="0">
                <a:solidFill>
                  <a:srgbClr val="C586C0"/>
                </a:solidFill>
                <a:latin typeface="Menlo" panose="020B0609030804020204" pitchFamily="49" charset="0"/>
                <a:ea typeface="Times New Roman" panose="02020603050405020304" pitchFamily="18" charset="0"/>
                <a:cs typeface="Arial" panose="020B0604020202020204" pitchFamily="34" charset="0"/>
              </a:rPr>
              <a:t>new</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DCDCAA"/>
                </a:solidFill>
                <a:latin typeface="Menlo" panose="020B0609030804020204" pitchFamily="49" charset="0"/>
                <a:ea typeface="Times New Roman" panose="02020603050405020304" pitchFamily="18" charset="0"/>
                <a:cs typeface="Arial" panose="020B0604020202020204" pitchFamily="34" charset="0"/>
              </a:rPr>
              <a:t>Truck</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endParaRPr lang="en-US" dirty="0">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3827229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64979C-AA45-3D4E-A45E-3636847DB73D}"/>
              </a:ext>
            </a:extLst>
          </p:cNvPr>
          <p:cNvSpPr>
            <a:spLocks noGrp="1"/>
          </p:cNvSpPr>
          <p:nvPr>
            <p:ph type="title"/>
          </p:nvPr>
        </p:nvSpPr>
        <p:spPr/>
        <p:txBody>
          <a:bodyPr/>
          <a:lstStyle/>
          <a:p>
            <a:r>
              <a:rPr lang="en-US" dirty="0"/>
              <a:t>Multidimensional Array</a:t>
            </a:r>
          </a:p>
        </p:txBody>
      </p:sp>
      <p:sp>
        <p:nvSpPr>
          <p:cNvPr id="3" name="Content Placeholder 2">
            <a:extLst>
              <a:ext uri="{FF2B5EF4-FFF2-40B4-BE49-F238E27FC236}">
                <a16:creationId xmlns:a16="http://schemas.microsoft.com/office/drawing/2014/main" id="{AA6789FF-4D59-664C-B191-D155CB7E5FC8}"/>
              </a:ext>
            </a:extLst>
          </p:cNvPr>
          <p:cNvSpPr>
            <a:spLocks noGrp="1"/>
          </p:cNvSpPr>
          <p:nvPr>
            <p:ph idx="1"/>
          </p:nvPr>
        </p:nvSpPr>
        <p:spPr/>
        <p:txBody>
          <a:bodyPr/>
          <a:lstStyle/>
          <a:p>
            <a:r>
              <a:rPr lang="en-US" dirty="0"/>
              <a:t>A multidimensional arrays is a collection of elements or values of </a:t>
            </a:r>
            <a:r>
              <a:rPr lang="en-US" u="sng" dirty="0"/>
              <a:t>the same type</a:t>
            </a:r>
            <a:r>
              <a:rPr lang="en-US" dirty="0"/>
              <a:t>.</a:t>
            </a:r>
          </a:p>
          <a:p>
            <a:r>
              <a:rPr lang="en-US" dirty="0"/>
              <a:t>In two-dimensional arrays, elements are laid out in a rectangular grid with rows and columns.</a:t>
            </a:r>
            <a:endParaRPr lang="en-US" b="1" dirty="0"/>
          </a:p>
          <a:p>
            <a:endParaRPr lang="en-US" b="1" dirty="0"/>
          </a:p>
          <a:p>
            <a:pPr marL="457200" lvl="1" indent="0">
              <a:buNone/>
            </a:pPr>
            <a:endParaRPr lang="en-US" dirty="0"/>
          </a:p>
        </p:txBody>
      </p:sp>
      <p:sp>
        <p:nvSpPr>
          <p:cNvPr id="4" name="Footer Placeholder 3">
            <a:extLst>
              <a:ext uri="{FF2B5EF4-FFF2-40B4-BE49-F238E27FC236}">
                <a16:creationId xmlns:a16="http://schemas.microsoft.com/office/drawing/2014/main" id="{07B5D2F0-ADA5-F640-84D2-0B60704E1298}"/>
              </a:ext>
            </a:extLst>
          </p:cNvPr>
          <p:cNvSpPr>
            <a:spLocks noGrp="1"/>
          </p:cNvSpPr>
          <p:nvPr>
            <p:ph type="ftr" sz="quarter" idx="11"/>
          </p:nvPr>
        </p:nvSpPr>
        <p:spPr/>
        <p:txBody>
          <a:bodyPr/>
          <a:lstStyle/>
          <a:p>
            <a:r>
              <a:rPr lang="en-US"/>
              <a:t>Khalid Alharbi, Ph.D.</a:t>
            </a:r>
          </a:p>
        </p:txBody>
      </p:sp>
      <p:sp>
        <p:nvSpPr>
          <p:cNvPr id="21" name="TextBox 20">
            <a:extLst>
              <a:ext uri="{FF2B5EF4-FFF2-40B4-BE49-F238E27FC236}">
                <a16:creationId xmlns:a16="http://schemas.microsoft.com/office/drawing/2014/main" id="{58C3E9B6-2C63-0A4F-9336-917B45379C33}"/>
              </a:ext>
            </a:extLst>
          </p:cNvPr>
          <p:cNvSpPr txBox="1"/>
          <p:nvPr/>
        </p:nvSpPr>
        <p:spPr>
          <a:xfrm>
            <a:off x="1096158" y="5288228"/>
            <a:ext cx="10295571" cy="1243930"/>
          </a:xfrm>
          <a:prstGeom prst="rect">
            <a:avLst/>
          </a:prstGeom>
          <a:solidFill>
            <a:srgbClr val="3A3839"/>
          </a:solidFill>
        </p:spPr>
        <p:txBody>
          <a:bodyPr wrap="square" rtlCol="0">
            <a:spAutoFit/>
          </a:bodyPr>
          <a:lstStyle/>
          <a:p>
            <a:r>
              <a:rPr lang="en-US" dirty="0">
                <a:solidFill>
                  <a:srgbClr val="4EC9B0"/>
                </a:solidFill>
                <a:latin typeface="Menlo" panose="020B0609030804020204" pitchFamily="49" charset="0"/>
              </a:rPr>
              <a:t>int</a:t>
            </a:r>
            <a:r>
              <a:rPr lang="en-US" dirty="0">
                <a:solidFill>
                  <a:srgbClr val="D4D4D4"/>
                </a:solidFill>
                <a:latin typeface="Menlo" panose="020B0609030804020204" pitchFamily="49" charset="0"/>
              </a:rPr>
              <a:t>[][] </a:t>
            </a:r>
            <a:r>
              <a:rPr lang="en-US" dirty="0">
                <a:solidFill>
                  <a:srgbClr val="9CDCFE"/>
                </a:solidFill>
                <a:latin typeface="Menlo" panose="020B0609030804020204" pitchFamily="49" charset="0"/>
              </a:rPr>
              <a:t>arr</a:t>
            </a:r>
            <a:r>
              <a:rPr lang="en-US" dirty="0">
                <a:solidFill>
                  <a:srgbClr val="D4D4D4"/>
                </a:solidFill>
                <a:latin typeface="Menlo" panose="020B0609030804020204" pitchFamily="49" charset="0"/>
              </a:rPr>
              <a:t> = { { </a:t>
            </a:r>
            <a:r>
              <a:rPr lang="en-US" dirty="0">
                <a:solidFill>
                  <a:srgbClr val="B5CEA8"/>
                </a:solidFill>
                <a:latin typeface="Menlo" panose="020B0609030804020204" pitchFamily="49" charset="0"/>
              </a:rPr>
              <a:t>45</a:t>
            </a:r>
            <a:r>
              <a:rPr lang="en-US" dirty="0">
                <a:solidFill>
                  <a:srgbClr val="D4D4D4"/>
                </a:solidFill>
                <a:latin typeface="Menlo" panose="020B0609030804020204" pitchFamily="49" charset="0"/>
              </a:rPr>
              <a:t>, </a:t>
            </a:r>
            <a:r>
              <a:rPr lang="en-US" dirty="0">
                <a:solidFill>
                  <a:srgbClr val="B5CEA8"/>
                </a:solidFill>
                <a:latin typeface="Menlo" panose="020B0609030804020204" pitchFamily="49" charset="0"/>
              </a:rPr>
              <a:t>67</a:t>
            </a:r>
            <a:r>
              <a:rPr lang="en-US" dirty="0">
                <a:solidFill>
                  <a:srgbClr val="D4D4D4"/>
                </a:solidFill>
                <a:latin typeface="Menlo" panose="020B0609030804020204" pitchFamily="49" charset="0"/>
              </a:rPr>
              <a:t>, </a:t>
            </a:r>
            <a:r>
              <a:rPr lang="en-US" dirty="0">
                <a:solidFill>
                  <a:srgbClr val="B5CEA8"/>
                </a:solidFill>
                <a:latin typeface="Menlo" panose="020B0609030804020204" pitchFamily="49" charset="0"/>
              </a:rPr>
              <a:t>48</a:t>
            </a:r>
            <a:r>
              <a:rPr lang="en-US" dirty="0">
                <a:solidFill>
                  <a:srgbClr val="D4D4D4"/>
                </a:solidFill>
                <a:latin typeface="Menlo" panose="020B0609030804020204" pitchFamily="49" charset="0"/>
              </a:rPr>
              <a:t>, </a:t>
            </a:r>
            <a:r>
              <a:rPr lang="en-US" dirty="0">
                <a:solidFill>
                  <a:srgbClr val="B5CEA8"/>
                </a:solidFill>
                <a:latin typeface="Menlo" panose="020B0609030804020204" pitchFamily="49" charset="0"/>
              </a:rPr>
              <a:t>23</a:t>
            </a:r>
            <a:r>
              <a:rPr lang="en-US" dirty="0">
                <a:solidFill>
                  <a:srgbClr val="D4D4D4"/>
                </a:solidFill>
                <a:latin typeface="Menlo" panose="020B0609030804020204" pitchFamily="49" charset="0"/>
              </a:rPr>
              <a:t>, </a:t>
            </a:r>
            <a:r>
              <a:rPr lang="en-US" dirty="0">
                <a:solidFill>
                  <a:srgbClr val="B5CEA8"/>
                </a:solidFill>
                <a:latin typeface="Menlo" panose="020B0609030804020204" pitchFamily="49" charset="0"/>
              </a:rPr>
              <a:t>67</a:t>
            </a:r>
            <a:r>
              <a:rPr lang="en-US" dirty="0">
                <a:solidFill>
                  <a:srgbClr val="D4D4D4"/>
                </a:solidFill>
                <a:latin typeface="Menlo" panose="020B0609030804020204" pitchFamily="49" charset="0"/>
              </a:rPr>
              <a:t>, </a:t>
            </a:r>
            <a:r>
              <a:rPr lang="en-US" dirty="0">
                <a:solidFill>
                  <a:srgbClr val="B5CEA8"/>
                </a:solidFill>
                <a:latin typeface="Menlo" panose="020B0609030804020204" pitchFamily="49" charset="0"/>
              </a:rPr>
              <a:t>97</a:t>
            </a:r>
            <a:r>
              <a:rPr lang="en-US" dirty="0">
                <a:solidFill>
                  <a:srgbClr val="D4D4D4"/>
                </a:solidFill>
                <a:latin typeface="Menlo" panose="020B0609030804020204" pitchFamily="49" charset="0"/>
              </a:rPr>
              <a:t> }, { </a:t>
            </a:r>
            <a:r>
              <a:rPr lang="en-US" dirty="0">
                <a:solidFill>
                  <a:srgbClr val="B5CEA8"/>
                </a:solidFill>
                <a:latin typeface="Menlo" panose="020B0609030804020204" pitchFamily="49" charset="0"/>
              </a:rPr>
              <a:t>17</a:t>
            </a:r>
            <a:r>
              <a:rPr lang="en-US" dirty="0">
                <a:solidFill>
                  <a:srgbClr val="D4D4D4"/>
                </a:solidFill>
                <a:latin typeface="Menlo" panose="020B0609030804020204" pitchFamily="49" charset="0"/>
              </a:rPr>
              <a:t>, </a:t>
            </a:r>
            <a:r>
              <a:rPr lang="en-US" dirty="0">
                <a:solidFill>
                  <a:srgbClr val="B5CEA8"/>
                </a:solidFill>
                <a:latin typeface="Menlo" panose="020B0609030804020204" pitchFamily="49" charset="0"/>
              </a:rPr>
              <a:t>9</a:t>
            </a:r>
            <a:r>
              <a:rPr lang="en-US" dirty="0">
                <a:solidFill>
                  <a:srgbClr val="D4D4D4"/>
                </a:solidFill>
                <a:latin typeface="Menlo" panose="020B0609030804020204" pitchFamily="49" charset="0"/>
              </a:rPr>
              <a:t>, </a:t>
            </a:r>
            <a:r>
              <a:rPr lang="en-US" dirty="0">
                <a:solidFill>
                  <a:srgbClr val="B5CEA8"/>
                </a:solidFill>
                <a:latin typeface="Menlo" panose="020B0609030804020204" pitchFamily="49" charset="0"/>
              </a:rPr>
              <a:t>28</a:t>
            </a:r>
            <a:r>
              <a:rPr lang="en-US" dirty="0">
                <a:solidFill>
                  <a:srgbClr val="D4D4D4"/>
                </a:solidFill>
                <a:latin typeface="Menlo" panose="020B0609030804020204" pitchFamily="49" charset="0"/>
              </a:rPr>
              <a:t>, </a:t>
            </a:r>
            <a:r>
              <a:rPr lang="en-US" dirty="0">
                <a:solidFill>
                  <a:srgbClr val="B5CEA8"/>
                </a:solidFill>
                <a:latin typeface="Menlo" panose="020B0609030804020204" pitchFamily="49" charset="0"/>
              </a:rPr>
              <a:t>0</a:t>
            </a:r>
            <a:r>
              <a:rPr lang="en-US" dirty="0">
                <a:solidFill>
                  <a:srgbClr val="D4D4D4"/>
                </a:solidFill>
                <a:latin typeface="Menlo" panose="020B0609030804020204" pitchFamily="49" charset="0"/>
              </a:rPr>
              <a:t>, </a:t>
            </a:r>
            <a:r>
              <a:rPr lang="en-US" dirty="0">
                <a:solidFill>
                  <a:srgbClr val="B5CEA8"/>
                </a:solidFill>
                <a:latin typeface="Menlo" panose="020B0609030804020204" pitchFamily="49" charset="0"/>
              </a:rPr>
              <a:t>11</a:t>
            </a:r>
            <a:r>
              <a:rPr lang="en-US" dirty="0">
                <a:solidFill>
                  <a:srgbClr val="D4D4D4"/>
                </a:solidFill>
                <a:latin typeface="Menlo" panose="020B0609030804020204" pitchFamily="49" charset="0"/>
              </a:rPr>
              <a:t>, </a:t>
            </a:r>
            <a:r>
              <a:rPr lang="en-US" dirty="0">
                <a:solidFill>
                  <a:srgbClr val="B5CEA8"/>
                </a:solidFill>
                <a:latin typeface="Menlo" panose="020B0609030804020204" pitchFamily="49" charset="0"/>
              </a:rPr>
              <a:t>32</a:t>
            </a:r>
            <a:r>
              <a:rPr lang="en-US" dirty="0">
                <a:solidFill>
                  <a:srgbClr val="D4D4D4"/>
                </a:solidFill>
                <a:latin typeface="Menlo" panose="020B0609030804020204" pitchFamily="49" charset="0"/>
              </a:rPr>
              <a:t> } };</a:t>
            </a:r>
          </a:p>
          <a:p>
            <a:pPr>
              <a:lnSpc>
                <a:spcPts val="2475"/>
              </a:lnSpc>
            </a:pPr>
            <a:r>
              <a:rPr lang="en-US" dirty="0">
                <a:solidFill>
                  <a:srgbClr val="4EC9B0"/>
                </a:solidFill>
                <a:latin typeface="Menlo" panose="020B0609030804020204" pitchFamily="49" charset="0"/>
                <a:ea typeface="Times New Roman" panose="02020603050405020304" pitchFamily="18" charset="0"/>
                <a:cs typeface="Arial" panose="020B0604020202020204" pitchFamily="34" charset="0"/>
              </a:rPr>
              <a:t>int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9CDCFE"/>
                </a:solidFill>
                <a:latin typeface="Menlo" panose="020B0609030804020204" pitchFamily="49" charset="0"/>
                <a:ea typeface="Times New Roman" panose="02020603050405020304" pitchFamily="18" charset="0"/>
                <a:cs typeface="Arial" panose="020B0604020202020204" pitchFamily="34" charset="0"/>
              </a:rPr>
              <a:t>arr2</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 </a:t>
            </a:r>
            <a:r>
              <a:rPr lang="en-US" dirty="0">
                <a:solidFill>
                  <a:srgbClr val="C586C0"/>
                </a:solidFill>
                <a:latin typeface="Menlo" panose="020B0609030804020204" pitchFamily="49" charset="0"/>
                <a:ea typeface="Times New Roman" panose="02020603050405020304" pitchFamily="18" charset="0"/>
                <a:cs typeface="Arial" panose="020B0604020202020204" pitchFamily="34" charset="0"/>
              </a:rPr>
              <a:t>new</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4EC9B0"/>
                </a:solidFill>
                <a:latin typeface="Menlo" panose="020B0609030804020204" pitchFamily="49" charset="0"/>
                <a:ea typeface="Times New Roman" panose="02020603050405020304" pitchFamily="18" charset="0"/>
                <a:cs typeface="Arial" panose="020B0604020202020204" pitchFamily="34" charset="0"/>
              </a:rPr>
              <a:t>int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B5CEA8"/>
                </a:solidFill>
                <a:latin typeface="Menlo" panose="020B0609030804020204" pitchFamily="49" charset="0"/>
                <a:ea typeface="Times New Roman" panose="02020603050405020304" pitchFamily="18" charset="0"/>
                <a:cs typeface="Arial" panose="020B0604020202020204" pitchFamily="34" charset="0"/>
              </a:rPr>
              <a:t>2</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B5CEA8"/>
                </a:solidFill>
                <a:latin typeface="Menlo" panose="020B0609030804020204" pitchFamily="49" charset="0"/>
                <a:ea typeface="Times New Roman" panose="02020603050405020304" pitchFamily="18" charset="0"/>
                <a:cs typeface="Arial" panose="020B0604020202020204" pitchFamily="34" charset="0"/>
              </a:rPr>
              <a:t>6</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6A9955"/>
                </a:solidFill>
                <a:latin typeface="Menlo" panose="020B0609030804020204" pitchFamily="49" charset="0"/>
              </a:rPr>
              <a:t>// 2 rows 6 columns initialized with zeros.</a:t>
            </a:r>
            <a:endParaRPr lang="en-US" dirty="0">
              <a:solidFill>
                <a:srgbClr val="D4D4D4"/>
              </a:solidFill>
              <a:latin typeface="Menlo" panose="020B0609030804020204" pitchFamily="49" charset="0"/>
            </a:endParaRPr>
          </a:p>
          <a:p>
            <a:r>
              <a:rPr lang="en-US" dirty="0">
                <a:solidFill>
                  <a:srgbClr val="4EC9B0"/>
                </a:solidFill>
                <a:latin typeface="Menlo" panose="020B0609030804020204" pitchFamily="49" charset="0"/>
              </a:rPr>
              <a:t>System</a:t>
            </a:r>
            <a:r>
              <a:rPr lang="en-US" dirty="0">
                <a:solidFill>
                  <a:srgbClr val="D4D4D4"/>
                </a:solidFill>
                <a:latin typeface="Menlo" panose="020B0609030804020204" pitchFamily="49" charset="0"/>
              </a:rPr>
              <a:t>.</a:t>
            </a:r>
            <a:r>
              <a:rPr lang="en-US" dirty="0">
                <a:solidFill>
                  <a:srgbClr val="4FC1FF"/>
                </a:solidFill>
                <a:latin typeface="Menlo" panose="020B0609030804020204" pitchFamily="49" charset="0"/>
              </a:rPr>
              <a:t>out</a:t>
            </a:r>
            <a:r>
              <a:rPr lang="en-US" dirty="0">
                <a:solidFill>
                  <a:srgbClr val="D4D4D4"/>
                </a:solidFill>
                <a:latin typeface="Menlo" panose="020B0609030804020204" pitchFamily="49" charset="0"/>
              </a:rPr>
              <a:t>.</a:t>
            </a:r>
            <a:r>
              <a:rPr lang="en-US" dirty="0">
                <a:solidFill>
                  <a:srgbClr val="DCDCAA"/>
                </a:solidFill>
                <a:latin typeface="Menlo" panose="020B0609030804020204" pitchFamily="49" charset="0"/>
              </a:rPr>
              <a:t>println</a:t>
            </a:r>
            <a:r>
              <a:rPr lang="en-US" dirty="0">
                <a:solidFill>
                  <a:srgbClr val="D4D4D4"/>
                </a:solidFill>
                <a:latin typeface="Menlo" panose="020B0609030804020204" pitchFamily="49" charset="0"/>
              </a:rPr>
              <a:t>(</a:t>
            </a:r>
            <a:r>
              <a:rPr lang="en-US" dirty="0">
                <a:solidFill>
                  <a:srgbClr val="9CDCFE"/>
                </a:solidFill>
                <a:latin typeface="Menlo" panose="020B0609030804020204" pitchFamily="49" charset="0"/>
              </a:rPr>
              <a:t>arr</a:t>
            </a:r>
            <a:r>
              <a:rPr lang="en-US" dirty="0">
                <a:solidFill>
                  <a:srgbClr val="D4D4D4"/>
                </a:solidFill>
                <a:latin typeface="Menlo" panose="020B0609030804020204" pitchFamily="49" charset="0"/>
              </a:rPr>
              <a:t>[</a:t>
            </a:r>
            <a:r>
              <a:rPr lang="en-US" dirty="0">
                <a:solidFill>
                  <a:srgbClr val="B5CEA8"/>
                </a:solidFill>
                <a:latin typeface="Menlo" panose="020B0609030804020204" pitchFamily="49" charset="0"/>
              </a:rPr>
              <a:t>0</a:t>
            </a:r>
            <a:r>
              <a:rPr lang="en-US" dirty="0">
                <a:solidFill>
                  <a:srgbClr val="D4D4D4"/>
                </a:solidFill>
                <a:latin typeface="Menlo" panose="020B0609030804020204" pitchFamily="49" charset="0"/>
              </a:rPr>
              <a:t>][</a:t>
            </a:r>
            <a:r>
              <a:rPr lang="en-US" dirty="0">
                <a:solidFill>
                  <a:srgbClr val="B5CEA8"/>
                </a:solidFill>
                <a:latin typeface="Menlo" panose="020B0609030804020204" pitchFamily="49" charset="0"/>
              </a:rPr>
              <a:t>0</a:t>
            </a:r>
            <a:r>
              <a:rPr lang="en-US" dirty="0">
                <a:solidFill>
                  <a:srgbClr val="D4D4D4"/>
                </a:solidFill>
                <a:latin typeface="Menlo" panose="020B0609030804020204" pitchFamily="49" charset="0"/>
              </a:rPr>
              <a:t>]); </a:t>
            </a:r>
            <a:r>
              <a:rPr lang="en-US" dirty="0">
                <a:solidFill>
                  <a:srgbClr val="6A9955"/>
                </a:solidFill>
                <a:latin typeface="Menlo" panose="020B0609030804020204" pitchFamily="49" charset="0"/>
              </a:rPr>
              <a:t>// row 0, column 0 =&gt; 45</a:t>
            </a:r>
            <a:endParaRPr lang="en-US" dirty="0">
              <a:solidFill>
                <a:srgbClr val="D4D4D4"/>
              </a:solidFill>
              <a:latin typeface="Menlo" panose="020B0609030804020204" pitchFamily="49" charset="0"/>
            </a:endParaRPr>
          </a:p>
          <a:p>
            <a:r>
              <a:rPr lang="en-US" dirty="0">
                <a:solidFill>
                  <a:srgbClr val="4EC9B0"/>
                </a:solidFill>
                <a:latin typeface="Menlo" panose="020B0609030804020204" pitchFamily="49" charset="0"/>
              </a:rPr>
              <a:t>System</a:t>
            </a:r>
            <a:r>
              <a:rPr lang="en-US" dirty="0">
                <a:solidFill>
                  <a:srgbClr val="D4D4D4"/>
                </a:solidFill>
                <a:latin typeface="Menlo" panose="020B0609030804020204" pitchFamily="49" charset="0"/>
              </a:rPr>
              <a:t>.</a:t>
            </a:r>
            <a:r>
              <a:rPr lang="en-US" dirty="0">
                <a:solidFill>
                  <a:srgbClr val="4FC1FF"/>
                </a:solidFill>
                <a:latin typeface="Menlo" panose="020B0609030804020204" pitchFamily="49" charset="0"/>
              </a:rPr>
              <a:t>out</a:t>
            </a:r>
            <a:r>
              <a:rPr lang="en-US" dirty="0">
                <a:solidFill>
                  <a:srgbClr val="D4D4D4"/>
                </a:solidFill>
                <a:latin typeface="Menlo" panose="020B0609030804020204" pitchFamily="49" charset="0"/>
              </a:rPr>
              <a:t>.</a:t>
            </a:r>
            <a:r>
              <a:rPr lang="en-US" dirty="0">
                <a:solidFill>
                  <a:srgbClr val="DCDCAA"/>
                </a:solidFill>
                <a:latin typeface="Menlo" panose="020B0609030804020204" pitchFamily="49" charset="0"/>
              </a:rPr>
              <a:t>println</a:t>
            </a:r>
            <a:r>
              <a:rPr lang="en-US" dirty="0">
                <a:solidFill>
                  <a:srgbClr val="D4D4D4"/>
                </a:solidFill>
                <a:latin typeface="Menlo" panose="020B0609030804020204" pitchFamily="49" charset="0"/>
              </a:rPr>
              <a:t>(</a:t>
            </a:r>
            <a:r>
              <a:rPr lang="en-US" dirty="0">
                <a:solidFill>
                  <a:srgbClr val="9CDCFE"/>
                </a:solidFill>
                <a:latin typeface="Menlo" panose="020B0609030804020204" pitchFamily="49" charset="0"/>
              </a:rPr>
              <a:t>arr</a:t>
            </a:r>
            <a:r>
              <a:rPr lang="en-US" dirty="0">
                <a:solidFill>
                  <a:srgbClr val="D4D4D4"/>
                </a:solidFill>
                <a:latin typeface="Menlo" panose="020B0609030804020204" pitchFamily="49" charset="0"/>
              </a:rPr>
              <a:t>[</a:t>
            </a:r>
            <a:r>
              <a:rPr lang="en-US" dirty="0">
                <a:solidFill>
                  <a:srgbClr val="B5CEA8"/>
                </a:solidFill>
                <a:latin typeface="Menlo" panose="020B0609030804020204" pitchFamily="49" charset="0"/>
              </a:rPr>
              <a:t>0</a:t>
            </a:r>
            <a:r>
              <a:rPr lang="en-US" dirty="0">
                <a:solidFill>
                  <a:srgbClr val="D4D4D4"/>
                </a:solidFill>
                <a:latin typeface="Menlo" panose="020B0609030804020204" pitchFamily="49" charset="0"/>
              </a:rPr>
              <a:t>][</a:t>
            </a:r>
            <a:r>
              <a:rPr lang="en-US" dirty="0">
                <a:solidFill>
                  <a:srgbClr val="B5CEA8"/>
                </a:solidFill>
                <a:latin typeface="Menlo" panose="020B0609030804020204" pitchFamily="49" charset="0"/>
              </a:rPr>
              <a:t>1</a:t>
            </a:r>
            <a:r>
              <a:rPr lang="en-US" dirty="0">
                <a:solidFill>
                  <a:srgbClr val="D4D4D4"/>
                </a:solidFill>
                <a:latin typeface="Menlo" panose="020B0609030804020204" pitchFamily="49" charset="0"/>
              </a:rPr>
              <a:t>]); </a:t>
            </a:r>
            <a:r>
              <a:rPr lang="en-US" dirty="0">
                <a:solidFill>
                  <a:srgbClr val="6A9955"/>
                </a:solidFill>
                <a:latin typeface="Menlo" panose="020B0609030804020204" pitchFamily="49" charset="0"/>
              </a:rPr>
              <a:t>// row 0, column 1 =&gt; 67</a:t>
            </a:r>
            <a:endParaRPr lang="en-US" dirty="0">
              <a:solidFill>
                <a:srgbClr val="D4D4D4"/>
              </a:solidFill>
              <a:latin typeface="Menlo" panose="020B0609030804020204" pitchFamily="49" charset="0"/>
            </a:endParaRPr>
          </a:p>
        </p:txBody>
      </p:sp>
      <p:grpSp>
        <p:nvGrpSpPr>
          <p:cNvPr id="20" name="Group 19">
            <a:extLst>
              <a:ext uri="{FF2B5EF4-FFF2-40B4-BE49-F238E27FC236}">
                <a16:creationId xmlns:a16="http://schemas.microsoft.com/office/drawing/2014/main" id="{1040CD08-70A5-AF43-8F35-0B70F39F3B70}"/>
              </a:ext>
            </a:extLst>
          </p:cNvPr>
          <p:cNvGrpSpPr/>
          <p:nvPr/>
        </p:nvGrpSpPr>
        <p:grpSpPr>
          <a:xfrm>
            <a:off x="1390705" y="3603580"/>
            <a:ext cx="7132129" cy="1448834"/>
            <a:chOff x="1390705" y="3603580"/>
            <a:chExt cx="7132129" cy="1448834"/>
          </a:xfrm>
        </p:grpSpPr>
        <p:grpSp>
          <p:nvGrpSpPr>
            <p:cNvPr id="12" name="Group 11">
              <a:extLst>
                <a:ext uri="{FF2B5EF4-FFF2-40B4-BE49-F238E27FC236}">
                  <a16:creationId xmlns:a16="http://schemas.microsoft.com/office/drawing/2014/main" id="{AB686B1F-3B3B-6544-8D29-7333F1E5572B}"/>
                </a:ext>
              </a:extLst>
            </p:cNvPr>
            <p:cNvGrpSpPr/>
            <p:nvPr/>
          </p:nvGrpSpPr>
          <p:grpSpPr>
            <a:xfrm>
              <a:off x="2291938" y="3922053"/>
              <a:ext cx="6230896" cy="568036"/>
              <a:chOff x="1399309" y="3865419"/>
              <a:chExt cx="6230896" cy="568036"/>
            </a:xfrm>
          </p:grpSpPr>
          <p:sp>
            <p:nvSpPr>
              <p:cNvPr id="5" name="Rectangle 4">
                <a:extLst>
                  <a:ext uri="{FF2B5EF4-FFF2-40B4-BE49-F238E27FC236}">
                    <a16:creationId xmlns:a16="http://schemas.microsoft.com/office/drawing/2014/main" id="{0DED2FCA-1246-BA4C-AA6D-4F0582B39E1C}"/>
                  </a:ext>
                </a:extLst>
              </p:cNvPr>
              <p:cNvSpPr/>
              <p:nvPr/>
            </p:nvSpPr>
            <p:spPr>
              <a:xfrm>
                <a:off x="1399309" y="3865419"/>
                <a:ext cx="1039091" cy="568036"/>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American Typewriter" panose="02090604020004020304" pitchFamily="18" charset="77"/>
                  </a:rPr>
                  <a:t>45</a:t>
                </a:r>
              </a:p>
            </p:txBody>
          </p:sp>
          <p:sp>
            <p:nvSpPr>
              <p:cNvPr id="6" name="Rectangle 5">
                <a:extLst>
                  <a:ext uri="{FF2B5EF4-FFF2-40B4-BE49-F238E27FC236}">
                    <a16:creationId xmlns:a16="http://schemas.microsoft.com/office/drawing/2014/main" id="{475AB029-E1CA-F345-9376-56E07CB8F10F}"/>
                  </a:ext>
                </a:extLst>
              </p:cNvPr>
              <p:cNvSpPr/>
              <p:nvPr/>
            </p:nvSpPr>
            <p:spPr>
              <a:xfrm>
                <a:off x="2438400" y="3865419"/>
                <a:ext cx="1039091" cy="568036"/>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American Typewriter" panose="02090604020004020304" pitchFamily="18" charset="77"/>
                  </a:rPr>
                  <a:t>67</a:t>
                </a:r>
              </a:p>
            </p:txBody>
          </p:sp>
          <p:sp>
            <p:nvSpPr>
              <p:cNvPr id="7" name="Rectangle 6">
                <a:extLst>
                  <a:ext uri="{FF2B5EF4-FFF2-40B4-BE49-F238E27FC236}">
                    <a16:creationId xmlns:a16="http://schemas.microsoft.com/office/drawing/2014/main" id="{0F4A3FC3-A80C-7242-927C-05AED4272111}"/>
                  </a:ext>
                </a:extLst>
              </p:cNvPr>
              <p:cNvSpPr/>
              <p:nvPr/>
            </p:nvSpPr>
            <p:spPr>
              <a:xfrm>
                <a:off x="3477491" y="3865419"/>
                <a:ext cx="1039091" cy="568036"/>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American Typewriter" panose="02090604020004020304" pitchFamily="18" charset="77"/>
                  </a:rPr>
                  <a:t>48</a:t>
                </a:r>
              </a:p>
            </p:txBody>
          </p:sp>
          <p:sp>
            <p:nvSpPr>
              <p:cNvPr id="8" name="Rectangle 7">
                <a:extLst>
                  <a:ext uri="{FF2B5EF4-FFF2-40B4-BE49-F238E27FC236}">
                    <a16:creationId xmlns:a16="http://schemas.microsoft.com/office/drawing/2014/main" id="{1B8B6F5C-C923-0F46-8B02-E68C558EAC19}"/>
                  </a:ext>
                </a:extLst>
              </p:cNvPr>
              <p:cNvSpPr/>
              <p:nvPr/>
            </p:nvSpPr>
            <p:spPr>
              <a:xfrm>
                <a:off x="4516582" y="3865419"/>
                <a:ext cx="1039091" cy="568036"/>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American Typewriter" panose="02090604020004020304" pitchFamily="18" charset="77"/>
                  </a:rPr>
                  <a:t>23</a:t>
                </a:r>
              </a:p>
            </p:txBody>
          </p:sp>
          <p:sp>
            <p:nvSpPr>
              <p:cNvPr id="9" name="Rectangle 8">
                <a:extLst>
                  <a:ext uri="{FF2B5EF4-FFF2-40B4-BE49-F238E27FC236}">
                    <a16:creationId xmlns:a16="http://schemas.microsoft.com/office/drawing/2014/main" id="{4FBB6D22-1F90-8143-B28E-C10D8EAC9811}"/>
                  </a:ext>
                </a:extLst>
              </p:cNvPr>
              <p:cNvSpPr/>
              <p:nvPr/>
            </p:nvSpPr>
            <p:spPr>
              <a:xfrm>
                <a:off x="5555673" y="3865419"/>
                <a:ext cx="1039091" cy="568036"/>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American Typewriter" panose="02090604020004020304" pitchFamily="18" charset="77"/>
                  </a:rPr>
                  <a:t>67</a:t>
                </a:r>
              </a:p>
            </p:txBody>
          </p:sp>
          <p:sp>
            <p:nvSpPr>
              <p:cNvPr id="10" name="Rectangle 9">
                <a:extLst>
                  <a:ext uri="{FF2B5EF4-FFF2-40B4-BE49-F238E27FC236}">
                    <a16:creationId xmlns:a16="http://schemas.microsoft.com/office/drawing/2014/main" id="{31EBB7C6-CC40-E34A-B768-2AC2CDE19237}"/>
                  </a:ext>
                </a:extLst>
              </p:cNvPr>
              <p:cNvSpPr/>
              <p:nvPr/>
            </p:nvSpPr>
            <p:spPr>
              <a:xfrm>
                <a:off x="6591114" y="3865419"/>
                <a:ext cx="1039091" cy="568036"/>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American Typewriter" panose="02090604020004020304" pitchFamily="18" charset="77"/>
                  </a:rPr>
                  <a:t>97</a:t>
                </a:r>
              </a:p>
            </p:txBody>
          </p:sp>
        </p:grpSp>
        <p:grpSp>
          <p:nvGrpSpPr>
            <p:cNvPr id="13" name="Group 12">
              <a:extLst>
                <a:ext uri="{FF2B5EF4-FFF2-40B4-BE49-F238E27FC236}">
                  <a16:creationId xmlns:a16="http://schemas.microsoft.com/office/drawing/2014/main" id="{001344D3-B60E-BF4E-B752-C32BAA263B14}"/>
                </a:ext>
              </a:extLst>
            </p:cNvPr>
            <p:cNvGrpSpPr/>
            <p:nvPr/>
          </p:nvGrpSpPr>
          <p:grpSpPr>
            <a:xfrm>
              <a:off x="1390705" y="3603580"/>
              <a:ext cx="7132129" cy="1448834"/>
              <a:chOff x="1390705" y="3603580"/>
              <a:chExt cx="7132129" cy="1448834"/>
            </a:xfrm>
          </p:grpSpPr>
          <p:sp>
            <p:nvSpPr>
              <p:cNvPr id="11" name="TextBox 10">
                <a:extLst>
                  <a:ext uri="{FF2B5EF4-FFF2-40B4-BE49-F238E27FC236}">
                    <a16:creationId xmlns:a16="http://schemas.microsoft.com/office/drawing/2014/main" id="{66BBF378-9480-DC45-8987-0B57321F08AD}"/>
                  </a:ext>
                </a:extLst>
              </p:cNvPr>
              <p:cNvSpPr txBox="1"/>
              <p:nvPr/>
            </p:nvSpPr>
            <p:spPr>
              <a:xfrm>
                <a:off x="1390705" y="4619582"/>
                <a:ext cx="1053284" cy="369332"/>
              </a:xfrm>
              <a:prstGeom prst="rect">
                <a:avLst/>
              </a:prstGeom>
              <a:noFill/>
            </p:spPr>
            <p:txBody>
              <a:bodyPr wrap="square" rtlCol="0">
                <a:spAutoFit/>
              </a:bodyPr>
              <a:lstStyle/>
              <a:p>
                <a:r>
                  <a:rPr lang="en-US" dirty="0">
                    <a:latin typeface="American Typewriter" panose="02090604020004020304" pitchFamily="18" charset="77"/>
                  </a:rPr>
                  <a:t>Row 1</a:t>
                </a:r>
              </a:p>
            </p:txBody>
          </p:sp>
          <p:sp>
            <p:nvSpPr>
              <p:cNvPr id="14" name="TextBox 13">
                <a:extLst>
                  <a:ext uri="{FF2B5EF4-FFF2-40B4-BE49-F238E27FC236}">
                    <a16:creationId xmlns:a16="http://schemas.microsoft.com/office/drawing/2014/main" id="{4A55448A-1BE1-1748-B22F-CF372E758F8A}"/>
                  </a:ext>
                </a:extLst>
              </p:cNvPr>
              <p:cNvSpPr txBox="1"/>
              <p:nvPr/>
            </p:nvSpPr>
            <p:spPr>
              <a:xfrm>
                <a:off x="2533062" y="3616221"/>
                <a:ext cx="556841" cy="369332"/>
              </a:xfrm>
              <a:prstGeom prst="rect">
                <a:avLst/>
              </a:prstGeom>
              <a:noFill/>
            </p:spPr>
            <p:txBody>
              <a:bodyPr wrap="square" rtlCol="0">
                <a:spAutoFit/>
              </a:bodyPr>
              <a:lstStyle/>
              <a:p>
                <a:r>
                  <a:rPr lang="en-US" dirty="0">
                    <a:latin typeface="American Typewriter" panose="02090604020004020304" pitchFamily="18" charset="77"/>
                  </a:rPr>
                  <a:t>0</a:t>
                </a:r>
              </a:p>
            </p:txBody>
          </p:sp>
          <p:sp>
            <p:nvSpPr>
              <p:cNvPr id="15" name="TextBox 14">
                <a:extLst>
                  <a:ext uri="{FF2B5EF4-FFF2-40B4-BE49-F238E27FC236}">
                    <a16:creationId xmlns:a16="http://schemas.microsoft.com/office/drawing/2014/main" id="{0A03BCCB-BD02-8C4E-8B75-0E65149ADE8C}"/>
                  </a:ext>
                </a:extLst>
              </p:cNvPr>
              <p:cNvSpPr txBox="1"/>
              <p:nvPr/>
            </p:nvSpPr>
            <p:spPr>
              <a:xfrm>
                <a:off x="3556982" y="3616221"/>
                <a:ext cx="556841" cy="369332"/>
              </a:xfrm>
              <a:prstGeom prst="rect">
                <a:avLst/>
              </a:prstGeom>
              <a:noFill/>
            </p:spPr>
            <p:txBody>
              <a:bodyPr wrap="square" rtlCol="0">
                <a:spAutoFit/>
              </a:bodyPr>
              <a:lstStyle/>
              <a:p>
                <a:r>
                  <a:rPr lang="en-US" dirty="0">
                    <a:latin typeface="American Typewriter" panose="02090604020004020304" pitchFamily="18" charset="77"/>
                  </a:rPr>
                  <a:t>1</a:t>
                </a:r>
              </a:p>
            </p:txBody>
          </p:sp>
          <p:sp>
            <p:nvSpPr>
              <p:cNvPr id="16" name="TextBox 15">
                <a:extLst>
                  <a:ext uri="{FF2B5EF4-FFF2-40B4-BE49-F238E27FC236}">
                    <a16:creationId xmlns:a16="http://schemas.microsoft.com/office/drawing/2014/main" id="{E366450A-B709-3D46-96B3-4ED7812B3FDB}"/>
                  </a:ext>
                </a:extLst>
              </p:cNvPr>
              <p:cNvSpPr txBox="1"/>
              <p:nvPr/>
            </p:nvSpPr>
            <p:spPr>
              <a:xfrm>
                <a:off x="4681502" y="3616221"/>
                <a:ext cx="556841" cy="369332"/>
              </a:xfrm>
              <a:prstGeom prst="rect">
                <a:avLst/>
              </a:prstGeom>
              <a:noFill/>
            </p:spPr>
            <p:txBody>
              <a:bodyPr wrap="square" rtlCol="0">
                <a:spAutoFit/>
              </a:bodyPr>
              <a:lstStyle/>
              <a:p>
                <a:r>
                  <a:rPr lang="en-US" dirty="0">
                    <a:latin typeface="American Typewriter" panose="02090604020004020304" pitchFamily="18" charset="77"/>
                  </a:rPr>
                  <a:t>2</a:t>
                </a:r>
              </a:p>
            </p:txBody>
          </p:sp>
          <p:sp>
            <p:nvSpPr>
              <p:cNvPr id="17" name="TextBox 16">
                <a:extLst>
                  <a:ext uri="{FF2B5EF4-FFF2-40B4-BE49-F238E27FC236}">
                    <a16:creationId xmlns:a16="http://schemas.microsoft.com/office/drawing/2014/main" id="{8B625A70-64B1-E94A-A392-68E779A18BCA}"/>
                  </a:ext>
                </a:extLst>
              </p:cNvPr>
              <p:cNvSpPr txBox="1"/>
              <p:nvPr/>
            </p:nvSpPr>
            <p:spPr>
              <a:xfrm>
                <a:off x="5687103" y="3616221"/>
                <a:ext cx="556841" cy="369332"/>
              </a:xfrm>
              <a:prstGeom prst="rect">
                <a:avLst/>
              </a:prstGeom>
              <a:noFill/>
            </p:spPr>
            <p:txBody>
              <a:bodyPr wrap="square" rtlCol="0">
                <a:spAutoFit/>
              </a:bodyPr>
              <a:lstStyle/>
              <a:p>
                <a:r>
                  <a:rPr lang="en-US" dirty="0">
                    <a:latin typeface="American Typewriter" panose="02090604020004020304" pitchFamily="18" charset="77"/>
                  </a:rPr>
                  <a:t>3</a:t>
                </a:r>
              </a:p>
            </p:txBody>
          </p:sp>
          <p:sp>
            <p:nvSpPr>
              <p:cNvPr id="18" name="TextBox 17">
                <a:extLst>
                  <a:ext uri="{FF2B5EF4-FFF2-40B4-BE49-F238E27FC236}">
                    <a16:creationId xmlns:a16="http://schemas.microsoft.com/office/drawing/2014/main" id="{170F8ACB-1693-CF4D-B34C-502F7DC444C7}"/>
                  </a:ext>
                </a:extLst>
              </p:cNvPr>
              <p:cNvSpPr txBox="1"/>
              <p:nvPr/>
            </p:nvSpPr>
            <p:spPr>
              <a:xfrm>
                <a:off x="6619170" y="3616221"/>
                <a:ext cx="556841" cy="369332"/>
              </a:xfrm>
              <a:prstGeom prst="rect">
                <a:avLst/>
              </a:prstGeom>
              <a:noFill/>
            </p:spPr>
            <p:txBody>
              <a:bodyPr wrap="square" rtlCol="0">
                <a:spAutoFit/>
              </a:bodyPr>
              <a:lstStyle/>
              <a:p>
                <a:r>
                  <a:rPr lang="en-US" dirty="0">
                    <a:latin typeface="American Typewriter" panose="02090604020004020304" pitchFamily="18" charset="77"/>
                  </a:rPr>
                  <a:t>4</a:t>
                </a:r>
              </a:p>
            </p:txBody>
          </p:sp>
          <p:sp>
            <p:nvSpPr>
              <p:cNvPr id="19" name="TextBox 18">
                <a:extLst>
                  <a:ext uri="{FF2B5EF4-FFF2-40B4-BE49-F238E27FC236}">
                    <a16:creationId xmlns:a16="http://schemas.microsoft.com/office/drawing/2014/main" id="{33AB7249-5235-EB4F-96E8-5689F0E7B473}"/>
                  </a:ext>
                </a:extLst>
              </p:cNvPr>
              <p:cNvSpPr txBox="1"/>
              <p:nvPr/>
            </p:nvSpPr>
            <p:spPr>
              <a:xfrm>
                <a:off x="7757525" y="3616222"/>
                <a:ext cx="556841" cy="369332"/>
              </a:xfrm>
              <a:prstGeom prst="rect">
                <a:avLst/>
              </a:prstGeom>
              <a:noFill/>
            </p:spPr>
            <p:txBody>
              <a:bodyPr wrap="square" rtlCol="0">
                <a:spAutoFit/>
              </a:bodyPr>
              <a:lstStyle/>
              <a:p>
                <a:r>
                  <a:rPr lang="en-US" dirty="0">
                    <a:latin typeface="American Typewriter" panose="02090604020004020304" pitchFamily="18" charset="77"/>
                  </a:rPr>
                  <a:t>5</a:t>
                </a:r>
              </a:p>
            </p:txBody>
          </p:sp>
          <p:grpSp>
            <p:nvGrpSpPr>
              <p:cNvPr id="23" name="Group 22">
                <a:extLst>
                  <a:ext uri="{FF2B5EF4-FFF2-40B4-BE49-F238E27FC236}">
                    <a16:creationId xmlns:a16="http://schemas.microsoft.com/office/drawing/2014/main" id="{7F973CD5-908E-B442-B3C6-3D880E461F58}"/>
                  </a:ext>
                </a:extLst>
              </p:cNvPr>
              <p:cNvGrpSpPr/>
              <p:nvPr/>
            </p:nvGrpSpPr>
            <p:grpSpPr>
              <a:xfrm>
                <a:off x="2291938" y="4484378"/>
                <a:ext cx="6230896" cy="568036"/>
                <a:chOff x="1399309" y="3865419"/>
                <a:chExt cx="6230896" cy="568036"/>
              </a:xfrm>
            </p:grpSpPr>
            <p:sp>
              <p:nvSpPr>
                <p:cNvPr id="24" name="Rectangle 23">
                  <a:extLst>
                    <a:ext uri="{FF2B5EF4-FFF2-40B4-BE49-F238E27FC236}">
                      <a16:creationId xmlns:a16="http://schemas.microsoft.com/office/drawing/2014/main" id="{A5574223-B8CC-6A4D-8F61-F954E53774C3}"/>
                    </a:ext>
                  </a:extLst>
                </p:cNvPr>
                <p:cNvSpPr/>
                <p:nvPr/>
              </p:nvSpPr>
              <p:spPr>
                <a:xfrm>
                  <a:off x="1399309" y="3865419"/>
                  <a:ext cx="1039091" cy="568036"/>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American Typewriter" panose="02090604020004020304" pitchFamily="18" charset="77"/>
                    </a:rPr>
                    <a:t>17</a:t>
                  </a:r>
                </a:p>
              </p:txBody>
            </p:sp>
            <p:sp>
              <p:nvSpPr>
                <p:cNvPr id="25" name="Rectangle 24">
                  <a:extLst>
                    <a:ext uri="{FF2B5EF4-FFF2-40B4-BE49-F238E27FC236}">
                      <a16:creationId xmlns:a16="http://schemas.microsoft.com/office/drawing/2014/main" id="{CD1BEAEF-978D-F644-B1B6-7890775B959D}"/>
                    </a:ext>
                  </a:extLst>
                </p:cNvPr>
                <p:cNvSpPr/>
                <p:nvPr/>
              </p:nvSpPr>
              <p:spPr>
                <a:xfrm>
                  <a:off x="2438400" y="3865419"/>
                  <a:ext cx="1039091" cy="568036"/>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American Typewriter" panose="02090604020004020304" pitchFamily="18" charset="77"/>
                    </a:rPr>
                    <a:t>9</a:t>
                  </a:r>
                </a:p>
              </p:txBody>
            </p:sp>
            <p:sp>
              <p:nvSpPr>
                <p:cNvPr id="26" name="Rectangle 25">
                  <a:extLst>
                    <a:ext uri="{FF2B5EF4-FFF2-40B4-BE49-F238E27FC236}">
                      <a16:creationId xmlns:a16="http://schemas.microsoft.com/office/drawing/2014/main" id="{B4D72205-F086-CE47-BD19-695534CDD47A}"/>
                    </a:ext>
                  </a:extLst>
                </p:cNvPr>
                <p:cNvSpPr/>
                <p:nvPr/>
              </p:nvSpPr>
              <p:spPr>
                <a:xfrm>
                  <a:off x="3477491" y="3865419"/>
                  <a:ext cx="1039091" cy="568036"/>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American Typewriter" panose="02090604020004020304" pitchFamily="18" charset="77"/>
                    </a:rPr>
                    <a:t>28</a:t>
                  </a:r>
                </a:p>
              </p:txBody>
            </p:sp>
            <p:sp>
              <p:nvSpPr>
                <p:cNvPr id="27" name="Rectangle 26">
                  <a:extLst>
                    <a:ext uri="{FF2B5EF4-FFF2-40B4-BE49-F238E27FC236}">
                      <a16:creationId xmlns:a16="http://schemas.microsoft.com/office/drawing/2014/main" id="{6E065E7B-7312-614F-B909-D038D0A6A4F8}"/>
                    </a:ext>
                  </a:extLst>
                </p:cNvPr>
                <p:cNvSpPr/>
                <p:nvPr/>
              </p:nvSpPr>
              <p:spPr>
                <a:xfrm>
                  <a:off x="4516582" y="3865419"/>
                  <a:ext cx="1039091" cy="568036"/>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American Typewriter" panose="02090604020004020304" pitchFamily="18" charset="77"/>
                    </a:rPr>
                    <a:t>0</a:t>
                  </a:r>
                </a:p>
              </p:txBody>
            </p:sp>
            <p:sp>
              <p:nvSpPr>
                <p:cNvPr id="28" name="Rectangle 27">
                  <a:extLst>
                    <a:ext uri="{FF2B5EF4-FFF2-40B4-BE49-F238E27FC236}">
                      <a16:creationId xmlns:a16="http://schemas.microsoft.com/office/drawing/2014/main" id="{805ED7A8-88AF-E743-8B5E-1F3D329A1733}"/>
                    </a:ext>
                  </a:extLst>
                </p:cNvPr>
                <p:cNvSpPr/>
                <p:nvPr/>
              </p:nvSpPr>
              <p:spPr>
                <a:xfrm>
                  <a:off x="5555673" y="3865419"/>
                  <a:ext cx="1039091" cy="568036"/>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American Typewriter" panose="02090604020004020304" pitchFamily="18" charset="77"/>
                    </a:rPr>
                    <a:t>11</a:t>
                  </a:r>
                </a:p>
              </p:txBody>
            </p:sp>
            <p:sp>
              <p:nvSpPr>
                <p:cNvPr id="29" name="Rectangle 28">
                  <a:extLst>
                    <a:ext uri="{FF2B5EF4-FFF2-40B4-BE49-F238E27FC236}">
                      <a16:creationId xmlns:a16="http://schemas.microsoft.com/office/drawing/2014/main" id="{21219A0C-6199-B54D-9C89-74BCA2449AA3}"/>
                    </a:ext>
                  </a:extLst>
                </p:cNvPr>
                <p:cNvSpPr/>
                <p:nvPr/>
              </p:nvSpPr>
              <p:spPr>
                <a:xfrm>
                  <a:off x="6591114" y="3865419"/>
                  <a:ext cx="1039091" cy="568036"/>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American Typewriter" panose="02090604020004020304" pitchFamily="18" charset="77"/>
                    </a:rPr>
                    <a:t>32</a:t>
                  </a:r>
                </a:p>
              </p:txBody>
            </p:sp>
          </p:grpSp>
          <p:sp>
            <p:nvSpPr>
              <p:cNvPr id="30" name="TextBox 29">
                <a:extLst>
                  <a:ext uri="{FF2B5EF4-FFF2-40B4-BE49-F238E27FC236}">
                    <a16:creationId xmlns:a16="http://schemas.microsoft.com/office/drawing/2014/main" id="{6C89032D-BC96-6446-B94A-D84C134253C7}"/>
                  </a:ext>
                </a:extLst>
              </p:cNvPr>
              <p:cNvSpPr txBox="1"/>
              <p:nvPr/>
            </p:nvSpPr>
            <p:spPr>
              <a:xfrm>
                <a:off x="1569997" y="3603580"/>
                <a:ext cx="1039090" cy="369332"/>
              </a:xfrm>
              <a:prstGeom prst="rect">
                <a:avLst/>
              </a:prstGeom>
              <a:noFill/>
            </p:spPr>
            <p:txBody>
              <a:bodyPr wrap="square" rtlCol="0">
                <a:spAutoFit/>
              </a:bodyPr>
              <a:lstStyle/>
              <a:p>
                <a:r>
                  <a:rPr lang="en-US" dirty="0">
                    <a:latin typeface="American Typewriter" panose="02090604020004020304" pitchFamily="18" charset="77"/>
                  </a:rPr>
                  <a:t>Column</a:t>
                </a:r>
              </a:p>
            </p:txBody>
          </p:sp>
          <p:sp>
            <p:nvSpPr>
              <p:cNvPr id="31" name="TextBox 30">
                <a:extLst>
                  <a:ext uri="{FF2B5EF4-FFF2-40B4-BE49-F238E27FC236}">
                    <a16:creationId xmlns:a16="http://schemas.microsoft.com/office/drawing/2014/main" id="{592036AA-6BF8-9B41-9792-E625A8DA3A9C}"/>
                  </a:ext>
                </a:extLst>
              </p:cNvPr>
              <p:cNvSpPr txBox="1"/>
              <p:nvPr/>
            </p:nvSpPr>
            <p:spPr>
              <a:xfrm>
                <a:off x="1390705" y="4117513"/>
                <a:ext cx="1053284" cy="369332"/>
              </a:xfrm>
              <a:prstGeom prst="rect">
                <a:avLst/>
              </a:prstGeom>
              <a:noFill/>
            </p:spPr>
            <p:txBody>
              <a:bodyPr wrap="square" rtlCol="0">
                <a:spAutoFit/>
              </a:bodyPr>
              <a:lstStyle/>
              <a:p>
                <a:r>
                  <a:rPr lang="en-US" dirty="0">
                    <a:latin typeface="American Typewriter" panose="02090604020004020304" pitchFamily="18" charset="77"/>
                  </a:rPr>
                  <a:t>Row 0</a:t>
                </a:r>
              </a:p>
            </p:txBody>
          </p:sp>
        </p:grpSp>
      </p:grpSp>
    </p:spTree>
    <p:extLst>
      <p:ext uri="{BB962C8B-B14F-4D97-AF65-F5344CB8AC3E}">
        <p14:creationId xmlns:p14="http://schemas.microsoft.com/office/powerpoint/2010/main" val="20776843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21" grpId="0" animBg="1"/>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C9A794-97D0-D348-BA65-9DC7EE3B8230}"/>
              </a:ext>
            </a:extLst>
          </p:cNvPr>
          <p:cNvSpPr>
            <a:spLocks noGrp="1"/>
          </p:cNvSpPr>
          <p:nvPr>
            <p:ph type="title"/>
          </p:nvPr>
        </p:nvSpPr>
        <p:spPr/>
        <p:txBody>
          <a:bodyPr/>
          <a:lstStyle/>
          <a:p>
            <a:r>
              <a:rPr lang="en-US" dirty="0"/>
              <a:t>Generics: Introduction (II)</a:t>
            </a:r>
          </a:p>
        </p:txBody>
      </p:sp>
      <p:sp>
        <p:nvSpPr>
          <p:cNvPr id="3" name="Content Placeholder 2">
            <a:extLst>
              <a:ext uri="{FF2B5EF4-FFF2-40B4-BE49-F238E27FC236}">
                <a16:creationId xmlns:a16="http://schemas.microsoft.com/office/drawing/2014/main" id="{C7310CB6-FABD-A649-90ED-A224BDD3B1CD}"/>
              </a:ext>
            </a:extLst>
          </p:cNvPr>
          <p:cNvSpPr>
            <a:spLocks noGrp="1"/>
          </p:cNvSpPr>
          <p:nvPr>
            <p:ph idx="1"/>
          </p:nvPr>
        </p:nvSpPr>
        <p:spPr/>
        <p:txBody>
          <a:bodyPr>
            <a:normAutofit lnSpcReduction="10000"/>
          </a:bodyPr>
          <a:lstStyle/>
          <a:p>
            <a:r>
              <a:rPr lang="en-US" dirty="0"/>
              <a:t>Generics enable creating classes and methods that work with any object data types.</a:t>
            </a:r>
          </a:p>
          <a:p>
            <a:r>
              <a:rPr lang="en-US" dirty="0"/>
              <a:t>Generics are also known as “parameterized types” or “templates”.</a:t>
            </a:r>
          </a:p>
          <a:p>
            <a:r>
              <a:rPr lang="en-US" dirty="0"/>
              <a:t>With Generics, we can write a function that handles parameters of different data types without depending on their actual data types. </a:t>
            </a:r>
          </a:p>
          <a:p>
            <a:pPr lvl="1"/>
            <a:r>
              <a:rPr lang="en-US" dirty="0"/>
              <a:t>Such a function is called </a:t>
            </a:r>
            <a:r>
              <a:rPr lang="en-US" i="1" dirty="0"/>
              <a:t>generic</a:t>
            </a:r>
            <a:r>
              <a:rPr lang="en-US" dirty="0"/>
              <a:t> function, or it takes a generic data type.</a:t>
            </a:r>
          </a:p>
          <a:p>
            <a:r>
              <a:rPr lang="en-US" dirty="0"/>
              <a:t>Generics allow us to write general or flexible code without sacrificing the static type safety.</a:t>
            </a:r>
          </a:p>
          <a:p>
            <a:r>
              <a:rPr lang="en-US" dirty="0"/>
              <a:t>Generics are heavily used in Java </a:t>
            </a:r>
            <a:r>
              <a:rPr lang="en-US" i="1" dirty="0"/>
              <a:t>Collections.</a:t>
            </a:r>
            <a:endParaRPr lang="en-US" dirty="0"/>
          </a:p>
          <a:p>
            <a:pPr lvl="1"/>
            <a:r>
              <a:rPr lang="en-US" dirty="0"/>
              <a:t>Java Collections and Maps can hold just about any object type without the need to do data type casting to convert one type into another.</a:t>
            </a:r>
          </a:p>
          <a:p>
            <a:endParaRPr lang="en-US" dirty="0"/>
          </a:p>
        </p:txBody>
      </p:sp>
      <p:sp>
        <p:nvSpPr>
          <p:cNvPr id="4" name="Footer Placeholder 3">
            <a:extLst>
              <a:ext uri="{FF2B5EF4-FFF2-40B4-BE49-F238E27FC236}">
                <a16:creationId xmlns:a16="http://schemas.microsoft.com/office/drawing/2014/main" id="{B640FCF0-9AE6-8643-BEEC-D283F02C0F51}"/>
              </a:ext>
            </a:extLst>
          </p:cNvPr>
          <p:cNvSpPr>
            <a:spLocks noGrp="1"/>
          </p:cNvSpPr>
          <p:nvPr>
            <p:ph type="ftr" sz="quarter" idx="11"/>
          </p:nvPr>
        </p:nvSpPr>
        <p:spPr/>
        <p:txBody>
          <a:bodyPr/>
          <a:lstStyle/>
          <a:p>
            <a:r>
              <a:rPr lang="en-US"/>
              <a:t>Khalid Alharbi, Ph.D.</a:t>
            </a:r>
          </a:p>
        </p:txBody>
      </p:sp>
    </p:spTree>
    <p:extLst>
      <p:ext uri="{BB962C8B-B14F-4D97-AF65-F5344CB8AC3E}">
        <p14:creationId xmlns:p14="http://schemas.microsoft.com/office/powerpoint/2010/main" val="130712865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1C2BA3-A206-4C40-8E80-1F688FE1FEB1}"/>
              </a:ext>
            </a:extLst>
          </p:cNvPr>
          <p:cNvSpPr>
            <a:spLocks noGrp="1"/>
          </p:cNvSpPr>
          <p:nvPr>
            <p:ph type="title"/>
          </p:nvPr>
        </p:nvSpPr>
        <p:spPr>
          <a:xfrm>
            <a:off x="838200" y="365125"/>
            <a:ext cx="10633364" cy="1325563"/>
          </a:xfrm>
        </p:spPr>
        <p:txBody>
          <a:bodyPr/>
          <a:lstStyle/>
          <a:p>
            <a:r>
              <a:rPr lang="en-US" dirty="0"/>
              <a:t>Problems without Generics?</a:t>
            </a:r>
          </a:p>
        </p:txBody>
      </p:sp>
      <p:sp>
        <p:nvSpPr>
          <p:cNvPr id="3" name="Content Placeholder 2">
            <a:extLst>
              <a:ext uri="{FF2B5EF4-FFF2-40B4-BE49-F238E27FC236}">
                <a16:creationId xmlns:a16="http://schemas.microsoft.com/office/drawing/2014/main" id="{21051B04-3350-4F43-AFE3-158320021C4B}"/>
              </a:ext>
            </a:extLst>
          </p:cNvPr>
          <p:cNvSpPr>
            <a:spLocks noGrp="1"/>
          </p:cNvSpPr>
          <p:nvPr>
            <p:ph idx="1"/>
          </p:nvPr>
        </p:nvSpPr>
        <p:spPr>
          <a:xfrm>
            <a:off x="838200" y="1825625"/>
            <a:ext cx="10633364" cy="4351338"/>
          </a:xfrm>
        </p:spPr>
        <p:txBody>
          <a:bodyPr/>
          <a:lstStyle/>
          <a:p>
            <a:r>
              <a:rPr lang="en-US" dirty="0"/>
              <a:t>In Java, an object is a child of the general type </a:t>
            </a:r>
            <a:r>
              <a:rPr lang="en-US" b="1" dirty="0">
                <a:latin typeface="Courier" pitchFamily="2" charset="0"/>
              </a:rPr>
              <a:t>java.lang.Object</a:t>
            </a:r>
            <a:r>
              <a:rPr lang="en-US" dirty="0"/>
              <a:t>.</a:t>
            </a:r>
          </a:p>
          <a:p>
            <a:pPr lvl="1"/>
            <a:r>
              <a:rPr lang="en-US" dirty="0"/>
              <a:t>If the </a:t>
            </a:r>
            <a:r>
              <a:rPr lang="en-US" i="1" dirty="0">
                <a:latin typeface="Courier" pitchFamily="2" charset="0"/>
              </a:rPr>
              <a:t>ArrayList</a:t>
            </a:r>
            <a:r>
              <a:rPr lang="en-US" dirty="0"/>
              <a:t> takes a </a:t>
            </a:r>
            <a:r>
              <a:rPr lang="en-US" dirty="0">
                <a:latin typeface="Courier" pitchFamily="2" charset="0"/>
              </a:rPr>
              <a:t>java.lang.Object</a:t>
            </a:r>
            <a:r>
              <a:rPr lang="en-US" dirty="0"/>
              <a:t>, it can accept any object, which is error-prone, and the return value must be casted/converted, which can also lead to run-time errors and unexpected behavior.</a:t>
            </a:r>
          </a:p>
        </p:txBody>
      </p:sp>
      <p:sp>
        <p:nvSpPr>
          <p:cNvPr id="4" name="Footer Placeholder 3">
            <a:extLst>
              <a:ext uri="{FF2B5EF4-FFF2-40B4-BE49-F238E27FC236}">
                <a16:creationId xmlns:a16="http://schemas.microsoft.com/office/drawing/2014/main" id="{D3C79071-8716-DC48-99A5-E9AAEA3073DB}"/>
              </a:ext>
            </a:extLst>
          </p:cNvPr>
          <p:cNvSpPr>
            <a:spLocks noGrp="1"/>
          </p:cNvSpPr>
          <p:nvPr>
            <p:ph type="ftr" sz="quarter" idx="11"/>
          </p:nvPr>
        </p:nvSpPr>
        <p:spPr/>
        <p:txBody>
          <a:bodyPr/>
          <a:lstStyle/>
          <a:p>
            <a:r>
              <a:rPr lang="en-US"/>
              <a:t>Khalid Alharbi, Ph.D.</a:t>
            </a:r>
          </a:p>
        </p:txBody>
      </p:sp>
      <p:sp>
        <p:nvSpPr>
          <p:cNvPr id="5" name="TextBox 4">
            <a:extLst>
              <a:ext uri="{FF2B5EF4-FFF2-40B4-BE49-F238E27FC236}">
                <a16:creationId xmlns:a16="http://schemas.microsoft.com/office/drawing/2014/main" id="{7CCA4209-EDC2-6849-9F47-1D3C03FA8FFF}"/>
              </a:ext>
            </a:extLst>
          </p:cNvPr>
          <p:cNvSpPr txBox="1"/>
          <p:nvPr/>
        </p:nvSpPr>
        <p:spPr>
          <a:xfrm>
            <a:off x="692726" y="3429000"/>
            <a:ext cx="11000509" cy="2957476"/>
          </a:xfrm>
          <a:prstGeom prst="rect">
            <a:avLst/>
          </a:prstGeom>
          <a:solidFill>
            <a:srgbClr val="3A3839"/>
          </a:solidFill>
        </p:spPr>
        <p:txBody>
          <a:bodyPr wrap="square" rtlCol="0">
            <a:spAutoFit/>
          </a:bodyPr>
          <a:lstStyle/>
          <a:p>
            <a:pPr>
              <a:lnSpc>
                <a:spcPts val="2475"/>
              </a:lnSpc>
            </a:pPr>
            <a:r>
              <a:rPr lang="en-US" dirty="0">
                <a:solidFill>
                  <a:srgbClr val="4EC9B0"/>
                </a:solidFill>
                <a:latin typeface="Menlo" panose="020B0609030804020204" pitchFamily="49" charset="0"/>
                <a:ea typeface="Times New Roman" panose="02020603050405020304" pitchFamily="18" charset="0"/>
                <a:cs typeface="Arial" panose="020B0604020202020204" pitchFamily="34" charset="0"/>
              </a:rPr>
              <a:t>ArrayList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9CDCFE"/>
                </a:solidFill>
                <a:latin typeface="Menlo" panose="020B0609030804020204" pitchFamily="49" charset="0"/>
                <a:ea typeface="Times New Roman" panose="02020603050405020304" pitchFamily="18" charset="0"/>
                <a:cs typeface="Arial" panose="020B0604020202020204" pitchFamily="34" charset="0"/>
              </a:rPr>
              <a:t>myList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 </a:t>
            </a:r>
            <a:r>
              <a:rPr lang="en-US" dirty="0">
                <a:solidFill>
                  <a:srgbClr val="C586C0"/>
                </a:solidFill>
                <a:latin typeface="Menlo" panose="020B0609030804020204" pitchFamily="49" charset="0"/>
                <a:ea typeface="Times New Roman" panose="02020603050405020304" pitchFamily="18" charset="0"/>
                <a:cs typeface="Arial" panose="020B0604020202020204" pitchFamily="34" charset="0"/>
              </a:rPr>
              <a:t>new</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DCDCAA"/>
                </a:solidFill>
                <a:latin typeface="Menlo" panose="020B0609030804020204" pitchFamily="49" charset="0"/>
                <a:ea typeface="Times New Roman" panose="02020603050405020304" pitchFamily="18" charset="0"/>
                <a:cs typeface="Arial" panose="020B0604020202020204" pitchFamily="34" charset="0"/>
              </a:rPr>
              <a:t>ArrayList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endParaRPr lang="en-US" sz="1400" dirty="0">
              <a:latin typeface="Calibri" panose="020F0502020204030204" pitchFamily="34" charset="0"/>
              <a:ea typeface="Calibri" panose="020F0502020204030204" pitchFamily="34" charset="0"/>
              <a:cs typeface="Arial" panose="020B0604020202020204" pitchFamily="34" charset="0"/>
            </a:endParaRPr>
          </a:p>
          <a:p>
            <a:pPr>
              <a:lnSpc>
                <a:spcPts val="2475"/>
              </a:lnSpc>
            </a:pPr>
            <a:r>
              <a:rPr lang="en-US" dirty="0">
                <a:solidFill>
                  <a:srgbClr val="9CDCFE"/>
                </a:solidFill>
                <a:latin typeface="Menlo" panose="020B0609030804020204" pitchFamily="49" charset="0"/>
                <a:ea typeface="Times New Roman" panose="02020603050405020304" pitchFamily="18" charset="0"/>
                <a:cs typeface="Arial" panose="020B0604020202020204" pitchFamily="34" charset="0"/>
              </a:rPr>
              <a:t>myList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DCDCAA"/>
                </a:solidFill>
                <a:latin typeface="Menlo" panose="020B0609030804020204" pitchFamily="49" charset="0"/>
                <a:ea typeface="Times New Roman" panose="02020603050405020304" pitchFamily="18" charset="0"/>
                <a:cs typeface="Arial" panose="020B0604020202020204" pitchFamily="34" charset="0"/>
              </a:rPr>
              <a:t>add</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CE9178"/>
                </a:solidFill>
                <a:latin typeface="Menlo" panose="020B0609030804020204" pitchFamily="49" charset="0"/>
                <a:ea typeface="Times New Roman" panose="02020603050405020304" pitchFamily="18" charset="0"/>
                <a:cs typeface="Arial" panose="020B0604020202020204" pitchFamily="34" charset="0"/>
              </a:rPr>
              <a:t>"BMW"</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endParaRPr lang="en-US" sz="1400" dirty="0">
              <a:latin typeface="Calibri" panose="020F0502020204030204" pitchFamily="34" charset="0"/>
              <a:ea typeface="Calibri" panose="020F0502020204030204" pitchFamily="34" charset="0"/>
              <a:cs typeface="Arial" panose="020B0604020202020204" pitchFamily="34" charset="0"/>
            </a:endParaRPr>
          </a:p>
          <a:p>
            <a:pPr>
              <a:lnSpc>
                <a:spcPts val="2475"/>
              </a:lnSpc>
            </a:pPr>
            <a:r>
              <a:rPr lang="en-US" dirty="0">
                <a:solidFill>
                  <a:srgbClr val="9CDCFE"/>
                </a:solidFill>
                <a:latin typeface="Menlo" panose="020B0609030804020204" pitchFamily="49" charset="0"/>
                <a:ea typeface="Times New Roman" panose="02020603050405020304" pitchFamily="18" charset="0"/>
                <a:cs typeface="Arial" panose="020B0604020202020204" pitchFamily="34" charset="0"/>
              </a:rPr>
              <a:t>myList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DCDCAA"/>
                </a:solidFill>
                <a:latin typeface="Menlo" panose="020B0609030804020204" pitchFamily="49" charset="0"/>
                <a:ea typeface="Times New Roman" panose="02020603050405020304" pitchFamily="18" charset="0"/>
                <a:cs typeface="Arial" panose="020B0604020202020204" pitchFamily="34" charset="0"/>
              </a:rPr>
              <a:t>add</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B5CEA8"/>
                </a:solidFill>
                <a:latin typeface="Menlo" panose="020B0609030804020204" pitchFamily="49" charset="0"/>
                <a:ea typeface="Times New Roman" panose="02020603050405020304" pitchFamily="18" charset="0"/>
                <a:cs typeface="Arial" panose="020B0604020202020204" pitchFamily="34" charset="0"/>
              </a:rPr>
              <a:t>90</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6A9955"/>
                </a:solidFill>
                <a:latin typeface="Menlo" panose="020B0609030804020204" pitchFamily="49" charset="0"/>
                <a:ea typeface="Times New Roman" panose="02020603050405020304" pitchFamily="18" charset="0"/>
                <a:cs typeface="Arial" panose="020B0604020202020204" pitchFamily="34" charset="0"/>
              </a:rPr>
              <a:t>// This is bad, but compiler will allow it (with a warning)!</a:t>
            </a:r>
            <a:endParaRPr lang="en-US" sz="1400" dirty="0">
              <a:latin typeface="Calibri" panose="020F0502020204030204" pitchFamily="34" charset="0"/>
              <a:ea typeface="Calibri" panose="020F0502020204030204" pitchFamily="34" charset="0"/>
              <a:cs typeface="Arial" panose="020B0604020202020204" pitchFamily="34" charset="0"/>
            </a:endParaRPr>
          </a:p>
          <a:p>
            <a:pPr>
              <a:lnSpc>
                <a:spcPts val="2475"/>
              </a:lnSpc>
            </a:pPr>
            <a:r>
              <a:rPr lang="en-US" dirty="0">
                <a:solidFill>
                  <a:srgbClr val="9CDCFE"/>
                </a:solidFill>
                <a:latin typeface="Menlo" panose="020B0609030804020204" pitchFamily="49" charset="0"/>
                <a:ea typeface="Times New Roman" panose="02020603050405020304" pitchFamily="18" charset="0"/>
                <a:cs typeface="Arial" panose="020B0604020202020204" pitchFamily="34" charset="0"/>
              </a:rPr>
              <a:t>myList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DCDCAA"/>
                </a:solidFill>
                <a:latin typeface="Menlo" panose="020B0609030804020204" pitchFamily="49" charset="0"/>
                <a:ea typeface="Times New Roman" panose="02020603050405020304" pitchFamily="18" charset="0"/>
                <a:cs typeface="Arial" panose="020B0604020202020204" pitchFamily="34" charset="0"/>
              </a:rPr>
              <a:t>add</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CE9178"/>
                </a:solidFill>
                <a:latin typeface="Menlo" panose="020B0609030804020204" pitchFamily="49" charset="0"/>
                <a:ea typeface="Times New Roman" panose="02020603050405020304" pitchFamily="18" charset="0"/>
                <a:cs typeface="Arial" panose="020B0604020202020204" pitchFamily="34" charset="0"/>
              </a:rPr>
              <a:t>"Audi"</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endParaRPr lang="en-US" sz="1400" dirty="0">
              <a:latin typeface="Calibri" panose="020F0502020204030204" pitchFamily="34" charset="0"/>
              <a:ea typeface="Calibri" panose="020F0502020204030204" pitchFamily="34" charset="0"/>
              <a:cs typeface="Arial" panose="020B0604020202020204" pitchFamily="34" charset="0"/>
            </a:endParaRPr>
          </a:p>
          <a:p>
            <a:pPr>
              <a:lnSpc>
                <a:spcPts val="2475"/>
              </a:lnSpc>
            </a:pP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endParaRPr lang="en-US" sz="1400" dirty="0">
              <a:latin typeface="Calibri" panose="020F0502020204030204" pitchFamily="34" charset="0"/>
              <a:ea typeface="Calibri" panose="020F0502020204030204" pitchFamily="34" charset="0"/>
              <a:cs typeface="Arial" panose="020B0604020202020204" pitchFamily="34" charset="0"/>
            </a:endParaRPr>
          </a:p>
          <a:p>
            <a:pPr>
              <a:lnSpc>
                <a:spcPts val="2475"/>
              </a:lnSpc>
            </a:pPr>
            <a:r>
              <a:rPr lang="en-US" dirty="0">
                <a:solidFill>
                  <a:srgbClr val="4EC9B0"/>
                </a:solidFill>
                <a:latin typeface="Menlo" panose="020B0609030804020204" pitchFamily="49" charset="0"/>
                <a:ea typeface="Times New Roman" panose="02020603050405020304" pitchFamily="18" charset="0"/>
                <a:cs typeface="Arial" panose="020B0604020202020204" pitchFamily="34" charset="0"/>
              </a:rPr>
              <a:t>String</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9CDCFE"/>
                </a:solidFill>
                <a:latin typeface="Menlo" panose="020B0609030804020204" pitchFamily="49" charset="0"/>
                <a:ea typeface="Times New Roman" panose="02020603050405020304" pitchFamily="18" charset="0"/>
                <a:cs typeface="Arial" panose="020B0604020202020204" pitchFamily="34" charset="0"/>
              </a:rPr>
              <a:t>bmw</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 (String) </a:t>
            </a:r>
            <a:r>
              <a:rPr lang="en-US" dirty="0">
                <a:solidFill>
                  <a:srgbClr val="9CDCFE"/>
                </a:solidFill>
                <a:latin typeface="Menlo" panose="020B0609030804020204" pitchFamily="49" charset="0"/>
                <a:ea typeface="Times New Roman" panose="02020603050405020304" pitchFamily="18" charset="0"/>
                <a:cs typeface="Arial" panose="020B0604020202020204" pitchFamily="34" charset="0"/>
              </a:rPr>
              <a:t>myList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DCDCAA"/>
                </a:solidFill>
                <a:latin typeface="Menlo" panose="020B0609030804020204" pitchFamily="49" charset="0"/>
                <a:ea typeface="Times New Roman" panose="02020603050405020304" pitchFamily="18" charset="0"/>
                <a:cs typeface="Arial" panose="020B0604020202020204" pitchFamily="34" charset="0"/>
              </a:rPr>
              <a:t>get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B5CEA8"/>
                </a:solidFill>
                <a:latin typeface="Menlo" panose="020B0609030804020204" pitchFamily="49" charset="0"/>
                <a:ea typeface="Times New Roman" panose="02020603050405020304" pitchFamily="18" charset="0"/>
                <a:cs typeface="Arial" panose="020B0604020202020204" pitchFamily="34" charset="0"/>
              </a:rPr>
              <a:t>0</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6A9955"/>
                </a:solidFill>
                <a:latin typeface="Menlo" panose="020B0609030804020204" pitchFamily="49" charset="0"/>
                <a:ea typeface="Times New Roman" panose="02020603050405020304" pitchFamily="18" charset="0"/>
                <a:cs typeface="Arial" panose="020B0604020202020204" pitchFamily="34" charset="0"/>
              </a:rPr>
              <a:t>// We must cast from Object to String</a:t>
            </a:r>
            <a:endParaRPr lang="en-US" sz="1400" dirty="0">
              <a:latin typeface="Calibri" panose="020F0502020204030204" pitchFamily="34" charset="0"/>
              <a:ea typeface="Calibri" panose="020F0502020204030204" pitchFamily="34" charset="0"/>
              <a:cs typeface="Arial" panose="020B0604020202020204" pitchFamily="34" charset="0"/>
            </a:endParaRPr>
          </a:p>
          <a:p>
            <a:pPr>
              <a:lnSpc>
                <a:spcPts val="2475"/>
              </a:lnSpc>
            </a:pPr>
            <a:r>
              <a:rPr lang="en-US" dirty="0">
                <a:solidFill>
                  <a:srgbClr val="4EC9B0"/>
                </a:solidFill>
                <a:latin typeface="Menlo" panose="020B0609030804020204" pitchFamily="49" charset="0"/>
                <a:ea typeface="Times New Roman" panose="02020603050405020304" pitchFamily="18" charset="0"/>
                <a:cs typeface="Arial" panose="020B0604020202020204" pitchFamily="34" charset="0"/>
              </a:rPr>
              <a:t>int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9CDCFE"/>
                </a:solidFill>
                <a:latin typeface="Menlo" panose="020B0609030804020204" pitchFamily="49" charset="0"/>
                <a:ea typeface="Times New Roman" panose="02020603050405020304" pitchFamily="18" charset="0"/>
                <a:cs typeface="Arial" panose="020B0604020202020204" pitchFamily="34" charset="0"/>
              </a:rPr>
              <a:t>quantity</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 (Integer) </a:t>
            </a:r>
            <a:r>
              <a:rPr lang="en-US" dirty="0">
                <a:solidFill>
                  <a:srgbClr val="9CDCFE"/>
                </a:solidFill>
                <a:latin typeface="Menlo" panose="020B0609030804020204" pitchFamily="49" charset="0"/>
                <a:ea typeface="Times New Roman" panose="02020603050405020304" pitchFamily="18" charset="0"/>
                <a:cs typeface="Arial" panose="020B0604020202020204" pitchFamily="34" charset="0"/>
              </a:rPr>
              <a:t>myList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DCDCAA"/>
                </a:solidFill>
                <a:latin typeface="Menlo" panose="020B0609030804020204" pitchFamily="49" charset="0"/>
                <a:ea typeface="Times New Roman" panose="02020603050405020304" pitchFamily="18" charset="0"/>
                <a:cs typeface="Arial" panose="020B0604020202020204" pitchFamily="34" charset="0"/>
              </a:rPr>
              <a:t>get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B5CEA8"/>
                </a:solidFill>
                <a:latin typeface="Menlo" panose="020B0609030804020204" pitchFamily="49" charset="0"/>
                <a:ea typeface="Times New Roman" panose="02020603050405020304" pitchFamily="18" charset="0"/>
                <a:cs typeface="Arial" panose="020B0604020202020204" pitchFamily="34" charset="0"/>
              </a:rPr>
              <a:t>1</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6A9955"/>
                </a:solidFill>
                <a:latin typeface="Menlo" panose="020B0609030804020204" pitchFamily="49" charset="0"/>
                <a:ea typeface="Times New Roman" panose="02020603050405020304" pitchFamily="18" charset="0"/>
                <a:cs typeface="Arial" panose="020B0604020202020204" pitchFamily="34" charset="0"/>
              </a:rPr>
              <a:t>// We must cast from Object to Integer</a:t>
            </a:r>
            <a:endParaRPr lang="en-US" sz="1400" dirty="0">
              <a:latin typeface="Calibri" panose="020F0502020204030204" pitchFamily="34" charset="0"/>
              <a:ea typeface="Calibri" panose="020F0502020204030204" pitchFamily="34" charset="0"/>
              <a:cs typeface="Arial" panose="020B0604020202020204" pitchFamily="34" charset="0"/>
            </a:endParaRPr>
          </a:p>
          <a:p>
            <a:pPr>
              <a:lnSpc>
                <a:spcPts val="2475"/>
              </a:lnSpc>
            </a:pPr>
            <a:r>
              <a:rPr lang="en-US" dirty="0">
                <a:solidFill>
                  <a:srgbClr val="9CDCFE"/>
                </a:solidFill>
                <a:latin typeface="Menlo" panose="020B0609030804020204" pitchFamily="49" charset="0"/>
                <a:ea typeface="Times New Roman" panose="02020603050405020304" pitchFamily="18" charset="0"/>
                <a:cs typeface="Arial" panose="020B0604020202020204" pitchFamily="34" charset="0"/>
              </a:rPr>
              <a:t>System</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9CDCFE"/>
                </a:solidFill>
                <a:latin typeface="Menlo" panose="020B0609030804020204" pitchFamily="49" charset="0"/>
                <a:ea typeface="Times New Roman" panose="02020603050405020304" pitchFamily="18" charset="0"/>
                <a:cs typeface="Arial" panose="020B0604020202020204" pitchFamily="34" charset="0"/>
              </a:rPr>
              <a:t>out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DCDCAA"/>
                </a:solidFill>
                <a:latin typeface="Menlo" panose="020B0609030804020204" pitchFamily="49" charset="0"/>
                <a:ea typeface="Times New Roman" panose="02020603050405020304" pitchFamily="18" charset="0"/>
                <a:cs typeface="Arial" panose="020B0604020202020204" pitchFamily="34" charset="0"/>
              </a:rPr>
              <a:t>println</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(bmw); </a:t>
            </a:r>
            <a:r>
              <a:rPr lang="en-US" dirty="0">
                <a:solidFill>
                  <a:srgbClr val="6A9955"/>
                </a:solidFill>
                <a:latin typeface="Menlo" panose="020B0609030804020204" pitchFamily="49" charset="0"/>
                <a:ea typeface="Times New Roman" panose="02020603050405020304" pitchFamily="18" charset="0"/>
                <a:cs typeface="Arial" panose="020B0604020202020204" pitchFamily="34" charset="0"/>
              </a:rPr>
              <a:t>// prints BMW</a:t>
            </a:r>
            <a:endParaRPr lang="en-US" dirty="0">
              <a:latin typeface="Calibri" panose="020F0502020204030204" pitchFamily="34" charset="0"/>
              <a:ea typeface="Calibri" panose="020F0502020204030204" pitchFamily="34" charset="0"/>
              <a:cs typeface="Arial" panose="020B0604020202020204" pitchFamily="34" charset="0"/>
            </a:endParaRPr>
          </a:p>
          <a:p>
            <a:pPr lvl="0">
              <a:lnSpc>
                <a:spcPts val="2475"/>
              </a:lnSpc>
            </a:pPr>
            <a:r>
              <a:rPr lang="en-US" dirty="0">
                <a:solidFill>
                  <a:srgbClr val="9CDCFE"/>
                </a:solidFill>
                <a:latin typeface="Menlo" panose="020B0609030804020204" pitchFamily="49" charset="0"/>
                <a:ea typeface="Times New Roman" panose="02020603050405020304" pitchFamily="18" charset="0"/>
                <a:cs typeface="Arial" panose="020B0604020202020204" pitchFamily="34" charset="0"/>
              </a:rPr>
              <a:t>System</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9CDCFE"/>
                </a:solidFill>
                <a:latin typeface="Menlo" panose="020B0609030804020204" pitchFamily="49" charset="0"/>
                <a:ea typeface="Times New Roman" panose="02020603050405020304" pitchFamily="18" charset="0"/>
                <a:cs typeface="Arial" panose="020B0604020202020204" pitchFamily="34" charset="0"/>
              </a:rPr>
              <a:t>out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DCDCAA"/>
                </a:solidFill>
                <a:latin typeface="Menlo" panose="020B0609030804020204" pitchFamily="49" charset="0"/>
                <a:ea typeface="Times New Roman" panose="02020603050405020304" pitchFamily="18" charset="0"/>
                <a:cs typeface="Arial" panose="020B0604020202020204" pitchFamily="34" charset="0"/>
              </a:rPr>
              <a:t>println</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(quantity); </a:t>
            </a:r>
            <a:r>
              <a:rPr lang="en-US" dirty="0">
                <a:solidFill>
                  <a:srgbClr val="6A9955"/>
                </a:solidFill>
                <a:latin typeface="Menlo" panose="020B0609030804020204" pitchFamily="49" charset="0"/>
                <a:ea typeface="Times New Roman" panose="02020603050405020304" pitchFamily="18" charset="0"/>
                <a:cs typeface="Arial" panose="020B0604020202020204" pitchFamily="34" charset="0"/>
              </a:rPr>
              <a:t>//prints 90</a:t>
            </a:r>
            <a:endParaRPr lang="en-US" dirty="0">
              <a:solidFill>
                <a:prstClr val="black"/>
              </a:solidFill>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80423870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E6B75D-51C1-B645-AF5B-B6915F88A79A}"/>
              </a:ext>
            </a:extLst>
          </p:cNvPr>
          <p:cNvSpPr>
            <a:spLocks noGrp="1"/>
          </p:cNvSpPr>
          <p:nvPr>
            <p:ph type="title"/>
          </p:nvPr>
        </p:nvSpPr>
        <p:spPr/>
        <p:txBody>
          <a:bodyPr/>
          <a:lstStyle/>
          <a:p>
            <a:r>
              <a:rPr lang="en-US" dirty="0"/>
              <a:t>Can we do better without Generics? (I)</a:t>
            </a:r>
          </a:p>
        </p:txBody>
      </p:sp>
      <p:sp>
        <p:nvSpPr>
          <p:cNvPr id="3" name="Content Placeholder 2">
            <a:extLst>
              <a:ext uri="{FF2B5EF4-FFF2-40B4-BE49-F238E27FC236}">
                <a16:creationId xmlns:a16="http://schemas.microsoft.com/office/drawing/2014/main" id="{1BAE86A2-024E-2F46-9891-D77197A2C644}"/>
              </a:ext>
            </a:extLst>
          </p:cNvPr>
          <p:cNvSpPr>
            <a:spLocks noGrp="1"/>
          </p:cNvSpPr>
          <p:nvPr>
            <p:ph idx="1"/>
          </p:nvPr>
        </p:nvSpPr>
        <p:spPr/>
        <p:txBody>
          <a:bodyPr/>
          <a:lstStyle/>
          <a:p>
            <a:r>
              <a:rPr lang="en-US" dirty="0"/>
              <a:t>Is there a way to make an ArrayList that only accepts String into the list? Can we get rid of the casting? Can we do better?</a:t>
            </a:r>
          </a:p>
          <a:p>
            <a:r>
              <a:rPr lang="en-US" dirty="0"/>
              <a:t>What if we override the </a:t>
            </a:r>
            <a:r>
              <a:rPr lang="en-US" dirty="0">
                <a:latin typeface="Courier" pitchFamily="2" charset="0"/>
              </a:rPr>
              <a:t>add()</a:t>
            </a:r>
            <a:r>
              <a:rPr lang="en-US" dirty="0"/>
              <a:t> method in a subclass that only accept String objects?</a:t>
            </a:r>
          </a:p>
          <a:p>
            <a:pPr lvl="1"/>
            <a:r>
              <a:rPr lang="en-US" dirty="0"/>
              <a:t>Unfortunately, doing so will not override anything!! Instead, it will create another overloaded method. We can add any non-String data type to our list.</a:t>
            </a:r>
          </a:p>
          <a:p>
            <a:endParaRPr lang="en-US" dirty="0"/>
          </a:p>
          <a:p>
            <a:pPr lvl="1"/>
            <a:endParaRPr lang="en-US" dirty="0"/>
          </a:p>
          <a:p>
            <a:endParaRPr lang="en-US" dirty="0"/>
          </a:p>
        </p:txBody>
      </p:sp>
      <p:sp>
        <p:nvSpPr>
          <p:cNvPr id="4" name="Footer Placeholder 3">
            <a:extLst>
              <a:ext uri="{FF2B5EF4-FFF2-40B4-BE49-F238E27FC236}">
                <a16:creationId xmlns:a16="http://schemas.microsoft.com/office/drawing/2014/main" id="{0072D333-81ED-F044-AF3A-9E886CBF6425}"/>
              </a:ext>
            </a:extLst>
          </p:cNvPr>
          <p:cNvSpPr>
            <a:spLocks noGrp="1"/>
          </p:cNvSpPr>
          <p:nvPr>
            <p:ph type="ftr" sz="quarter" idx="11"/>
          </p:nvPr>
        </p:nvSpPr>
        <p:spPr/>
        <p:txBody>
          <a:bodyPr/>
          <a:lstStyle/>
          <a:p>
            <a:r>
              <a:rPr lang="en-US"/>
              <a:t>Khalid Alharbi, Ph.D.</a:t>
            </a:r>
          </a:p>
        </p:txBody>
      </p:sp>
      <p:sp>
        <p:nvSpPr>
          <p:cNvPr id="5" name="TextBox 4">
            <a:extLst>
              <a:ext uri="{FF2B5EF4-FFF2-40B4-BE49-F238E27FC236}">
                <a16:creationId xmlns:a16="http://schemas.microsoft.com/office/drawing/2014/main" id="{CDFA05FD-BEC0-6C4B-84D2-357BEB74834A}"/>
              </a:ext>
            </a:extLst>
          </p:cNvPr>
          <p:cNvSpPr txBox="1"/>
          <p:nvPr/>
        </p:nvSpPr>
        <p:spPr>
          <a:xfrm>
            <a:off x="1016577" y="4519757"/>
            <a:ext cx="10158846" cy="646331"/>
          </a:xfrm>
          <a:prstGeom prst="rect">
            <a:avLst/>
          </a:prstGeom>
          <a:solidFill>
            <a:srgbClr val="3A3839"/>
          </a:solidFill>
        </p:spPr>
        <p:txBody>
          <a:bodyPr wrap="square" rtlCol="0">
            <a:spAutoFit/>
          </a:bodyPr>
          <a:lstStyle/>
          <a:p>
            <a:r>
              <a:rPr lang="en-US" dirty="0">
                <a:solidFill>
                  <a:srgbClr val="569CD6"/>
                </a:solidFill>
                <a:latin typeface="Menlo" panose="020B0609030804020204" pitchFamily="49" charset="0"/>
              </a:rPr>
              <a:t>public</a:t>
            </a:r>
            <a:r>
              <a:rPr lang="en-US" dirty="0">
                <a:solidFill>
                  <a:srgbClr val="D4D4D4"/>
                </a:solidFill>
                <a:latin typeface="Menlo" panose="020B0609030804020204" pitchFamily="49" charset="0"/>
              </a:rPr>
              <a:t> </a:t>
            </a:r>
            <a:r>
              <a:rPr lang="en-US" dirty="0">
                <a:solidFill>
                  <a:srgbClr val="4EC9B0"/>
                </a:solidFill>
                <a:latin typeface="Menlo" panose="020B0609030804020204" pitchFamily="49" charset="0"/>
              </a:rPr>
              <a:t>void</a:t>
            </a:r>
            <a:r>
              <a:rPr lang="en-US" dirty="0">
                <a:solidFill>
                  <a:srgbClr val="D4D4D4"/>
                </a:solidFill>
                <a:latin typeface="Menlo" panose="020B0609030804020204" pitchFamily="49" charset="0"/>
              </a:rPr>
              <a:t> </a:t>
            </a:r>
            <a:r>
              <a:rPr lang="en-US" dirty="0">
                <a:solidFill>
                  <a:srgbClr val="DCDCAA"/>
                </a:solidFill>
                <a:latin typeface="Menlo" panose="020B0609030804020204" pitchFamily="49" charset="0"/>
              </a:rPr>
              <a:t>add</a:t>
            </a:r>
            <a:r>
              <a:rPr lang="en-US" dirty="0">
                <a:solidFill>
                  <a:srgbClr val="D4D4D4"/>
                </a:solidFill>
                <a:latin typeface="Menlo" panose="020B0609030804020204" pitchFamily="49" charset="0"/>
              </a:rPr>
              <a:t>( </a:t>
            </a:r>
            <a:r>
              <a:rPr lang="en-US" dirty="0">
                <a:solidFill>
                  <a:srgbClr val="4EC9B0"/>
                </a:solidFill>
                <a:latin typeface="Menlo" panose="020B0609030804020204" pitchFamily="49" charset="0"/>
              </a:rPr>
              <a:t>Object</a:t>
            </a:r>
            <a:r>
              <a:rPr lang="en-US" dirty="0">
                <a:solidFill>
                  <a:srgbClr val="D4D4D4"/>
                </a:solidFill>
                <a:latin typeface="Menlo" panose="020B0609030804020204" pitchFamily="49" charset="0"/>
              </a:rPr>
              <a:t> </a:t>
            </a:r>
            <a:r>
              <a:rPr lang="en-US" dirty="0">
                <a:solidFill>
                  <a:srgbClr val="9CDCFE"/>
                </a:solidFill>
                <a:latin typeface="Menlo" panose="020B0609030804020204" pitchFamily="49" charset="0"/>
              </a:rPr>
              <a:t>o</a:t>
            </a:r>
            <a:r>
              <a:rPr lang="en-US" dirty="0">
                <a:solidFill>
                  <a:srgbClr val="D4D4D4"/>
                </a:solidFill>
                <a:latin typeface="Menlo" panose="020B0609030804020204" pitchFamily="49" charset="0"/>
              </a:rPr>
              <a:t> ) { ... } </a:t>
            </a:r>
            <a:r>
              <a:rPr lang="en-US" dirty="0">
                <a:solidFill>
                  <a:srgbClr val="6A9955"/>
                </a:solidFill>
                <a:latin typeface="Menlo" panose="020B0609030804020204" pitchFamily="49" charset="0"/>
              </a:rPr>
              <a:t>// still here</a:t>
            </a:r>
            <a:endParaRPr lang="en-US" dirty="0">
              <a:solidFill>
                <a:srgbClr val="D4D4D4"/>
              </a:solidFill>
              <a:latin typeface="Menlo" panose="020B0609030804020204" pitchFamily="49" charset="0"/>
            </a:endParaRPr>
          </a:p>
          <a:p>
            <a:r>
              <a:rPr lang="en-US" dirty="0">
                <a:solidFill>
                  <a:srgbClr val="569CD6"/>
                </a:solidFill>
                <a:latin typeface="Menlo" panose="020B0609030804020204" pitchFamily="49" charset="0"/>
              </a:rPr>
              <a:t>public</a:t>
            </a:r>
            <a:r>
              <a:rPr lang="en-US" dirty="0">
                <a:solidFill>
                  <a:srgbClr val="D4D4D4"/>
                </a:solidFill>
                <a:latin typeface="Menlo" panose="020B0609030804020204" pitchFamily="49" charset="0"/>
              </a:rPr>
              <a:t> </a:t>
            </a:r>
            <a:r>
              <a:rPr lang="en-US" dirty="0">
                <a:solidFill>
                  <a:srgbClr val="4EC9B0"/>
                </a:solidFill>
                <a:latin typeface="Menlo" panose="020B0609030804020204" pitchFamily="49" charset="0"/>
              </a:rPr>
              <a:t>void</a:t>
            </a:r>
            <a:r>
              <a:rPr lang="en-US" dirty="0">
                <a:solidFill>
                  <a:srgbClr val="D4D4D4"/>
                </a:solidFill>
                <a:latin typeface="Menlo" panose="020B0609030804020204" pitchFamily="49" charset="0"/>
              </a:rPr>
              <a:t> </a:t>
            </a:r>
            <a:r>
              <a:rPr lang="en-US" dirty="0">
                <a:solidFill>
                  <a:srgbClr val="DCDCAA"/>
                </a:solidFill>
                <a:latin typeface="Menlo" panose="020B0609030804020204" pitchFamily="49" charset="0"/>
              </a:rPr>
              <a:t>add</a:t>
            </a:r>
            <a:r>
              <a:rPr lang="en-US" dirty="0">
                <a:solidFill>
                  <a:srgbClr val="D4D4D4"/>
                </a:solidFill>
                <a:latin typeface="Menlo" panose="020B0609030804020204" pitchFamily="49" charset="0"/>
              </a:rPr>
              <a:t>( </a:t>
            </a:r>
            <a:r>
              <a:rPr lang="en-US" dirty="0">
                <a:solidFill>
                  <a:srgbClr val="4EC9B0"/>
                </a:solidFill>
                <a:latin typeface="Menlo" panose="020B0609030804020204" pitchFamily="49" charset="0"/>
              </a:rPr>
              <a:t>String</a:t>
            </a:r>
            <a:r>
              <a:rPr lang="en-US" dirty="0">
                <a:solidFill>
                  <a:srgbClr val="D4D4D4"/>
                </a:solidFill>
                <a:latin typeface="Menlo" panose="020B0609030804020204" pitchFamily="49" charset="0"/>
              </a:rPr>
              <a:t> </a:t>
            </a:r>
            <a:r>
              <a:rPr lang="en-US" dirty="0">
                <a:solidFill>
                  <a:srgbClr val="9CDCFE"/>
                </a:solidFill>
                <a:latin typeface="Menlo" panose="020B0609030804020204" pitchFamily="49" charset="0"/>
              </a:rPr>
              <a:t>s</a:t>
            </a:r>
            <a:r>
              <a:rPr lang="en-US" dirty="0">
                <a:solidFill>
                  <a:srgbClr val="D4D4D4"/>
                </a:solidFill>
                <a:latin typeface="Menlo" panose="020B0609030804020204" pitchFamily="49" charset="0"/>
              </a:rPr>
              <a:t> ) { ... } </a:t>
            </a:r>
            <a:r>
              <a:rPr lang="en-US" dirty="0">
                <a:solidFill>
                  <a:srgbClr val="6A9955"/>
                </a:solidFill>
                <a:latin typeface="Menlo" panose="020B0609030804020204" pitchFamily="49" charset="0"/>
              </a:rPr>
              <a:t>// overloaded method</a:t>
            </a:r>
            <a:endParaRPr lang="en-US" dirty="0">
              <a:solidFill>
                <a:srgbClr val="D4D4D4"/>
              </a:solidFill>
              <a:latin typeface="Menlo" panose="020B0609030804020204" pitchFamily="49" charset="0"/>
            </a:endParaRPr>
          </a:p>
        </p:txBody>
      </p:sp>
    </p:spTree>
    <p:extLst>
      <p:ext uri="{BB962C8B-B14F-4D97-AF65-F5344CB8AC3E}">
        <p14:creationId xmlns:p14="http://schemas.microsoft.com/office/powerpoint/2010/main" val="119408508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E6B75D-51C1-B645-AF5B-B6915F88A79A}"/>
              </a:ext>
            </a:extLst>
          </p:cNvPr>
          <p:cNvSpPr>
            <a:spLocks noGrp="1"/>
          </p:cNvSpPr>
          <p:nvPr>
            <p:ph type="title"/>
          </p:nvPr>
        </p:nvSpPr>
        <p:spPr/>
        <p:txBody>
          <a:bodyPr/>
          <a:lstStyle/>
          <a:p>
            <a:r>
              <a:rPr lang="en-US" dirty="0"/>
              <a:t>Can we do better without Generics? (II)</a:t>
            </a:r>
          </a:p>
        </p:txBody>
      </p:sp>
      <p:sp>
        <p:nvSpPr>
          <p:cNvPr id="3" name="Content Placeholder 2">
            <a:extLst>
              <a:ext uri="{FF2B5EF4-FFF2-40B4-BE49-F238E27FC236}">
                <a16:creationId xmlns:a16="http://schemas.microsoft.com/office/drawing/2014/main" id="{1BAE86A2-024E-2F46-9891-D77197A2C644}"/>
              </a:ext>
            </a:extLst>
          </p:cNvPr>
          <p:cNvSpPr>
            <a:spLocks noGrp="1"/>
          </p:cNvSpPr>
          <p:nvPr>
            <p:ph idx="1"/>
          </p:nvPr>
        </p:nvSpPr>
        <p:spPr/>
        <p:txBody>
          <a:bodyPr/>
          <a:lstStyle/>
          <a:p>
            <a:r>
              <a:rPr lang="en-US" dirty="0"/>
              <a:t>What if we take a bigger approach and write our own </a:t>
            </a:r>
            <a:r>
              <a:rPr lang="en-US" dirty="0">
                <a:latin typeface="Courier" pitchFamily="2" charset="0"/>
              </a:rPr>
              <a:t>StringList </a:t>
            </a:r>
            <a:r>
              <a:rPr lang="en-US" dirty="0"/>
              <a:t>class that does not extend </a:t>
            </a:r>
            <a:r>
              <a:rPr lang="en-US" dirty="0">
                <a:latin typeface="Courier" pitchFamily="2" charset="0"/>
              </a:rPr>
              <a:t>ArrayList</a:t>
            </a:r>
            <a:r>
              <a:rPr lang="en-US" dirty="0"/>
              <a:t> but delegates to it.  </a:t>
            </a:r>
            <a:endParaRPr lang="en-US" dirty="0">
              <a:latin typeface="Courier" pitchFamily="2" charset="0"/>
            </a:endParaRPr>
          </a:p>
          <a:p>
            <a:pPr lvl="1"/>
            <a:r>
              <a:rPr lang="en-US" dirty="0"/>
              <a:t>Unfortunately, doing so will make our new </a:t>
            </a:r>
            <a:r>
              <a:rPr lang="en-US" dirty="0">
                <a:latin typeface="Courier" pitchFamily="2" charset="0"/>
              </a:rPr>
              <a:t>StringList</a:t>
            </a:r>
            <a:r>
              <a:rPr lang="en-US" dirty="0">
                <a:latin typeface="Calibri" panose="020F0502020204030204" pitchFamily="34" charset="0"/>
                <a:cs typeface="Calibri" panose="020F0502020204030204" pitchFamily="34" charset="0"/>
              </a:rPr>
              <a:t> class </a:t>
            </a:r>
            <a:r>
              <a:rPr lang="en-US" dirty="0"/>
              <a:t>not a </a:t>
            </a:r>
            <a:r>
              <a:rPr lang="en-US" i="1" dirty="0"/>
              <a:t>List</a:t>
            </a:r>
            <a:r>
              <a:rPr lang="en-US" dirty="0"/>
              <a:t>, so it will not work with any Java Collection methods (e.g.,</a:t>
            </a:r>
            <a:r>
              <a:rPr lang="en-US" dirty="0">
                <a:latin typeface="Courier" pitchFamily="2" charset="0"/>
              </a:rPr>
              <a:t> sort()</a:t>
            </a:r>
            <a:r>
              <a:rPr lang="en-US" dirty="0"/>
              <a:t>, </a:t>
            </a:r>
            <a:r>
              <a:rPr lang="en-US" dirty="0">
                <a:latin typeface="Courier" pitchFamily="2" charset="0"/>
              </a:rPr>
              <a:t>addAll()</a:t>
            </a:r>
            <a:r>
              <a:rPr lang="en-US" dirty="0"/>
              <a:t>)</a:t>
            </a:r>
          </a:p>
          <a:p>
            <a:endParaRPr lang="en-US" dirty="0"/>
          </a:p>
          <a:p>
            <a:pPr lvl="1"/>
            <a:endParaRPr lang="en-US" dirty="0"/>
          </a:p>
          <a:p>
            <a:endParaRPr lang="en-US" dirty="0"/>
          </a:p>
        </p:txBody>
      </p:sp>
      <p:sp>
        <p:nvSpPr>
          <p:cNvPr id="4" name="Footer Placeholder 3">
            <a:extLst>
              <a:ext uri="{FF2B5EF4-FFF2-40B4-BE49-F238E27FC236}">
                <a16:creationId xmlns:a16="http://schemas.microsoft.com/office/drawing/2014/main" id="{0072D333-81ED-F044-AF3A-9E886CBF6425}"/>
              </a:ext>
            </a:extLst>
          </p:cNvPr>
          <p:cNvSpPr>
            <a:spLocks noGrp="1"/>
          </p:cNvSpPr>
          <p:nvPr>
            <p:ph type="ftr" sz="quarter" idx="11"/>
          </p:nvPr>
        </p:nvSpPr>
        <p:spPr/>
        <p:txBody>
          <a:bodyPr/>
          <a:lstStyle/>
          <a:p>
            <a:r>
              <a:rPr lang="en-US"/>
              <a:t>Khalid Alharbi, Ph.D.</a:t>
            </a:r>
          </a:p>
        </p:txBody>
      </p:sp>
      <p:sp>
        <p:nvSpPr>
          <p:cNvPr id="5" name="TextBox 4">
            <a:extLst>
              <a:ext uri="{FF2B5EF4-FFF2-40B4-BE49-F238E27FC236}">
                <a16:creationId xmlns:a16="http://schemas.microsoft.com/office/drawing/2014/main" id="{CDFA05FD-BEC0-6C4B-84D2-357BEB74834A}"/>
              </a:ext>
            </a:extLst>
          </p:cNvPr>
          <p:cNvSpPr txBox="1"/>
          <p:nvPr/>
        </p:nvSpPr>
        <p:spPr>
          <a:xfrm>
            <a:off x="1194954" y="3493834"/>
            <a:ext cx="10158846" cy="2957476"/>
          </a:xfrm>
          <a:prstGeom prst="rect">
            <a:avLst/>
          </a:prstGeom>
          <a:solidFill>
            <a:srgbClr val="3A3839"/>
          </a:solidFill>
        </p:spPr>
        <p:txBody>
          <a:bodyPr wrap="square" rtlCol="0">
            <a:spAutoFit/>
          </a:bodyPr>
          <a:lstStyle/>
          <a:p>
            <a:pPr>
              <a:lnSpc>
                <a:spcPts val="2475"/>
              </a:lnSpc>
            </a:pPr>
            <a:r>
              <a:rPr lang="en-US" dirty="0">
                <a:solidFill>
                  <a:srgbClr val="569CD6"/>
                </a:solidFill>
                <a:latin typeface="Menlo" panose="020B0609030804020204" pitchFamily="49" charset="0"/>
                <a:ea typeface="Times New Roman" panose="02020603050405020304" pitchFamily="18" charset="0"/>
                <a:cs typeface="Arial" panose="020B0604020202020204" pitchFamily="34" charset="0"/>
              </a:rPr>
              <a:t>class</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4EC9B0"/>
                </a:solidFill>
                <a:latin typeface="Menlo" panose="020B0609030804020204" pitchFamily="49" charset="0"/>
                <a:ea typeface="Times New Roman" panose="02020603050405020304" pitchFamily="18" charset="0"/>
                <a:cs typeface="Arial" panose="020B0604020202020204" pitchFamily="34" charset="0"/>
              </a:rPr>
              <a:t>StringList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endParaRPr lang="en-US" sz="1400" dirty="0">
              <a:latin typeface="Calibri" panose="020F0502020204030204" pitchFamily="34" charset="0"/>
              <a:ea typeface="Calibri" panose="020F0502020204030204" pitchFamily="34" charset="0"/>
              <a:cs typeface="Arial" panose="020B0604020202020204" pitchFamily="34" charset="0"/>
            </a:endParaRPr>
          </a:p>
          <a:p>
            <a:pPr>
              <a:lnSpc>
                <a:spcPts val="2475"/>
              </a:lnSpc>
            </a:pP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4EC9B0"/>
                </a:solidFill>
                <a:latin typeface="Menlo" panose="020B0609030804020204" pitchFamily="49" charset="0"/>
                <a:ea typeface="Times New Roman" panose="02020603050405020304" pitchFamily="18" charset="0"/>
                <a:cs typeface="Arial" panose="020B0604020202020204" pitchFamily="34" charset="0"/>
              </a:rPr>
              <a:t>ArrayList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9CDCFE"/>
                </a:solidFill>
                <a:latin typeface="Menlo" panose="020B0609030804020204" pitchFamily="49" charset="0"/>
                <a:ea typeface="Times New Roman" panose="02020603050405020304" pitchFamily="18" charset="0"/>
                <a:cs typeface="Arial" panose="020B0604020202020204" pitchFamily="34" charset="0"/>
              </a:rPr>
              <a:t>l</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endParaRPr lang="en-US" sz="1400" dirty="0">
              <a:latin typeface="Calibri" panose="020F0502020204030204" pitchFamily="34" charset="0"/>
              <a:ea typeface="Calibri" panose="020F0502020204030204" pitchFamily="34" charset="0"/>
              <a:cs typeface="Arial" panose="020B0604020202020204" pitchFamily="34" charset="0"/>
            </a:endParaRPr>
          </a:p>
          <a:p>
            <a:pPr>
              <a:lnSpc>
                <a:spcPts val="2475"/>
              </a:lnSpc>
            </a:pP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569CD6"/>
                </a:solidFill>
                <a:latin typeface="Menlo" panose="020B0609030804020204" pitchFamily="49" charset="0"/>
                <a:ea typeface="Times New Roman" panose="02020603050405020304" pitchFamily="18" charset="0"/>
                <a:cs typeface="Arial" panose="020B0604020202020204" pitchFamily="34" charset="0"/>
              </a:rPr>
              <a:t>public</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DCDCAA"/>
                </a:solidFill>
                <a:latin typeface="Menlo" panose="020B0609030804020204" pitchFamily="49" charset="0"/>
                <a:ea typeface="Times New Roman" panose="02020603050405020304" pitchFamily="18" charset="0"/>
                <a:cs typeface="Arial" panose="020B0604020202020204" pitchFamily="34" charset="0"/>
              </a:rPr>
              <a:t>StringList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4EC9B0"/>
                </a:solidFill>
                <a:latin typeface="Menlo" panose="020B0609030804020204" pitchFamily="49" charset="0"/>
                <a:ea typeface="Times New Roman" panose="02020603050405020304" pitchFamily="18" charset="0"/>
                <a:cs typeface="Arial" panose="020B0604020202020204" pitchFamily="34" charset="0"/>
              </a:rPr>
              <a:t>ArrayList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9CDCFE"/>
                </a:solidFill>
                <a:latin typeface="Menlo" panose="020B0609030804020204" pitchFamily="49" charset="0"/>
                <a:ea typeface="Times New Roman" panose="02020603050405020304" pitchFamily="18" charset="0"/>
                <a:cs typeface="Arial" panose="020B0604020202020204" pitchFamily="34" charset="0"/>
              </a:rPr>
              <a:t>l</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endParaRPr lang="en-US" sz="1400" dirty="0">
              <a:latin typeface="Calibri" panose="020F0502020204030204" pitchFamily="34" charset="0"/>
              <a:ea typeface="Calibri" panose="020F0502020204030204" pitchFamily="34" charset="0"/>
              <a:cs typeface="Arial" panose="020B0604020202020204" pitchFamily="34" charset="0"/>
            </a:endParaRPr>
          </a:p>
          <a:p>
            <a:pPr>
              <a:lnSpc>
                <a:spcPts val="2475"/>
              </a:lnSpc>
            </a:pP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569CD6"/>
                </a:solidFill>
                <a:latin typeface="Menlo" panose="020B0609030804020204" pitchFamily="49" charset="0"/>
                <a:ea typeface="Times New Roman" panose="02020603050405020304" pitchFamily="18" charset="0"/>
                <a:cs typeface="Arial" panose="020B0604020202020204" pitchFamily="34" charset="0"/>
              </a:rPr>
              <a:t>this</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9CDCFE"/>
                </a:solidFill>
                <a:latin typeface="Menlo" panose="020B0609030804020204" pitchFamily="49" charset="0"/>
                <a:ea typeface="Times New Roman" panose="02020603050405020304" pitchFamily="18" charset="0"/>
                <a:cs typeface="Arial" panose="020B0604020202020204" pitchFamily="34" charset="0"/>
              </a:rPr>
              <a:t>l</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 </a:t>
            </a:r>
            <a:r>
              <a:rPr lang="en-US" dirty="0">
                <a:solidFill>
                  <a:srgbClr val="9CDCFE"/>
                </a:solidFill>
                <a:latin typeface="Menlo" panose="020B0609030804020204" pitchFamily="49" charset="0"/>
                <a:ea typeface="Times New Roman" panose="02020603050405020304" pitchFamily="18" charset="0"/>
                <a:cs typeface="Arial" panose="020B0604020202020204" pitchFamily="34" charset="0"/>
              </a:rPr>
              <a:t>l</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endParaRPr lang="en-US" sz="1400" dirty="0">
              <a:latin typeface="Calibri" panose="020F0502020204030204" pitchFamily="34" charset="0"/>
              <a:ea typeface="Calibri" panose="020F0502020204030204" pitchFamily="34" charset="0"/>
              <a:cs typeface="Arial" panose="020B0604020202020204" pitchFamily="34" charset="0"/>
            </a:endParaRPr>
          </a:p>
          <a:p>
            <a:pPr>
              <a:lnSpc>
                <a:spcPts val="2475"/>
              </a:lnSpc>
            </a:pP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endParaRPr lang="en-US" sz="1400" dirty="0">
              <a:latin typeface="Calibri" panose="020F0502020204030204" pitchFamily="34" charset="0"/>
              <a:ea typeface="Calibri" panose="020F0502020204030204" pitchFamily="34" charset="0"/>
              <a:cs typeface="Arial" panose="020B0604020202020204" pitchFamily="34" charset="0"/>
            </a:endParaRPr>
          </a:p>
          <a:p>
            <a:pPr>
              <a:lnSpc>
                <a:spcPts val="2475"/>
              </a:lnSpc>
            </a:pP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569CD6"/>
                </a:solidFill>
                <a:latin typeface="Menlo" panose="020B0609030804020204" pitchFamily="49" charset="0"/>
                <a:ea typeface="Times New Roman" panose="02020603050405020304" pitchFamily="18" charset="0"/>
                <a:cs typeface="Arial" panose="020B0604020202020204" pitchFamily="34" charset="0"/>
              </a:rPr>
              <a:t>public</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4EC9B0"/>
                </a:solidFill>
                <a:latin typeface="Menlo" panose="020B0609030804020204" pitchFamily="49" charset="0"/>
                <a:ea typeface="Times New Roman" panose="02020603050405020304" pitchFamily="18" charset="0"/>
                <a:cs typeface="Arial" panose="020B0604020202020204" pitchFamily="34" charset="0"/>
              </a:rPr>
              <a:t>boolean</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DCDCAA"/>
                </a:solidFill>
                <a:latin typeface="Menlo" panose="020B0609030804020204" pitchFamily="49" charset="0"/>
                <a:ea typeface="Times New Roman" panose="02020603050405020304" pitchFamily="18" charset="0"/>
                <a:cs typeface="Arial" panose="020B0604020202020204" pitchFamily="34" charset="0"/>
              </a:rPr>
              <a:t>add</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4EC9B0"/>
                </a:solidFill>
                <a:latin typeface="Menlo" panose="020B0609030804020204" pitchFamily="49" charset="0"/>
                <a:ea typeface="Times New Roman" panose="02020603050405020304" pitchFamily="18" charset="0"/>
                <a:cs typeface="Arial" panose="020B0604020202020204" pitchFamily="34" charset="0"/>
              </a:rPr>
              <a:t>String</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9CDCFE"/>
                </a:solidFill>
                <a:latin typeface="Menlo" panose="020B0609030804020204" pitchFamily="49" charset="0"/>
                <a:ea typeface="Times New Roman" panose="02020603050405020304" pitchFamily="18" charset="0"/>
                <a:cs typeface="Arial" panose="020B0604020202020204" pitchFamily="34" charset="0"/>
              </a:rPr>
              <a:t>item</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endParaRPr lang="en-US" sz="1400" dirty="0">
              <a:latin typeface="Calibri" panose="020F0502020204030204" pitchFamily="34" charset="0"/>
              <a:ea typeface="Calibri" panose="020F0502020204030204" pitchFamily="34" charset="0"/>
              <a:cs typeface="Arial" panose="020B0604020202020204" pitchFamily="34" charset="0"/>
            </a:endParaRPr>
          </a:p>
          <a:p>
            <a:pPr>
              <a:lnSpc>
                <a:spcPts val="2475"/>
              </a:lnSpc>
            </a:pP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C586C0"/>
                </a:solidFill>
                <a:latin typeface="Menlo" panose="020B0609030804020204" pitchFamily="49" charset="0"/>
                <a:ea typeface="Times New Roman" panose="02020603050405020304" pitchFamily="18" charset="0"/>
                <a:cs typeface="Arial" panose="020B0604020202020204" pitchFamily="34" charset="0"/>
              </a:rPr>
              <a:t>return</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9CDCFE"/>
                </a:solidFill>
                <a:latin typeface="Menlo" panose="020B0609030804020204" pitchFamily="49" charset="0"/>
                <a:ea typeface="Times New Roman" panose="02020603050405020304" pitchFamily="18" charset="0"/>
                <a:cs typeface="Arial" panose="020B0604020202020204" pitchFamily="34" charset="0"/>
              </a:rPr>
              <a:t>l</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DCDCAA"/>
                </a:solidFill>
                <a:latin typeface="Menlo" panose="020B0609030804020204" pitchFamily="49" charset="0"/>
                <a:ea typeface="Times New Roman" panose="02020603050405020304" pitchFamily="18" charset="0"/>
                <a:cs typeface="Arial" panose="020B0604020202020204" pitchFamily="34" charset="0"/>
              </a:rPr>
              <a:t>add</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9CDCFE"/>
                </a:solidFill>
                <a:latin typeface="Menlo" panose="020B0609030804020204" pitchFamily="49" charset="0"/>
                <a:ea typeface="Times New Roman" panose="02020603050405020304" pitchFamily="18" charset="0"/>
                <a:cs typeface="Arial" panose="020B0604020202020204" pitchFamily="34" charset="0"/>
              </a:rPr>
              <a:t>item</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endParaRPr lang="en-US" sz="1400" dirty="0">
              <a:latin typeface="Calibri" panose="020F0502020204030204" pitchFamily="34" charset="0"/>
              <a:ea typeface="Calibri" panose="020F0502020204030204" pitchFamily="34" charset="0"/>
              <a:cs typeface="Arial" panose="020B0604020202020204" pitchFamily="34" charset="0"/>
            </a:endParaRPr>
          </a:p>
          <a:p>
            <a:pPr>
              <a:lnSpc>
                <a:spcPts val="2475"/>
              </a:lnSpc>
            </a:pP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endParaRPr lang="en-US" sz="1400" dirty="0">
              <a:latin typeface="Calibri" panose="020F0502020204030204" pitchFamily="34" charset="0"/>
              <a:ea typeface="Calibri" panose="020F0502020204030204" pitchFamily="34" charset="0"/>
              <a:cs typeface="Arial" panose="020B0604020202020204" pitchFamily="34" charset="0"/>
            </a:endParaRPr>
          </a:p>
          <a:p>
            <a:pPr>
              <a:lnSpc>
                <a:spcPts val="2475"/>
              </a:lnSpc>
            </a:pP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endParaRPr lang="en-US" sz="1400" dirty="0">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92021697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FE0BD6-73F3-CF4A-919E-659705F887A6}"/>
              </a:ext>
            </a:extLst>
          </p:cNvPr>
          <p:cNvSpPr>
            <a:spLocks noGrp="1"/>
          </p:cNvSpPr>
          <p:nvPr>
            <p:ph type="title"/>
          </p:nvPr>
        </p:nvSpPr>
        <p:spPr/>
        <p:txBody>
          <a:bodyPr/>
          <a:lstStyle/>
          <a:p>
            <a:r>
              <a:rPr lang="en-US" dirty="0"/>
              <a:t>Generics in Action</a:t>
            </a:r>
          </a:p>
        </p:txBody>
      </p:sp>
      <p:sp>
        <p:nvSpPr>
          <p:cNvPr id="3" name="Content Placeholder 2">
            <a:extLst>
              <a:ext uri="{FF2B5EF4-FFF2-40B4-BE49-F238E27FC236}">
                <a16:creationId xmlns:a16="http://schemas.microsoft.com/office/drawing/2014/main" id="{CCF62601-C6D2-6244-B121-B83032CDE0E7}"/>
              </a:ext>
            </a:extLst>
          </p:cNvPr>
          <p:cNvSpPr>
            <a:spLocks noGrp="1"/>
          </p:cNvSpPr>
          <p:nvPr>
            <p:ph idx="1"/>
          </p:nvPr>
        </p:nvSpPr>
        <p:spPr/>
        <p:txBody>
          <a:bodyPr>
            <a:normAutofit/>
          </a:bodyPr>
          <a:lstStyle/>
          <a:p>
            <a:r>
              <a:rPr lang="en-US" dirty="0"/>
              <a:t>The class </a:t>
            </a:r>
            <a:r>
              <a:rPr lang="en-US" i="1" dirty="0">
                <a:latin typeface="Courier" pitchFamily="2" charset="0"/>
              </a:rPr>
              <a:t>java.util.List </a:t>
            </a:r>
            <a:r>
              <a:rPr lang="en-US" dirty="0"/>
              <a:t>is a generic class and is declared as:</a:t>
            </a:r>
          </a:p>
          <a:p>
            <a:endParaRPr lang="en-US" dirty="0"/>
          </a:p>
          <a:p>
            <a:endParaRPr lang="en-US" dirty="0"/>
          </a:p>
          <a:p>
            <a:pPr marL="0" indent="0">
              <a:buNone/>
            </a:pPr>
            <a:endParaRPr lang="en-US" dirty="0"/>
          </a:p>
          <a:p>
            <a:r>
              <a:rPr lang="en-US" dirty="0"/>
              <a:t>The identifier </a:t>
            </a:r>
            <a:r>
              <a:rPr lang="en-US" i="1" dirty="0">
                <a:latin typeface="Courier" pitchFamily="2" charset="0"/>
              </a:rPr>
              <a:t>E</a:t>
            </a:r>
            <a:r>
              <a:rPr lang="en-US" dirty="0"/>
              <a:t> between the angle brackets (&lt;&gt;) is a type parameter.</a:t>
            </a:r>
          </a:p>
          <a:p>
            <a:pPr lvl="1"/>
            <a:r>
              <a:rPr lang="en-US" dirty="0"/>
              <a:t>It indicates the class </a:t>
            </a:r>
            <a:r>
              <a:rPr lang="en-US" i="1" dirty="0">
                <a:latin typeface="Courier" pitchFamily="2" charset="0"/>
              </a:rPr>
              <a:t>List</a:t>
            </a:r>
            <a:r>
              <a:rPr lang="en-US" dirty="0"/>
              <a:t> is generic and requires a data type as an argument.</a:t>
            </a:r>
          </a:p>
          <a:p>
            <a:pPr lvl="1"/>
            <a:r>
              <a:rPr lang="en-US" dirty="0"/>
              <a:t>The letter </a:t>
            </a:r>
            <a:r>
              <a:rPr lang="en-US" i="1" dirty="0">
                <a:latin typeface="Courier" pitchFamily="2" charset="0"/>
              </a:rPr>
              <a:t>E </a:t>
            </a:r>
            <a:r>
              <a:rPr lang="en-US" dirty="0"/>
              <a:t>is chosen as a naming convention, but it can be anything else.</a:t>
            </a:r>
          </a:p>
          <a:p>
            <a:r>
              <a:rPr lang="en-US" dirty="0"/>
              <a:t>Example: Declaring a variable using the generic type List with a type parameter of String:</a:t>
            </a:r>
          </a:p>
          <a:p>
            <a:endParaRPr lang="en-US" dirty="0"/>
          </a:p>
          <a:p>
            <a:endParaRPr lang="en-US" dirty="0"/>
          </a:p>
        </p:txBody>
      </p:sp>
      <p:sp>
        <p:nvSpPr>
          <p:cNvPr id="4" name="Footer Placeholder 3">
            <a:extLst>
              <a:ext uri="{FF2B5EF4-FFF2-40B4-BE49-F238E27FC236}">
                <a16:creationId xmlns:a16="http://schemas.microsoft.com/office/drawing/2014/main" id="{6A5A613E-6DAA-D349-A703-3EE04919C484}"/>
              </a:ext>
            </a:extLst>
          </p:cNvPr>
          <p:cNvSpPr>
            <a:spLocks noGrp="1"/>
          </p:cNvSpPr>
          <p:nvPr>
            <p:ph type="ftr" sz="quarter" idx="11"/>
          </p:nvPr>
        </p:nvSpPr>
        <p:spPr/>
        <p:txBody>
          <a:bodyPr/>
          <a:lstStyle/>
          <a:p>
            <a:r>
              <a:rPr lang="en-US"/>
              <a:t>Khalid Alharbi, Ph.D.</a:t>
            </a:r>
          </a:p>
        </p:txBody>
      </p:sp>
      <p:sp>
        <p:nvSpPr>
          <p:cNvPr id="5" name="TextBox 4">
            <a:extLst>
              <a:ext uri="{FF2B5EF4-FFF2-40B4-BE49-F238E27FC236}">
                <a16:creationId xmlns:a16="http://schemas.microsoft.com/office/drawing/2014/main" id="{EE2858ED-CF93-5947-9F85-A31D5B4C6166}"/>
              </a:ext>
            </a:extLst>
          </p:cNvPr>
          <p:cNvSpPr txBox="1"/>
          <p:nvPr/>
        </p:nvSpPr>
        <p:spPr>
          <a:xfrm>
            <a:off x="1016577" y="2510161"/>
            <a:ext cx="10158846" cy="1354473"/>
          </a:xfrm>
          <a:prstGeom prst="rect">
            <a:avLst/>
          </a:prstGeom>
          <a:solidFill>
            <a:srgbClr val="3A3839"/>
          </a:solidFill>
        </p:spPr>
        <p:txBody>
          <a:bodyPr wrap="square" rtlCol="0">
            <a:spAutoFit/>
          </a:bodyPr>
          <a:lstStyle/>
          <a:p>
            <a:pPr>
              <a:lnSpc>
                <a:spcPts val="2475"/>
              </a:lnSpc>
            </a:pPr>
            <a:r>
              <a:rPr lang="en-US" dirty="0">
                <a:solidFill>
                  <a:srgbClr val="569CD6"/>
                </a:solidFill>
                <a:latin typeface="Menlo" panose="020B0609030804020204" pitchFamily="49" charset="0"/>
                <a:ea typeface="Times New Roman" panose="02020603050405020304" pitchFamily="18" charset="0"/>
                <a:cs typeface="Arial" panose="020B0604020202020204" pitchFamily="34" charset="0"/>
              </a:rPr>
              <a:t>class</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4EC9B0"/>
                </a:solidFill>
                <a:latin typeface="Menlo" panose="020B0609030804020204" pitchFamily="49" charset="0"/>
                <a:ea typeface="Times New Roman" panose="02020603050405020304" pitchFamily="18" charset="0"/>
                <a:cs typeface="Arial" panose="020B0604020202020204" pitchFamily="34" charset="0"/>
              </a:rPr>
              <a:t>List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&lt;</a:t>
            </a:r>
            <a:r>
              <a:rPr lang="en-US" dirty="0">
                <a:solidFill>
                  <a:srgbClr val="4EC9B0"/>
                </a:solidFill>
                <a:latin typeface="Menlo" panose="020B0609030804020204" pitchFamily="49" charset="0"/>
                <a:ea typeface="Times New Roman" panose="02020603050405020304" pitchFamily="18" charset="0"/>
                <a:cs typeface="Arial" panose="020B0604020202020204" pitchFamily="34" charset="0"/>
              </a:rPr>
              <a:t>E</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&gt;{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ts val="2475"/>
              </a:lnSpc>
            </a:pP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569CD6"/>
                </a:solidFill>
                <a:latin typeface="Menlo" panose="020B0609030804020204" pitchFamily="49" charset="0"/>
                <a:ea typeface="Times New Roman" panose="02020603050405020304" pitchFamily="18" charset="0"/>
                <a:cs typeface="Arial" panose="020B0604020202020204" pitchFamily="34" charset="0"/>
              </a:rPr>
              <a:t>public</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4EC9B0"/>
                </a:solidFill>
                <a:latin typeface="Menlo" panose="020B0609030804020204" pitchFamily="49" charset="0"/>
                <a:ea typeface="Times New Roman" panose="02020603050405020304" pitchFamily="18" charset="0"/>
                <a:cs typeface="Arial" panose="020B0604020202020204" pitchFamily="34" charset="0"/>
              </a:rPr>
              <a:t>void</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DCDCAA"/>
                </a:solidFill>
                <a:latin typeface="Menlo" panose="020B0609030804020204" pitchFamily="49" charset="0"/>
                <a:ea typeface="Times New Roman" panose="02020603050405020304" pitchFamily="18" charset="0"/>
                <a:cs typeface="Arial" panose="020B0604020202020204" pitchFamily="34" charset="0"/>
              </a:rPr>
              <a:t>add</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4EC9B0"/>
                </a:solidFill>
                <a:latin typeface="Menlo" panose="020B0609030804020204" pitchFamily="49" charset="0"/>
                <a:ea typeface="Times New Roman" panose="02020603050405020304" pitchFamily="18" charset="0"/>
                <a:cs typeface="Arial" panose="020B0604020202020204" pitchFamily="34" charset="0"/>
              </a:rPr>
              <a:t>E</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9CDCFE"/>
                </a:solidFill>
                <a:latin typeface="Menlo" panose="020B0609030804020204" pitchFamily="49" charset="0"/>
                <a:ea typeface="Times New Roman" panose="02020603050405020304" pitchFamily="18" charset="0"/>
                <a:cs typeface="Arial" panose="020B0604020202020204" pitchFamily="34" charset="0"/>
              </a:rPr>
              <a:t>element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6A9955"/>
                </a:solidFill>
                <a:latin typeface="Menlo" panose="020B0609030804020204" pitchFamily="49" charset="0"/>
                <a:ea typeface="Times New Roman" panose="02020603050405020304" pitchFamily="18" charset="0"/>
                <a:cs typeface="Arial" panose="020B0604020202020204" pitchFamily="34" charset="0"/>
              </a:rPr>
              <a:t>//TODO: Add to the list }</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ts val="2475"/>
              </a:lnSpc>
            </a:pP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569CD6"/>
                </a:solidFill>
                <a:latin typeface="Menlo" panose="020B0609030804020204" pitchFamily="49" charset="0"/>
                <a:ea typeface="Times New Roman" panose="02020603050405020304" pitchFamily="18" charset="0"/>
                <a:cs typeface="Arial" panose="020B0604020202020204" pitchFamily="34" charset="0"/>
              </a:rPr>
              <a:t>public</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4EC9B0"/>
                </a:solidFill>
                <a:latin typeface="Menlo" panose="020B0609030804020204" pitchFamily="49" charset="0"/>
                <a:ea typeface="Times New Roman" panose="02020603050405020304" pitchFamily="18" charset="0"/>
                <a:cs typeface="Arial" panose="020B0604020202020204" pitchFamily="34" charset="0"/>
              </a:rPr>
              <a:t>E</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DCDCAA"/>
                </a:solidFill>
                <a:latin typeface="Menlo" panose="020B0609030804020204" pitchFamily="49" charset="0"/>
                <a:ea typeface="Times New Roman" panose="02020603050405020304" pitchFamily="18" charset="0"/>
                <a:cs typeface="Arial" panose="020B0604020202020204" pitchFamily="34" charset="0"/>
              </a:rPr>
              <a:t>get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4EC9B0"/>
                </a:solidFill>
                <a:latin typeface="Menlo" panose="020B0609030804020204" pitchFamily="49" charset="0"/>
                <a:ea typeface="Times New Roman" panose="02020603050405020304" pitchFamily="18" charset="0"/>
                <a:cs typeface="Arial" panose="020B0604020202020204" pitchFamily="34" charset="0"/>
              </a:rPr>
              <a:t>int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9CDCFE"/>
                </a:solidFill>
                <a:latin typeface="Menlo" panose="020B0609030804020204" pitchFamily="49" charset="0"/>
                <a:ea typeface="Times New Roman" panose="02020603050405020304" pitchFamily="18" charset="0"/>
                <a:cs typeface="Arial" panose="020B0604020202020204" pitchFamily="34" charset="0"/>
              </a:rPr>
              <a:t>i</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 </a:t>
            </a:r>
            <a:r>
              <a:rPr lang="en-US" dirty="0">
                <a:solidFill>
                  <a:srgbClr val="6A9955"/>
                </a:solidFill>
                <a:latin typeface="Menlo" panose="020B0609030804020204" pitchFamily="49" charset="0"/>
                <a:ea typeface="Times New Roman" panose="02020603050405020304" pitchFamily="18" charset="0"/>
                <a:cs typeface="Arial" panose="020B0604020202020204" pitchFamily="34" charset="0"/>
              </a:rPr>
              <a:t>//TODO: Get from the list }</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ts val="2475"/>
              </a:lnSpc>
            </a:pP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endParaRPr lang="en-US" dirty="0">
              <a:latin typeface="Calibri" panose="020F0502020204030204" pitchFamily="34" charset="0"/>
              <a:ea typeface="Calibri" panose="020F0502020204030204" pitchFamily="34" charset="0"/>
              <a:cs typeface="Arial" panose="020B0604020202020204" pitchFamily="34" charset="0"/>
            </a:endParaRPr>
          </a:p>
        </p:txBody>
      </p:sp>
      <p:sp>
        <p:nvSpPr>
          <p:cNvPr id="6" name="TextBox 5">
            <a:extLst>
              <a:ext uri="{FF2B5EF4-FFF2-40B4-BE49-F238E27FC236}">
                <a16:creationId xmlns:a16="http://schemas.microsoft.com/office/drawing/2014/main" id="{4E299ACE-A1D2-8A48-9D7D-41B95DC86541}"/>
              </a:ext>
            </a:extLst>
          </p:cNvPr>
          <p:cNvSpPr txBox="1"/>
          <p:nvPr/>
        </p:nvSpPr>
        <p:spPr>
          <a:xfrm>
            <a:off x="4218710" y="5576454"/>
            <a:ext cx="3068782" cy="388889"/>
          </a:xfrm>
          <a:prstGeom prst="rect">
            <a:avLst/>
          </a:prstGeom>
          <a:solidFill>
            <a:srgbClr val="3A3839"/>
          </a:solidFill>
        </p:spPr>
        <p:txBody>
          <a:bodyPr wrap="square" rtlCol="0">
            <a:spAutoFit/>
          </a:bodyPr>
          <a:lstStyle/>
          <a:p>
            <a:pPr>
              <a:lnSpc>
                <a:spcPts val="2475"/>
              </a:lnSpc>
            </a:pPr>
            <a:r>
              <a:rPr lang="en-US" dirty="0">
                <a:solidFill>
                  <a:srgbClr val="4EC9B0"/>
                </a:solidFill>
                <a:latin typeface="Menlo" panose="020B0609030804020204" pitchFamily="49" charset="0"/>
                <a:ea typeface="Times New Roman" panose="02020603050405020304" pitchFamily="18" charset="0"/>
                <a:cs typeface="Arial" panose="020B0604020202020204" pitchFamily="34" charset="0"/>
              </a:rPr>
              <a:t>List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&lt;</a:t>
            </a:r>
            <a:r>
              <a:rPr lang="en-US" dirty="0">
                <a:solidFill>
                  <a:srgbClr val="4EC9B0"/>
                </a:solidFill>
                <a:latin typeface="Menlo" panose="020B0609030804020204" pitchFamily="49" charset="0"/>
                <a:ea typeface="Times New Roman" panose="02020603050405020304" pitchFamily="18" charset="0"/>
                <a:cs typeface="Arial" panose="020B0604020202020204" pitchFamily="34" charset="0"/>
              </a:rPr>
              <a:t>String</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&gt; </a:t>
            </a:r>
            <a:r>
              <a:rPr lang="en-US" dirty="0">
                <a:solidFill>
                  <a:srgbClr val="9CDCFE"/>
                </a:solidFill>
                <a:latin typeface="Menlo" panose="020B0609030804020204" pitchFamily="49" charset="0"/>
                <a:ea typeface="Times New Roman" panose="02020603050405020304" pitchFamily="18" charset="0"/>
                <a:cs typeface="Arial" panose="020B0604020202020204" pitchFamily="34" charset="0"/>
              </a:rPr>
              <a:t>myList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sz="1400" dirty="0">
                <a:latin typeface="Calibri" panose="020F0502020204030204" pitchFamily="34" charset="0"/>
                <a:ea typeface="Calibri" panose="020F0502020204030204" pitchFamily="34" charset="0"/>
                <a:cs typeface="Arial" panose="020B0604020202020204" pitchFamily="34" charset="0"/>
              </a:rPr>
              <a:t> </a:t>
            </a:r>
          </a:p>
        </p:txBody>
      </p:sp>
    </p:spTree>
    <p:extLst>
      <p:ext uri="{BB962C8B-B14F-4D97-AF65-F5344CB8AC3E}">
        <p14:creationId xmlns:p14="http://schemas.microsoft.com/office/powerpoint/2010/main" val="302455621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1C2BA3-A206-4C40-8E80-1F688FE1FEB1}"/>
              </a:ext>
            </a:extLst>
          </p:cNvPr>
          <p:cNvSpPr>
            <a:spLocks noGrp="1"/>
          </p:cNvSpPr>
          <p:nvPr>
            <p:ph type="title"/>
          </p:nvPr>
        </p:nvSpPr>
        <p:spPr>
          <a:xfrm>
            <a:off x="838200" y="365125"/>
            <a:ext cx="10633364" cy="1325563"/>
          </a:xfrm>
        </p:spPr>
        <p:txBody>
          <a:bodyPr/>
          <a:lstStyle/>
          <a:p>
            <a:r>
              <a:rPr lang="en-US" dirty="0"/>
              <a:t>How do generics solve these problems?</a:t>
            </a:r>
          </a:p>
        </p:txBody>
      </p:sp>
      <p:sp>
        <p:nvSpPr>
          <p:cNvPr id="3" name="Content Placeholder 2">
            <a:extLst>
              <a:ext uri="{FF2B5EF4-FFF2-40B4-BE49-F238E27FC236}">
                <a16:creationId xmlns:a16="http://schemas.microsoft.com/office/drawing/2014/main" id="{21051B04-3350-4F43-AFE3-158320021C4B}"/>
              </a:ext>
            </a:extLst>
          </p:cNvPr>
          <p:cNvSpPr>
            <a:spLocks noGrp="1"/>
          </p:cNvSpPr>
          <p:nvPr>
            <p:ph idx="1"/>
          </p:nvPr>
        </p:nvSpPr>
        <p:spPr>
          <a:xfrm>
            <a:off x="838200" y="1825625"/>
            <a:ext cx="10633364" cy="4351338"/>
          </a:xfrm>
        </p:spPr>
        <p:txBody>
          <a:bodyPr/>
          <a:lstStyle/>
          <a:p>
            <a:r>
              <a:rPr lang="en-US" dirty="0"/>
              <a:t>If the </a:t>
            </a:r>
            <a:r>
              <a:rPr lang="en-US" b="1" dirty="0">
                <a:latin typeface="Courier" pitchFamily="2" charset="0"/>
              </a:rPr>
              <a:t>ArrayList</a:t>
            </a:r>
            <a:r>
              <a:rPr lang="en-US" dirty="0"/>
              <a:t> was made generics, then it would take only the  parameterized element type and threw a compile time error in any other case (type-safety) and no need for casting (flexibility). </a:t>
            </a:r>
          </a:p>
        </p:txBody>
      </p:sp>
      <p:sp>
        <p:nvSpPr>
          <p:cNvPr id="4" name="Footer Placeholder 3">
            <a:extLst>
              <a:ext uri="{FF2B5EF4-FFF2-40B4-BE49-F238E27FC236}">
                <a16:creationId xmlns:a16="http://schemas.microsoft.com/office/drawing/2014/main" id="{D3C79071-8716-DC48-99A5-E9AAEA3073DB}"/>
              </a:ext>
            </a:extLst>
          </p:cNvPr>
          <p:cNvSpPr>
            <a:spLocks noGrp="1"/>
          </p:cNvSpPr>
          <p:nvPr>
            <p:ph type="ftr" sz="quarter" idx="11"/>
          </p:nvPr>
        </p:nvSpPr>
        <p:spPr/>
        <p:txBody>
          <a:bodyPr/>
          <a:lstStyle/>
          <a:p>
            <a:r>
              <a:rPr lang="en-US"/>
              <a:t>Khalid Alharbi, Ph.D.</a:t>
            </a:r>
          </a:p>
        </p:txBody>
      </p:sp>
      <p:sp>
        <p:nvSpPr>
          <p:cNvPr id="5" name="TextBox 4">
            <a:extLst>
              <a:ext uri="{FF2B5EF4-FFF2-40B4-BE49-F238E27FC236}">
                <a16:creationId xmlns:a16="http://schemas.microsoft.com/office/drawing/2014/main" id="{7CCA4209-EDC2-6849-9F47-1D3C03FA8FFF}"/>
              </a:ext>
            </a:extLst>
          </p:cNvPr>
          <p:cNvSpPr txBox="1"/>
          <p:nvPr/>
        </p:nvSpPr>
        <p:spPr>
          <a:xfrm>
            <a:off x="838200" y="3429000"/>
            <a:ext cx="10633364" cy="2551981"/>
          </a:xfrm>
          <a:prstGeom prst="rect">
            <a:avLst/>
          </a:prstGeom>
          <a:solidFill>
            <a:srgbClr val="3A3839"/>
          </a:solidFill>
        </p:spPr>
        <p:txBody>
          <a:bodyPr wrap="square" rtlCol="0">
            <a:spAutoFit/>
          </a:bodyPr>
          <a:lstStyle/>
          <a:p>
            <a:pPr>
              <a:lnSpc>
                <a:spcPts val="2475"/>
              </a:lnSpc>
            </a:pPr>
            <a:r>
              <a:rPr lang="en-US" dirty="0">
                <a:solidFill>
                  <a:srgbClr val="4EC9B0"/>
                </a:solidFill>
                <a:latin typeface="Menlo" panose="020B0609030804020204" pitchFamily="49" charset="0"/>
                <a:ea typeface="Times New Roman" panose="02020603050405020304" pitchFamily="18" charset="0"/>
                <a:cs typeface="Arial" panose="020B0604020202020204" pitchFamily="34" charset="0"/>
              </a:rPr>
              <a:t>ArrayList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&lt;</a:t>
            </a:r>
            <a:r>
              <a:rPr lang="en-US" dirty="0">
                <a:solidFill>
                  <a:srgbClr val="4EC9B0"/>
                </a:solidFill>
                <a:latin typeface="Menlo" panose="020B0609030804020204" pitchFamily="49" charset="0"/>
                <a:ea typeface="Times New Roman" panose="02020603050405020304" pitchFamily="18" charset="0"/>
                <a:cs typeface="Arial" panose="020B0604020202020204" pitchFamily="34" charset="0"/>
              </a:rPr>
              <a:t>String</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&gt; </a:t>
            </a:r>
            <a:r>
              <a:rPr lang="en-US" dirty="0">
                <a:solidFill>
                  <a:srgbClr val="9CDCFE"/>
                </a:solidFill>
                <a:latin typeface="Menlo" panose="020B0609030804020204" pitchFamily="49" charset="0"/>
                <a:ea typeface="Times New Roman" panose="02020603050405020304" pitchFamily="18" charset="0"/>
                <a:cs typeface="Arial" panose="020B0604020202020204" pitchFamily="34" charset="0"/>
              </a:rPr>
              <a:t>myList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 </a:t>
            </a:r>
            <a:r>
              <a:rPr lang="en-US" dirty="0">
                <a:solidFill>
                  <a:srgbClr val="C586C0"/>
                </a:solidFill>
                <a:latin typeface="Menlo" panose="020B0609030804020204" pitchFamily="49" charset="0"/>
                <a:ea typeface="Times New Roman" panose="02020603050405020304" pitchFamily="18" charset="0"/>
                <a:cs typeface="Arial" panose="020B0604020202020204" pitchFamily="34" charset="0"/>
              </a:rPr>
              <a:t>new</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4EC9B0"/>
                </a:solidFill>
                <a:latin typeface="Menlo" panose="020B0609030804020204" pitchFamily="49" charset="0"/>
                <a:ea typeface="Times New Roman" panose="02020603050405020304" pitchFamily="18" charset="0"/>
                <a:cs typeface="Arial" panose="020B0604020202020204" pitchFamily="34" charset="0"/>
              </a:rPr>
              <a:t>ArrayList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&lt;</a:t>
            </a:r>
            <a:r>
              <a:rPr lang="en-US" dirty="0">
                <a:solidFill>
                  <a:srgbClr val="4EC9B0"/>
                </a:solidFill>
                <a:latin typeface="Menlo" panose="020B0609030804020204" pitchFamily="49" charset="0"/>
                <a:ea typeface="Times New Roman" panose="02020603050405020304" pitchFamily="18" charset="0"/>
                <a:cs typeface="Arial" panose="020B0604020202020204" pitchFamily="34" charset="0"/>
              </a:rPr>
              <a:t>String</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&gt;();</a:t>
            </a:r>
            <a:endParaRPr lang="en-US" sz="1400" dirty="0">
              <a:latin typeface="Calibri" panose="020F0502020204030204" pitchFamily="34" charset="0"/>
              <a:ea typeface="Calibri" panose="020F0502020204030204" pitchFamily="34" charset="0"/>
              <a:cs typeface="Arial" panose="020B0604020202020204" pitchFamily="34" charset="0"/>
            </a:endParaRPr>
          </a:p>
          <a:p>
            <a:pPr>
              <a:lnSpc>
                <a:spcPts val="2475"/>
              </a:lnSpc>
            </a:pPr>
            <a:r>
              <a:rPr lang="en-US" dirty="0">
                <a:solidFill>
                  <a:srgbClr val="9CDCFE"/>
                </a:solidFill>
                <a:latin typeface="Menlo" panose="020B0609030804020204" pitchFamily="49" charset="0"/>
                <a:ea typeface="Times New Roman" panose="02020603050405020304" pitchFamily="18" charset="0"/>
                <a:cs typeface="Arial" panose="020B0604020202020204" pitchFamily="34" charset="0"/>
              </a:rPr>
              <a:t>myList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DCDCAA"/>
                </a:solidFill>
                <a:latin typeface="Menlo" panose="020B0609030804020204" pitchFamily="49" charset="0"/>
                <a:ea typeface="Times New Roman" panose="02020603050405020304" pitchFamily="18" charset="0"/>
                <a:cs typeface="Arial" panose="020B0604020202020204" pitchFamily="34" charset="0"/>
              </a:rPr>
              <a:t>add</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CE9178"/>
                </a:solidFill>
                <a:latin typeface="Menlo" panose="020B0609030804020204" pitchFamily="49" charset="0"/>
                <a:ea typeface="Times New Roman" panose="02020603050405020304" pitchFamily="18" charset="0"/>
                <a:cs typeface="Arial" panose="020B0604020202020204" pitchFamily="34" charset="0"/>
              </a:rPr>
              <a:t>"BMW"</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endParaRPr lang="en-US" sz="1400" dirty="0">
              <a:latin typeface="Calibri" panose="020F0502020204030204" pitchFamily="34" charset="0"/>
              <a:ea typeface="Calibri" panose="020F0502020204030204" pitchFamily="34" charset="0"/>
              <a:cs typeface="Arial" panose="020B0604020202020204" pitchFamily="34" charset="0"/>
            </a:endParaRPr>
          </a:p>
          <a:p>
            <a:pPr>
              <a:lnSpc>
                <a:spcPts val="2475"/>
              </a:lnSpc>
            </a:pPr>
            <a:r>
              <a:rPr lang="en-US" dirty="0">
                <a:solidFill>
                  <a:srgbClr val="6A9955"/>
                </a:solidFill>
                <a:latin typeface="Menlo" panose="020B0609030804020204" pitchFamily="49" charset="0"/>
                <a:ea typeface="Times New Roman" panose="02020603050405020304" pitchFamily="18" charset="0"/>
                <a:cs typeface="Arial" panose="020B0604020202020204" pitchFamily="34" charset="0"/>
              </a:rPr>
              <a:t>// myList.add(90); This is wrong and will result in compiler time error</a:t>
            </a:r>
            <a:endParaRPr lang="en-US" sz="1400" dirty="0">
              <a:latin typeface="Calibri" panose="020F0502020204030204" pitchFamily="34" charset="0"/>
              <a:ea typeface="Calibri" panose="020F0502020204030204" pitchFamily="34" charset="0"/>
              <a:cs typeface="Arial" panose="020B0604020202020204" pitchFamily="34" charset="0"/>
            </a:endParaRPr>
          </a:p>
          <a:p>
            <a:pPr>
              <a:lnSpc>
                <a:spcPts val="2475"/>
              </a:lnSpc>
            </a:pPr>
            <a:r>
              <a:rPr lang="en-US" dirty="0">
                <a:solidFill>
                  <a:srgbClr val="9CDCFE"/>
                </a:solidFill>
                <a:latin typeface="Menlo" panose="020B0609030804020204" pitchFamily="49" charset="0"/>
                <a:ea typeface="Times New Roman" panose="02020603050405020304" pitchFamily="18" charset="0"/>
                <a:cs typeface="Arial" panose="020B0604020202020204" pitchFamily="34" charset="0"/>
              </a:rPr>
              <a:t>myList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DCDCAA"/>
                </a:solidFill>
                <a:latin typeface="Menlo" panose="020B0609030804020204" pitchFamily="49" charset="0"/>
                <a:ea typeface="Times New Roman" panose="02020603050405020304" pitchFamily="18" charset="0"/>
                <a:cs typeface="Arial" panose="020B0604020202020204" pitchFamily="34" charset="0"/>
              </a:rPr>
              <a:t>add</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CE9178"/>
                </a:solidFill>
                <a:latin typeface="Menlo" panose="020B0609030804020204" pitchFamily="49" charset="0"/>
                <a:ea typeface="Times New Roman" panose="02020603050405020304" pitchFamily="18" charset="0"/>
                <a:cs typeface="Arial" panose="020B0604020202020204" pitchFamily="34" charset="0"/>
              </a:rPr>
              <a:t>"Audi"</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endParaRPr lang="en-US" sz="1400" dirty="0">
              <a:latin typeface="Calibri" panose="020F0502020204030204" pitchFamily="34" charset="0"/>
              <a:ea typeface="Calibri" panose="020F0502020204030204" pitchFamily="34" charset="0"/>
              <a:cs typeface="Arial" panose="020B0604020202020204" pitchFamily="34" charset="0"/>
            </a:endParaRPr>
          </a:p>
          <a:p>
            <a:pPr>
              <a:lnSpc>
                <a:spcPts val="2475"/>
              </a:lnSpc>
            </a:pP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endParaRPr lang="en-US" sz="1400" dirty="0">
              <a:latin typeface="Calibri" panose="020F0502020204030204" pitchFamily="34" charset="0"/>
              <a:ea typeface="Calibri" panose="020F0502020204030204" pitchFamily="34" charset="0"/>
              <a:cs typeface="Arial" panose="020B0604020202020204" pitchFamily="34" charset="0"/>
            </a:endParaRPr>
          </a:p>
          <a:p>
            <a:pPr lvl="0">
              <a:lnSpc>
                <a:spcPts val="2475"/>
              </a:lnSpc>
            </a:pPr>
            <a:r>
              <a:rPr lang="en-US" dirty="0">
                <a:solidFill>
                  <a:srgbClr val="4EC9B0"/>
                </a:solidFill>
                <a:latin typeface="Menlo" panose="020B0609030804020204" pitchFamily="49" charset="0"/>
                <a:ea typeface="Times New Roman" panose="02020603050405020304" pitchFamily="18" charset="0"/>
                <a:cs typeface="Arial" panose="020B0604020202020204" pitchFamily="34" charset="0"/>
              </a:rPr>
              <a:t>String</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9CDCFE"/>
                </a:solidFill>
                <a:latin typeface="Menlo" panose="020B0609030804020204" pitchFamily="49" charset="0"/>
                <a:ea typeface="Times New Roman" panose="02020603050405020304" pitchFamily="18" charset="0"/>
                <a:cs typeface="Arial" panose="020B0604020202020204" pitchFamily="34" charset="0"/>
              </a:rPr>
              <a:t>bmw</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 </a:t>
            </a:r>
            <a:r>
              <a:rPr lang="en-US" dirty="0">
                <a:solidFill>
                  <a:srgbClr val="9CDCFE"/>
                </a:solidFill>
                <a:latin typeface="Menlo" panose="020B0609030804020204" pitchFamily="49" charset="0"/>
                <a:ea typeface="Times New Roman" panose="02020603050405020304" pitchFamily="18" charset="0"/>
                <a:cs typeface="Arial" panose="020B0604020202020204" pitchFamily="34" charset="0"/>
              </a:rPr>
              <a:t>myList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DCDCAA"/>
                </a:solidFill>
                <a:latin typeface="Menlo" panose="020B0609030804020204" pitchFamily="49" charset="0"/>
                <a:ea typeface="Times New Roman" panose="02020603050405020304" pitchFamily="18" charset="0"/>
                <a:cs typeface="Arial" panose="020B0604020202020204" pitchFamily="34" charset="0"/>
              </a:rPr>
              <a:t>get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B5CEA8"/>
                </a:solidFill>
                <a:latin typeface="Menlo" panose="020B0609030804020204" pitchFamily="49" charset="0"/>
                <a:ea typeface="Times New Roman" panose="02020603050405020304" pitchFamily="18" charset="0"/>
                <a:cs typeface="Arial" panose="020B0604020202020204" pitchFamily="34" charset="0"/>
              </a:rPr>
              <a:t>0</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 </a:t>
            </a:r>
            <a:r>
              <a:rPr lang="en-US" dirty="0">
                <a:solidFill>
                  <a:srgbClr val="6A9955"/>
                </a:solidFill>
                <a:latin typeface="Menlo" panose="020B0609030804020204" pitchFamily="49" charset="0"/>
                <a:ea typeface="Times New Roman" panose="02020603050405020304" pitchFamily="18" charset="0"/>
                <a:cs typeface="Arial" panose="020B0604020202020204" pitchFamily="34" charset="0"/>
              </a:rPr>
              <a:t>// Casting is not needed</a:t>
            </a:r>
            <a:endParaRPr lang="en-US" sz="1400" dirty="0">
              <a:latin typeface="Calibri" panose="020F0502020204030204" pitchFamily="34" charset="0"/>
              <a:ea typeface="Calibri" panose="020F0502020204030204" pitchFamily="34" charset="0"/>
              <a:cs typeface="Arial" panose="020B0604020202020204" pitchFamily="34" charset="0"/>
            </a:endParaRPr>
          </a:p>
          <a:p>
            <a:pPr lvl="0">
              <a:lnSpc>
                <a:spcPts val="2475"/>
              </a:lnSpc>
            </a:pPr>
            <a:r>
              <a:rPr lang="en-US" dirty="0">
                <a:solidFill>
                  <a:srgbClr val="9CDCFE"/>
                </a:solidFill>
                <a:latin typeface="Menlo" panose="020B0609030804020204" pitchFamily="49" charset="0"/>
                <a:ea typeface="Times New Roman" panose="02020603050405020304" pitchFamily="18" charset="0"/>
                <a:cs typeface="Arial" panose="020B0604020202020204" pitchFamily="34" charset="0"/>
              </a:rPr>
              <a:t>System</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9CDCFE"/>
                </a:solidFill>
                <a:latin typeface="Menlo" panose="020B0609030804020204" pitchFamily="49" charset="0"/>
                <a:ea typeface="Times New Roman" panose="02020603050405020304" pitchFamily="18" charset="0"/>
                <a:cs typeface="Arial" panose="020B0604020202020204" pitchFamily="34" charset="0"/>
              </a:rPr>
              <a:t>out</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a:t>
            </a:r>
            <a:r>
              <a:rPr lang="en-US" dirty="0">
                <a:solidFill>
                  <a:srgbClr val="DCDCAA"/>
                </a:solidFill>
                <a:latin typeface="Menlo" panose="020B0609030804020204" pitchFamily="49" charset="0"/>
                <a:ea typeface="Times New Roman" panose="02020603050405020304" pitchFamily="18" charset="0"/>
                <a:cs typeface="Arial" panose="020B0604020202020204" pitchFamily="34" charset="0"/>
              </a:rPr>
              <a:t>println</a:t>
            </a:r>
            <a:r>
              <a:rPr lang="en-US" dirty="0">
                <a:solidFill>
                  <a:srgbClr val="D4D4D4"/>
                </a:solidFill>
                <a:latin typeface="Menlo" panose="020B0609030804020204" pitchFamily="49" charset="0"/>
                <a:ea typeface="Times New Roman" panose="02020603050405020304" pitchFamily="18" charset="0"/>
                <a:cs typeface="Arial" panose="020B0604020202020204" pitchFamily="34" charset="0"/>
              </a:rPr>
              <a:t>(bmw); </a:t>
            </a:r>
            <a:r>
              <a:rPr lang="en-US" dirty="0">
                <a:solidFill>
                  <a:srgbClr val="6A9955"/>
                </a:solidFill>
                <a:latin typeface="Menlo" panose="020B0609030804020204" pitchFamily="49" charset="0"/>
                <a:ea typeface="Times New Roman" panose="02020603050405020304" pitchFamily="18" charset="0"/>
                <a:cs typeface="Arial" panose="020B0604020202020204" pitchFamily="34" charset="0"/>
              </a:rPr>
              <a:t>// prints BMW</a:t>
            </a:r>
            <a:endParaRPr lang="en-US" sz="1400" dirty="0">
              <a:latin typeface="Calibri" panose="020F0502020204030204" pitchFamily="34" charset="0"/>
              <a:ea typeface="Calibri" panose="020F0502020204030204" pitchFamily="34" charset="0"/>
              <a:cs typeface="Arial" panose="020B0604020202020204" pitchFamily="34" charset="0"/>
            </a:endParaRPr>
          </a:p>
          <a:p>
            <a:r>
              <a:rPr lang="en-US" sz="1400" dirty="0">
                <a:latin typeface="Calibri" panose="020F0502020204030204" pitchFamily="34" charset="0"/>
                <a:ea typeface="Calibri" panose="020F0502020204030204" pitchFamily="34" charset="0"/>
                <a:cs typeface="Arial" panose="020B0604020202020204" pitchFamily="34" charset="0"/>
              </a:rPr>
              <a:t> </a:t>
            </a:r>
          </a:p>
        </p:txBody>
      </p:sp>
    </p:spTree>
    <p:extLst>
      <p:ext uri="{BB962C8B-B14F-4D97-AF65-F5344CB8AC3E}">
        <p14:creationId xmlns:p14="http://schemas.microsoft.com/office/powerpoint/2010/main" val="29231222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AE4A7D-2536-7846-9EA0-10745A245DB6}"/>
              </a:ext>
            </a:extLst>
          </p:cNvPr>
          <p:cNvSpPr>
            <a:spLocks noGrp="1"/>
          </p:cNvSpPr>
          <p:nvPr>
            <p:ph type="title"/>
          </p:nvPr>
        </p:nvSpPr>
        <p:spPr/>
        <p:txBody>
          <a:bodyPr/>
          <a:lstStyle/>
          <a:p>
            <a:r>
              <a:rPr lang="en-US" dirty="0"/>
              <a:t>Generics: Conclusion</a:t>
            </a:r>
          </a:p>
        </p:txBody>
      </p:sp>
      <p:sp>
        <p:nvSpPr>
          <p:cNvPr id="3" name="Content Placeholder 2">
            <a:extLst>
              <a:ext uri="{FF2B5EF4-FFF2-40B4-BE49-F238E27FC236}">
                <a16:creationId xmlns:a16="http://schemas.microsoft.com/office/drawing/2014/main" id="{47110AFC-1627-584F-AF0E-B17FEB2DEDCC}"/>
              </a:ext>
            </a:extLst>
          </p:cNvPr>
          <p:cNvSpPr>
            <a:spLocks noGrp="1"/>
          </p:cNvSpPr>
          <p:nvPr>
            <p:ph idx="1"/>
          </p:nvPr>
        </p:nvSpPr>
        <p:spPr>
          <a:xfrm>
            <a:off x="838200" y="1825625"/>
            <a:ext cx="10688782" cy="4351338"/>
          </a:xfrm>
        </p:spPr>
        <p:txBody>
          <a:bodyPr/>
          <a:lstStyle/>
          <a:p>
            <a:r>
              <a:rPr lang="en-US" dirty="0"/>
              <a:t>Generics enable classes and interfaces to be used as parameter types when defining classes, interfaces and methods.</a:t>
            </a:r>
          </a:p>
          <a:p>
            <a:r>
              <a:rPr lang="en-US" dirty="0"/>
              <a:t>Type parameters allow us to re-use the same classes with different data types.</a:t>
            </a:r>
          </a:p>
          <a:p>
            <a:r>
              <a:rPr lang="en-US" dirty="0"/>
              <a:t>Generics allow stronger type-safety at compile time.</a:t>
            </a:r>
          </a:p>
          <a:p>
            <a:pPr lvl="1"/>
            <a:r>
              <a:rPr lang="en-US" dirty="0"/>
              <a:t>Recall that fixing compile-time errors is much easier than fixing runtime errors.</a:t>
            </a:r>
          </a:p>
          <a:p>
            <a:r>
              <a:rPr lang="en-US" dirty="0"/>
              <a:t>Generics eliminate the need for casting/type conversion.</a:t>
            </a:r>
          </a:p>
          <a:p>
            <a:r>
              <a:rPr lang="en-US" dirty="0"/>
              <a:t>Generics enable us to work on collections of different types.</a:t>
            </a:r>
          </a:p>
        </p:txBody>
      </p:sp>
      <p:sp>
        <p:nvSpPr>
          <p:cNvPr id="4" name="Footer Placeholder 3">
            <a:extLst>
              <a:ext uri="{FF2B5EF4-FFF2-40B4-BE49-F238E27FC236}">
                <a16:creationId xmlns:a16="http://schemas.microsoft.com/office/drawing/2014/main" id="{04A8FC4E-E08D-A849-A1C2-A95710219D5B}"/>
              </a:ext>
            </a:extLst>
          </p:cNvPr>
          <p:cNvSpPr>
            <a:spLocks noGrp="1"/>
          </p:cNvSpPr>
          <p:nvPr>
            <p:ph type="ftr" sz="quarter" idx="11"/>
          </p:nvPr>
        </p:nvSpPr>
        <p:spPr/>
        <p:txBody>
          <a:bodyPr/>
          <a:lstStyle/>
          <a:p>
            <a:r>
              <a:rPr lang="en-US"/>
              <a:t>Khalid Alharbi, Ph.D.</a:t>
            </a:r>
          </a:p>
        </p:txBody>
      </p:sp>
    </p:spTree>
    <p:extLst>
      <p:ext uri="{BB962C8B-B14F-4D97-AF65-F5344CB8AC3E}">
        <p14:creationId xmlns:p14="http://schemas.microsoft.com/office/powerpoint/2010/main" val="270195387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060BE3-74FE-4A48-965D-631ECB74C3AA}"/>
              </a:ext>
            </a:extLst>
          </p:cNvPr>
          <p:cNvSpPr>
            <a:spLocks noGrp="1"/>
          </p:cNvSpPr>
          <p:nvPr>
            <p:ph type="title"/>
          </p:nvPr>
        </p:nvSpPr>
        <p:spPr/>
        <p:txBody>
          <a:bodyPr/>
          <a:lstStyle/>
          <a:p>
            <a:r>
              <a:rPr lang="en-US" dirty="0"/>
              <a:t>Wrapping up</a:t>
            </a:r>
          </a:p>
        </p:txBody>
      </p:sp>
      <p:sp>
        <p:nvSpPr>
          <p:cNvPr id="3" name="Content Placeholder 2">
            <a:extLst>
              <a:ext uri="{FF2B5EF4-FFF2-40B4-BE49-F238E27FC236}">
                <a16:creationId xmlns:a16="http://schemas.microsoft.com/office/drawing/2014/main" id="{9CB05206-614F-FF49-8388-69D7C962860A}"/>
              </a:ext>
            </a:extLst>
          </p:cNvPr>
          <p:cNvSpPr>
            <a:spLocks noGrp="1"/>
          </p:cNvSpPr>
          <p:nvPr>
            <p:ph idx="1"/>
          </p:nvPr>
        </p:nvSpPr>
        <p:spPr>
          <a:xfrm>
            <a:off x="678873" y="1825625"/>
            <a:ext cx="10674927" cy="4351338"/>
          </a:xfrm>
        </p:spPr>
        <p:txBody>
          <a:bodyPr>
            <a:normAutofit fontScale="92500" lnSpcReduction="10000"/>
          </a:bodyPr>
          <a:lstStyle/>
          <a:p>
            <a:r>
              <a:rPr lang="en-US" dirty="0"/>
              <a:t>Collections and generics are powerful abstractions in the Java programming language.</a:t>
            </a:r>
            <a:endParaRPr lang="en-US" sz="1200" dirty="0"/>
          </a:p>
          <a:p>
            <a:r>
              <a:rPr lang="en-US" dirty="0"/>
              <a:t>Collections allow for flexible and efficient containers that hold other objects.</a:t>
            </a:r>
          </a:p>
          <a:p>
            <a:r>
              <a:rPr lang="en-US" dirty="0"/>
              <a:t>The </a:t>
            </a:r>
            <a:r>
              <a:rPr lang="en-US" dirty="0">
                <a:latin typeface="Courier" pitchFamily="2" charset="0"/>
              </a:rPr>
              <a:t>java.util.Collection </a:t>
            </a:r>
            <a:r>
              <a:rPr lang="en-US" dirty="0"/>
              <a:t>interface has three main child interfaces: </a:t>
            </a:r>
          </a:p>
          <a:p>
            <a:pPr lvl="1"/>
            <a:r>
              <a:rPr lang="en-US" dirty="0">
                <a:latin typeface="Courier" pitchFamily="2" charset="0"/>
              </a:rPr>
              <a:t>Set</a:t>
            </a:r>
            <a:r>
              <a:rPr lang="en-US" dirty="0">
                <a:latin typeface="Calibri" panose="020F0502020204030204" pitchFamily="34" charset="0"/>
                <a:cs typeface="Calibri" panose="020F0502020204030204" pitchFamily="34" charset="0"/>
              </a:rPr>
              <a:t>:</a:t>
            </a:r>
            <a:r>
              <a:rPr lang="en-US" i="1" dirty="0">
                <a:latin typeface="Calibri" panose="020F0502020204030204" pitchFamily="34" charset="0"/>
                <a:cs typeface="Calibri" panose="020F0502020204030204" pitchFamily="34" charset="0"/>
              </a:rPr>
              <a:t> A collection of unique elements</a:t>
            </a:r>
            <a:endParaRPr lang="en-US" dirty="0">
              <a:latin typeface="Calibri" panose="020F0502020204030204" pitchFamily="34" charset="0"/>
              <a:cs typeface="Calibri" panose="020F0502020204030204" pitchFamily="34" charset="0"/>
            </a:endParaRPr>
          </a:p>
          <a:p>
            <a:pPr lvl="1"/>
            <a:r>
              <a:rPr lang="en-US" dirty="0">
                <a:latin typeface="Courier" pitchFamily="2" charset="0"/>
              </a:rPr>
              <a:t>List</a:t>
            </a:r>
            <a:r>
              <a:rPr lang="en-US" dirty="0">
                <a:latin typeface="Calibri" panose="020F0502020204030204" pitchFamily="34" charset="0"/>
                <a:cs typeface="Calibri" panose="020F0502020204030204" pitchFamily="34" charset="0"/>
              </a:rPr>
              <a:t>: A collection of elements with a specific order.</a:t>
            </a:r>
          </a:p>
          <a:p>
            <a:pPr lvl="1"/>
            <a:r>
              <a:rPr lang="en-US" dirty="0">
                <a:latin typeface="Courier" pitchFamily="2" charset="0"/>
              </a:rPr>
              <a:t>Queue: </a:t>
            </a:r>
            <a:r>
              <a:rPr lang="en-US" dirty="0">
                <a:latin typeface="Calibri" panose="020F0502020204030204" pitchFamily="34" charset="0"/>
                <a:cs typeface="Calibri" panose="020F0502020204030204" pitchFamily="34" charset="0"/>
              </a:rPr>
              <a:t>A collection of elements retrieved in specific fashion (e.g., first-in-first-out or based a specific priority value).</a:t>
            </a:r>
          </a:p>
          <a:p>
            <a:r>
              <a:rPr lang="en-US" dirty="0"/>
              <a:t>The </a:t>
            </a:r>
            <a:r>
              <a:rPr lang="en-US" dirty="0">
                <a:latin typeface="Courier" pitchFamily="2" charset="0"/>
              </a:rPr>
              <a:t>java.util.Stack </a:t>
            </a:r>
            <a:r>
              <a:rPr lang="en-US" dirty="0"/>
              <a:t>interface </a:t>
            </a:r>
            <a:r>
              <a:rPr lang="en-US" dirty="0">
                <a:latin typeface="Calibri" panose="020F0502020204030204" pitchFamily="34" charset="0"/>
                <a:cs typeface="Calibri" panose="020F0502020204030204" pitchFamily="34" charset="0"/>
              </a:rPr>
              <a:t>A collection of elements retrieved in specific manner (first-in-last-out). </a:t>
            </a:r>
            <a:endParaRPr lang="en-US" dirty="0"/>
          </a:p>
          <a:p>
            <a:r>
              <a:rPr lang="en-US" dirty="0"/>
              <a:t>The </a:t>
            </a:r>
            <a:r>
              <a:rPr lang="en-US" dirty="0">
                <a:latin typeface="Courier" pitchFamily="2" charset="0"/>
              </a:rPr>
              <a:t>java.util.Map </a:t>
            </a:r>
            <a:r>
              <a:rPr lang="en-US" dirty="0"/>
              <a:t>interface represents a collection of key/value pairs.</a:t>
            </a:r>
          </a:p>
        </p:txBody>
      </p:sp>
      <p:sp>
        <p:nvSpPr>
          <p:cNvPr id="4" name="Footer Placeholder 3">
            <a:extLst>
              <a:ext uri="{FF2B5EF4-FFF2-40B4-BE49-F238E27FC236}">
                <a16:creationId xmlns:a16="http://schemas.microsoft.com/office/drawing/2014/main" id="{6436AA6F-86ED-B54C-999B-2DFF5DE938FA}"/>
              </a:ext>
            </a:extLst>
          </p:cNvPr>
          <p:cNvSpPr>
            <a:spLocks noGrp="1"/>
          </p:cNvSpPr>
          <p:nvPr>
            <p:ph type="ftr" sz="quarter" idx="11"/>
          </p:nvPr>
        </p:nvSpPr>
        <p:spPr/>
        <p:txBody>
          <a:bodyPr/>
          <a:lstStyle/>
          <a:p>
            <a:r>
              <a:rPr lang="en-US"/>
              <a:t>Khalid Alharbi, Ph.D.</a:t>
            </a:r>
          </a:p>
        </p:txBody>
      </p:sp>
    </p:spTree>
    <p:extLst>
      <p:ext uri="{BB962C8B-B14F-4D97-AF65-F5344CB8AC3E}">
        <p14:creationId xmlns:p14="http://schemas.microsoft.com/office/powerpoint/2010/main" val="36741853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39340F-4AD1-4745-8264-8737B607D5BB}"/>
              </a:ext>
            </a:extLst>
          </p:cNvPr>
          <p:cNvSpPr>
            <a:spLocks noGrp="1"/>
          </p:cNvSpPr>
          <p:nvPr>
            <p:ph type="title"/>
          </p:nvPr>
        </p:nvSpPr>
        <p:spPr/>
        <p:txBody>
          <a:bodyPr/>
          <a:lstStyle/>
          <a:p>
            <a:r>
              <a:rPr lang="en-US" dirty="0"/>
              <a:t>Limitations of arrays</a:t>
            </a:r>
          </a:p>
        </p:txBody>
      </p:sp>
      <p:sp>
        <p:nvSpPr>
          <p:cNvPr id="3" name="Content Placeholder 2">
            <a:extLst>
              <a:ext uri="{FF2B5EF4-FFF2-40B4-BE49-F238E27FC236}">
                <a16:creationId xmlns:a16="http://schemas.microsoft.com/office/drawing/2014/main" id="{3BB04257-2BCD-D545-9264-B9A645E4BBD1}"/>
              </a:ext>
            </a:extLst>
          </p:cNvPr>
          <p:cNvSpPr>
            <a:spLocks noGrp="1"/>
          </p:cNvSpPr>
          <p:nvPr>
            <p:ph idx="1"/>
          </p:nvPr>
        </p:nvSpPr>
        <p:spPr/>
        <p:txBody>
          <a:bodyPr>
            <a:normAutofit/>
          </a:bodyPr>
          <a:lstStyle/>
          <a:p>
            <a:r>
              <a:rPr lang="en-US" dirty="0"/>
              <a:t>The use of arrays will inevitably lead into problems due to their inherent limitations:</a:t>
            </a:r>
          </a:p>
          <a:p>
            <a:pPr lvl="1"/>
            <a:r>
              <a:rPr lang="en-US" dirty="0"/>
              <a:t>Arrays are fixed in size.</a:t>
            </a:r>
          </a:p>
          <a:p>
            <a:pPr lvl="1"/>
            <a:r>
              <a:rPr lang="en-US" dirty="0"/>
              <a:t>Arrays can not store data of various data types.</a:t>
            </a:r>
          </a:p>
          <a:p>
            <a:pPr lvl="1"/>
            <a:r>
              <a:rPr lang="en-US" dirty="0"/>
              <a:t>No easy duplicate removal</a:t>
            </a:r>
          </a:p>
          <a:p>
            <a:pPr lvl="1"/>
            <a:r>
              <a:rPr lang="en-US" dirty="0"/>
              <a:t>No default and optimized search and sort feature</a:t>
            </a:r>
          </a:p>
          <a:p>
            <a:r>
              <a:rPr lang="en-US" dirty="0"/>
              <a:t>As our program continues to grow and the amount of data increases, we will need bigger, more efficient and flexible data structures.</a:t>
            </a:r>
          </a:p>
          <a:p>
            <a:r>
              <a:rPr lang="en-US" b="1" dirty="0"/>
              <a:t>Data structure </a:t>
            </a:r>
            <a:r>
              <a:rPr lang="en-US" dirty="0"/>
              <a:t>is a way to organize data in a cohesive unit that enables efficient access and modification.</a:t>
            </a:r>
          </a:p>
        </p:txBody>
      </p:sp>
      <p:sp>
        <p:nvSpPr>
          <p:cNvPr id="4" name="Footer Placeholder 3">
            <a:extLst>
              <a:ext uri="{FF2B5EF4-FFF2-40B4-BE49-F238E27FC236}">
                <a16:creationId xmlns:a16="http://schemas.microsoft.com/office/drawing/2014/main" id="{6C4B8CB8-4337-4A4C-BE99-B0F0966DAC70}"/>
              </a:ext>
            </a:extLst>
          </p:cNvPr>
          <p:cNvSpPr>
            <a:spLocks noGrp="1"/>
          </p:cNvSpPr>
          <p:nvPr>
            <p:ph type="ftr" sz="quarter" idx="11"/>
          </p:nvPr>
        </p:nvSpPr>
        <p:spPr/>
        <p:txBody>
          <a:bodyPr/>
          <a:lstStyle/>
          <a:p>
            <a:r>
              <a:rPr lang="en-US"/>
              <a:t>Khalid Alharbi, Ph.D.</a:t>
            </a:r>
          </a:p>
        </p:txBody>
      </p:sp>
    </p:spTree>
    <p:extLst>
      <p:ext uri="{BB962C8B-B14F-4D97-AF65-F5344CB8AC3E}">
        <p14:creationId xmlns:p14="http://schemas.microsoft.com/office/powerpoint/2010/main" val="2199759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01F5E3-1536-C34E-A248-2EE62BABF8A2}"/>
              </a:ext>
            </a:extLst>
          </p:cNvPr>
          <p:cNvSpPr>
            <a:spLocks noGrp="1"/>
          </p:cNvSpPr>
          <p:nvPr>
            <p:ph type="title"/>
          </p:nvPr>
        </p:nvSpPr>
        <p:spPr/>
        <p:txBody>
          <a:bodyPr/>
          <a:lstStyle/>
          <a:p>
            <a:r>
              <a:rPr lang="en-US" dirty="0"/>
              <a:t>The Java Collection Framework</a:t>
            </a:r>
          </a:p>
        </p:txBody>
      </p:sp>
      <p:sp>
        <p:nvSpPr>
          <p:cNvPr id="3" name="Text Placeholder 2">
            <a:extLst>
              <a:ext uri="{FF2B5EF4-FFF2-40B4-BE49-F238E27FC236}">
                <a16:creationId xmlns:a16="http://schemas.microsoft.com/office/drawing/2014/main" id="{69ED145E-1A0C-FC48-BCEF-37DDE3FE29A1}"/>
              </a:ext>
            </a:extLst>
          </p:cNvPr>
          <p:cNvSpPr>
            <a:spLocks noGrp="1"/>
          </p:cNvSpPr>
          <p:nvPr>
            <p:ph type="body" idx="1"/>
          </p:nvPr>
        </p:nvSpPr>
        <p:spPr/>
        <p:txBody>
          <a:bodyPr>
            <a:normAutofit fontScale="92500"/>
          </a:bodyPr>
          <a:lstStyle/>
          <a:p>
            <a:r>
              <a:rPr lang="en-US" dirty="0"/>
              <a:t>The Java Collection API was introduced to solve the problem of storing various types of data inside container data structures with an efficient and flexible access.</a:t>
            </a:r>
          </a:p>
          <a:p>
            <a:r>
              <a:rPr lang="en-US" dirty="0"/>
              <a:t>We will look at the available data structures in the Java collection framework: Set, List, Queue, Deque, and Map. Finally, we will see how generics make collections powerful.</a:t>
            </a:r>
          </a:p>
        </p:txBody>
      </p:sp>
      <p:sp>
        <p:nvSpPr>
          <p:cNvPr id="4" name="Footer Placeholder 3">
            <a:extLst>
              <a:ext uri="{FF2B5EF4-FFF2-40B4-BE49-F238E27FC236}">
                <a16:creationId xmlns:a16="http://schemas.microsoft.com/office/drawing/2014/main" id="{78832667-B165-7248-98EB-D1792B252FEA}"/>
              </a:ext>
            </a:extLst>
          </p:cNvPr>
          <p:cNvSpPr>
            <a:spLocks noGrp="1"/>
          </p:cNvSpPr>
          <p:nvPr>
            <p:ph type="ftr" sz="quarter" idx="11"/>
          </p:nvPr>
        </p:nvSpPr>
        <p:spPr/>
        <p:txBody>
          <a:bodyPr/>
          <a:lstStyle/>
          <a:p>
            <a:r>
              <a:rPr lang="en-US"/>
              <a:t>Khalid Alharbi, Ph.D.</a:t>
            </a:r>
          </a:p>
        </p:txBody>
      </p:sp>
    </p:spTree>
    <p:extLst>
      <p:ext uri="{BB962C8B-B14F-4D97-AF65-F5344CB8AC3E}">
        <p14:creationId xmlns:p14="http://schemas.microsoft.com/office/powerpoint/2010/main" val="33910671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CBDDA5-15AB-F249-A00B-5AB3E0AFB85C}"/>
              </a:ext>
            </a:extLst>
          </p:cNvPr>
          <p:cNvSpPr>
            <a:spLocks noGrp="1"/>
          </p:cNvSpPr>
          <p:nvPr>
            <p:ph type="title"/>
          </p:nvPr>
        </p:nvSpPr>
        <p:spPr/>
        <p:txBody>
          <a:bodyPr/>
          <a:lstStyle/>
          <a:p>
            <a:r>
              <a:rPr lang="en-US" dirty="0"/>
              <a:t>Collections</a:t>
            </a:r>
          </a:p>
        </p:txBody>
      </p:sp>
      <p:sp>
        <p:nvSpPr>
          <p:cNvPr id="3" name="Content Placeholder 2">
            <a:extLst>
              <a:ext uri="{FF2B5EF4-FFF2-40B4-BE49-F238E27FC236}">
                <a16:creationId xmlns:a16="http://schemas.microsoft.com/office/drawing/2014/main" id="{C823CDBB-0F32-9744-AAA4-0AF537487DBD}"/>
              </a:ext>
            </a:extLst>
          </p:cNvPr>
          <p:cNvSpPr>
            <a:spLocks noGrp="1"/>
          </p:cNvSpPr>
          <p:nvPr>
            <p:ph idx="1"/>
          </p:nvPr>
        </p:nvSpPr>
        <p:spPr/>
        <p:txBody>
          <a:bodyPr>
            <a:normAutofit/>
          </a:bodyPr>
          <a:lstStyle/>
          <a:p>
            <a:r>
              <a:rPr lang="en-US" b="1" dirty="0"/>
              <a:t>Collections</a:t>
            </a:r>
            <a:r>
              <a:rPr lang="en-US" dirty="0"/>
              <a:t> are fundamental data structures for storing and accessing data.</a:t>
            </a:r>
          </a:p>
          <a:p>
            <a:r>
              <a:rPr lang="en-US" dirty="0"/>
              <a:t>A </a:t>
            </a:r>
            <a:r>
              <a:rPr lang="en-US" b="1" dirty="0"/>
              <a:t>collection</a:t>
            </a:r>
            <a:r>
              <a:rPr lang="en-US" dirty="0"/>
              <a:t> is an object that represent and manipulate a group of objects called elements.</a:t>
            </a:r>
          </a:p>
          <a:p>
            <a:r>
              <a:rPr lang="en-US" dirty="0"/>
              <a:t>Some collections allow duplicate elements and others do not. Some are ordered and others are unordered. </a:t>
            </a:r>
          </a:p>
          <a:p>
            <a:r>
              <a:rPr lang="en-US" dirty="0"/>
              <a:t>Learning how to use collections will help improve the efficiency and performance of your program as well as increase your productivity since you do not need to implement these powerful data structures and reinvent the wheel.</a:t>
            </a:r>
          </a:p>
          <a:p>
            <a:endParaRPr lang="en-US" dirty="0"/>
          </a:p>
        </p:txBody>
      </p:sp>
      <p:sp>
        <p:nvSpPr>
          <p:cNvPr id="4" name="Footer Placeholder 3">
            <a:extLst>
              <a:ext uri="{FF2B5EF4-FFF2-40B4-BE49-F238E27FC236}">
                <a16:creationId xmlns:a16="http://schemas.microsoft.com/office/drawing/2014/main" id="{CF14C583-BB96-D245-B570-A3F6479864F9}"/>
              </a:ext>
            </a:extLst>
          </p:cNvPr>
          <p:cNvSpPr>
            <a:spLocks noGrp="1"/>
          </p:cNvSpPr>
          <p:nvPr>
            <p:ph type="ftr" sz="quarter" idx="11"/>
          </p:nvPr>
        </p:nvSpPr>
        <p:spPr/>
        <p:txBody>
          <a:bodyPr/>
          <a:lstStyle/>
          <a:p>
            <a:r>
              <a:rPr lang="en-US"/>
              <a:t>Khalid Alharbi, Ph.D.</a:t>
            </a:r>
          </a:p>
        </p:txBody>
      </p:sp>
    </p:spTree>
    <p:extLst>
      <p:ext uri="{BB962C8B-B14F-4D97-AF65-F5344CB8AC3E}">
        <p14:creationId xmlns:p14="http://schemas.microsoft.com/office/powerpoint/2010/main" val="25567776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BA8F4E-5A4B-9147-A7B4-171F522AEA6D}"/>
              </a:ext>
            </a:extLst>
          </p:cNvPr>
          <p:cNvSpPr>
            <a:spLocks noGrp="1"/>
          </p:cNvSpPr>
          <p:nvPr>
            <p:ph type="title"/>
          </p:nvPr>
        </p:nvSpPr>
        <p:spPr/>
        <p:txBody>
          <a:bodyPr/>
          <a:lstStyle/>
          <a:p>
            <a:r>
              <a:rPr lang="en-US" dirty="0"/>
              <a:t>The Java Collection Framework</a:t>
            </a:r>
          </a:p>
        </p:txBody>
      </p:sp>
      <p:sp>
        <p:nvSpPr>
          <p:cNvPr id="3" name="Content Placeholder 2">
            <a:extLst>
              <a:ext uri="{FF2B5EF4-FFF2-40B4-BE49-F238E27FC236}">
                <a16:creationId xmlns:a16="http://schemas.microsoft.com/office/drawing/2014/main" id="{0411D18A-4A48-FF4B-BFE9-C64FCE473630}"/>
              </a:ext>
            </a:extLst>
          </p:cNvPr>
          <p:cNvSpPr>
            <a:spLocks noGrp="1"/>
          </p:cNvSpPr>
          <p:nvPr>
            <p:ph idx="1"/>
          </p:nvPr>
        </p:nvSpPr>
        <p:spPr/>
        <p:txBody>
          <a:bodyPr>
            <a:normAutofit/>
          </a:bodyPr>
          <a:lstStyle/>
          <a:p>
            <a:r>
              <a:rPr lang="en-US" dirty="0"/>
              <a:t>The Java Collection Framework is a unified library of classes and interfaces for working with collection objects. </a:t>
            </a:r>
          </a:p>
          <a:p>
            <a:r>
              <a:rPr lang="en-US" dirty="0"/>
              <a:t>It provides methods for </a:t>
            </a:r>
            <a:r>
              <a:rPr lang="en-US" i="1" dirty="0"/>
              <a:t>adding</a:t>
            </a:r>
            <a:r>
              <a:rPr lang="en-US" dirty="0"/>
              <a:t>, </a:t>
            </a:r>
            <a:r>
              <a:rPr lang="en-US" i="1" dirty="0"/>
              <a:t>removing</a:t>
            </a:r>
            <a:r>
              <a:rPr lang="en-US" dirty="0"/>
              <a:t> and </a:t>
            </a:r>
            <a:r>
              <a:rPr lang="en-US" i="1" dirty="0"/>
              <a:t>searching</a:t>
            </a:r>
            <a:r>
              <a:rPr lang="en-US" dirty="0"/>
              <a:t> for a particular element within a collection of elements.</a:t>
            </a:r>
          </a:p>
          <a:p>
            <a:r>
              <a:rPr lang="en-US" dirty="0"/>
              <a:t>The collection framework defines a handful of interfaces in the </a:t>
            </a:r>
            <a:r>
              <a:rPr lang="en-US" dirty="0">
                <a:latin typeface="Courier New" panose="02070309020205020404" pitchFamily="49" charset="0"/>
                <a:cs typeface="Courier New" panose="02070309020205020404" pitchFamily="49" charset="0"/>
              </a:rPr>
              <a:t>java.util</a:t>
            </a:r>
            <a:r>
              <a:rPr lang="en-US" dirty="0"/>
              <a:t> package.</a:t>
            </a:r>
          </a:p>
          <a:p>
            <a:r>
              <a:rPr lang="en-US" dirty="0"/>
              <a:t>These interfaces are divided into two groups:</a:t>
            </a:r>
          </a:p>
          <a:p>
            <a:pPr marL="914400" lvl="1" indent="-457200">
              <a:buFont typeface="+mj-lt"/>
              <a:buAutoNum type="arabicParenR"/>
            </a:pPr>
            <a:r>
              <a:rPr lang="en-US" dirty="0">
                <a:latin typeface="Courier New" panose="02070309020205020404" pitchFamily="49" charset="0"/>
                <a:cs typeface="Courier New" panose="02070309020205020404" pitchFamily="49" charset="0"/>
              </a:rPr>
              <a:t>java.util.Collection</a:t>
            </a:r>
            <a:r>
              <a:rPr lang="en-US" dirty="0">
                <a:latin typeface="Calibri" panose="020F0502020204030204" pitchFamily="34" charset="0"/>
                <a:cs typeface="Calibri" panose="020F0502020204030204" pitchFamily="34" charset="0"/>
              </a:rPr>
              <a:t>: used for </a:t>
            </a:r>
            <a:r>
              <a:rPr lang="en-US" dirty="0"/>
              <a:t>containers that hold elements.</a:t>
            </a:r>
            <a:br>
              <a:rPr lang="en-US" dirty="0"/>
            </a:br>
            <a:endParaRPr lang="en-US" dirty="0"/>
          </a:p>
          <a:p>
            <a:pPr marL="914400" lvl="1" indent="-457200">
              <a:buFont typeface="+mj-lt"/>
              <a:buAutoNum type="arabicParenR"/>
            </a:pPr>
            <a:r>
              <a:rPr lang="en-US" dirty="0">
                <a:latin typeface="Courier New" panose="02070309020205020404" pitchFamily="49" charset="0"/>
                <a:cs typeface="Courier New" panose="02070309020205020404" pitchFamily="49" charset="0"/>
              </a:rPr>
              <a:t>java.util.Map</a:t>
            </a:r>
            <a:r>
              <a:rPr lang="en-US" dirty="0">
                <a:solidFill>
                  <a:prstClr val="black"/>
                </a:solidFill>
              </a:rPr>
              <a:t>: used for key/value pairs.</a:t>
            </a:r>
          </a:p>
          <a:p>
            <a:pPr lvl="1"/>
            <a:endParaRPr lang="en-US" dirty="0"/>
          </a:p>
        </p:txBody>
      </p:sp>
      <p:sp>
        <p:nvSpPr>
          <p:cNvPr id="4" name="Footer Placeholder 3">
            <a:extLst>
              <a:ext uri="{FF2B5EF4-FFF2-40B4-BE49-F238E27FC236}">
                <a16:creationId xmlns:a16="http://schemas.microsoft.com/office/drawing/2014/main" id="{5C81DF7B-C790-D748-9D41-BF97CFA54A1E}"/>
              </a:ext>
            </a:extLst>
          </p:cNvPr>
          <p:cNvSpPr>
            <a:spLocks noGrp="1"/>
          </p:cNvSpPr>
          <p:nvPr>
            <p:ph type="ftr" sz="quarter" idx="11"/>
          </p:nvPr>
        </p:nvSpPr>
        <p:spPr/>
        <p:txBody>
          <a:bodyPr/>
          <a:lstStyle/>
          <a:p>
            <a:r>
              <a:rPr lang="en-US"/>
              <a:t>Khalid Alharbi, Ph.D.</a:t>
            </a:r>
          </a:p>
        </p:txBody>
      </p:sp>
    </p:spTree>
    <p:extLst>
      <p:ext uri="{BB962C8B-B14F-4D97-AF65-F5344CB8AC3E}">
        <p14:creationId xmlns:p14="http://schemas.microsoft.com/office/powerpoint/2010/main" val="9568885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PIT-252-Templatepotx" id="{42E5E926-3BED-204F-B17B-D789EAD2F6C1}" vid="{C00757F4-C8DA-6D4D-BDDA-5CD9D32FA83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FE5342AD51261459D4DC1AD56670B80" ma:contentTypeVersion="0" ma:contentTypeDescription="Create a new document." ma:contentTypeScope="" ma:versionID="3f085fb6abd91e5f510da4f4e3a207ab">
  <xsd:schema xmlns:xsd="http://www.w3.org/2001/XMLSchema" xmlns:xs="http://www.w3.org/2001/XMLSchema" xmlns:p="http://schemas.microsoft.com/office/2006/metadata/properties" targetNamespace="http://schemas.microsoft.com/office/2006/metadata/properties" ma:root="true" ma:fieldsID="0967b7be50301903c78f9c39c6fd9af8">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0AFE0BD6-B1EE-4F85-A1C4-C37FB17EFE1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A33B645D-B4B1-4F54-AA5E-05A925268A26}">
  <ds:schemaRefs>
    <ds:schemaRef ds:uri="http://schemas.microsoft.com/sharepoint/v3/contenttype/forms"/>
  </ds:schemaRefs>
</ds:datastoreItem>
</file>

<file path=customXml/itemProps3.xml><?xml version="1.0" encoding="utf-8"?>
<ds:datastoreItem xmlns:ds="http://schemas.openxmlformats.org/officeDocument/2006/customXml" ds:itemID="{0C764DB8-5587-4440-878F-3075D9C2D87B}">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
  <TotalTime>24042</TotalTime>
  <Words>5584</Words>
  <Application>Microsoft Macintosh PowerPoint</Application>
  <PresentationFormat>Widescreen</PresentationFormat>
  <Paragraphs>676</Paragraphs>
  <Slides>57</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57</vt:i4>
      </vt:variant>
    </vt:vector>
  </HeadingPairs>
  <TitlesOfParts>
    <vt:vector size="65" baseType="lpstr">
      <vt:lpstr>American Typewriter</vt:lpstr>
      <vt:lpstr>Arial</vt:lpstr>
      <vt:lpstr>Calibri</vt:lpstr>
      <vt:lpstr>Calibri Light</vt:lpstr>
      <vt:lpstr>Courier</vt:lpstr>
      <vt:lpstr>Courier New</vt:lpstr>
      <vt:lpstr>Menlo</vt:lpstr>
      <vt:lpstr>Office Theme</vt:lpstr>
      <vt:lpstr>CPIT-252 Software Design Patterns</vt:lpstr>
      <vt:lpstr>Introduction</vt:lpstr>
      <vt:lpstr>Introduction (cont.)</vt:lpstr>
      <vt:lpstr>Array</vt:lpstr>
      <vt:lpstr>Multidimensional Array</vt:lpstr>
      <vt:lpstr>Limitations of arrays</vt:lpstr>
      <vt:lpstr>The Java Collection Framework</vt:lpstr>
      <vt:lpstr>Collections</vt:lpstr>
      <vt:lpstr>The Java Collection Framework</vt:lpstr>
      <vt:lpstr>Part 1: java.util.Collection interface</vt:lpstr>
      <vt:lpstr>The Collection interface* (I)</vt:lpstr>
      <vt:lpstr>The Collection interface (II)</vt:lpstr>
      <vt:lpstr>The Collection interface (III)</vt:lpstr>
      <vt:lpstr>Constructing a Collection (I)</vt:lpstr>
      <vt:lpstr>Constructing a Collection (II)</vt:lpstr>
      <vt:lpstr>Autoboxing and Unboxing</vt:lpstr>
      <vt:lpstr>Collections</vt:lpstr>
      <vt:lpstr>Set (I)</vt:lpstr>
      <vt:lpstr>Set (II)</vt:lpstr>
      <vt:lpstr>Set Example:</vt:lpstr>
      <vt:lpstr>List (I)</vt:lpstr>
      <vt:lpstr>List (II)</vt:lpstr>
      <vt:lpstr>List (III)</vt:lpstr>
      <vt:lpstr>More on List Implementations: ArrayList</vt:lpstr>
      <vt:lpstr>More on List Implementations: LinkedList</vt:lpstr>
      <vt:lpstr>More on List Implementations: Vector</vt:lpstr>
      <vt:lpstr>List Methods</vt:lpstr>
      <vt:lpstr>List Example: ArrayList implementation</vt:lpstr>
      <vt:lpstr>List Example: LinkedList implementation</vt:lpstr>
      <vt:lpstr>List Example: Vector implementation</vt:lpstr>
      <vt:lpstr>Stack (I)</vt:lpstr>
      <vt:lpstr>Stack Example (I)</vt:lpstr>
      <vt:lpstr>More Stack Applications</vt:lpstr>
      <vt:lpstr>Stack Example: Browsing History</vt:lpstr>
      <vt:lpstr>Queue</vt:lpstr>
      <vt:lpstr>Queue Example</vt:lpstr>
      <vt:lpstr>Deque</vt:lpstr>
      <vt:lpstr>Deque Example</vt:lpstr>
      <vt:lpstr>Part 2: java.util.Map interface</vt:lpstr>
      <vt:lpstr>The Map interface*</vt:lpstr>
      <vt:lpstr>Map (I)</vt:lpstr>
      <vt:lpstr>Map (II)</vt:lpstr>
      <vt:lpstr>Map (III)</vt:lpstr>
      <vt:lpstr>Map Methods</vt:lpstr>
      <vt:lpstr>Map Example</vt:lpstr>
      <vt:lpstr>One more thing on Maps: Maps vs. Sets</vt:lpstr>
      <vt:lpstr>Part 3: Generics</vt:lpstr>
      <vt:lpstr>Let’s answer the following questions:</vt:lpstr>
      <vt:lpstr>Generics: Introduction (I)</vt:lpstr>
      <vt:lpstr>Generics: Introduction (II)</vt:lpstr>
      <vt:lpstr>Problems without Generics?</vt:lpstr>
      <vt:lpstr>Can we do better without Generics? (I)</vt:lpstr>
      <vt:lpstr>Can we do better without Generics? (II)</vt:lpstr>
      <vt:lpstr>Generics in Action</vt:lpstr>
      <vt:lpstr>How do generics solve these problems?</vt:lpstr>
      <vt:lpstr>Generics: Conclusion</vt:lpstr>
      <vt:lpstr>Wrapping up</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CPIT-252 Software Design Patterns</dc:title>
  <dc:creator>KHALID AHMED M ALHARBI</dc:creator>
  <cp:lastModifiedBy>KHALID AHMED M ALHARBI</cp:lastModifiedBy>
  <cp:revision>292</cp:revision>
  <dcterms:created xsi:type="dcterms:W3CDTF">2021-09-11T06:45:43Z</dcterms:created>
  <dcterms:modified xsi:type="dcterms:W3CDTF">2022-03-20T16:13:53Z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0x010100CFE5342AD51261459D4DC1AD56670B80</vt:lpwstr>
  </property>
</Properties>
</file>