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34"/>
  </p:notesMasterIdLst>
  <p:sldIdLst>
    <p:sldId id="256" r:id="rId5"/>
    <p:sldId id="358" r:id="rId6"/>
    <p:sldId id="361" r:id="rId7"/>
    <p:sldId id="324" r:id="rId8"/>
    <p:sldId id="339" r:id="rId9"/>
    <p:sldId id="344" r:id="rId10"/>
    <p:sldId id="343" r:id="rId11"/>
    <p:sldId id="359" r:id="rId12"/>
    <p:sldId id="362" r:id="rId13"/>
    <p:sldId id="363" r:id="rId14"/>
    <p:sldId id="364" r:id="rId15"/>
    <p:sldId id="340" r:id="rId16"/>
    <p:sldId id="341" r:id="rId17"/>
    <p:sldId id="342" r:id="rId18"/>
    <p:sldId id="365" r:id="rId19"/>
    <p:sldId id="346" r:id="rId20"/>
    <p:sldId id="347" r:id="rId21"/>
    <p:sldId id="349" r:id="rId22"/>
    <p:sldId id="350" r:id="rId23"/>
    <p:sldId id="351" r:id="rId24"/>
    <p:sldId id="352" r:id="rId25"/>
    <p:sldId id="353" r:id="rId26"/>
    <p:sldId id="354" r:id="rId27"/>
    <p:sldId id="355" r:id="rId28"/>
    <p:sldId id="356" r:id="rId29"/>
    <p:sldId id="360" r:id="rId30"/>
    <p:sldId id="348" r:id="rId31"/>
    <p:sldId id="366" r:id="rId32"/>
    <p:sldId id="367" r:id="rId3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A383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434"/>
    <p:restoredTop sz="86400"/>
  </p:normalViewPr>
  <p:slideViewPr>
    <p:cSldViewPr snapToGrid="0" snapToObjects="1">
      <p:cViewPr varScale="1">
        <p:scale>
          <a:sx n="87" d="100"/>
          <a:sy n="87" d="100"/>
        </p:scale>
        <p:origin x="232" y="30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 snapToGrid="0" snapToObjects="1">
      <p:cViewPr varScale="1">
        <p:scale>
          <a:sx n="81" d="100"/>
          <a:sy n="81" d="100"/>
        </p:scale>
        <p:origin x="2816" y="20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21" Type="http://schemas.openxmlformats.org/officeDocument/2006/relationships/slide" Target="slides/slide17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presProps" Target="presProps.xml"/><Relationship Id="rId8" Type="http://schemas.openxmlformats.org/officeDocument/2006/relationships/slide" Target="slides/slide4.xml"/><Relationship Id="rId3" Type="http://schemas.openxmlformats.org/officeDocument/2006/relationships/customXml" Target="../customXml/item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C7EC0A-6220-D54A-B082-78DF55AC6E25}" type="datetimeFigureOut">
              <a:rPr lang="en-US" smtClean="0"/>
              <a:t>11/7/22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CF7E4D-9714-D74B-90AD-133380B588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99395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FCF7E4D-9714-D74B-90AD-133380B5887E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62663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BFDB8C-8C3D-E548-8CDD-4397B2D82D0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5244C28-34C0-774F-8352-6B8ED79259E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6969D9-1F29-FF41-8215-D3895ADCDA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6FDB5C-9BD2-DF45-AE5F-E8E54F2A78B0}" type="datetime1">
              <a:rPr lang="en-US" smtClean="0"/>
              <a:t>11/7/22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3C4649-8618-814B-8926-A5AFF33014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Khalid Alharbi, Ph.D.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E837C4-AEF2-0E48-882E-E203498521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04CD7-CDB6-3944-A2CC-692A1787DE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47666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B79A2F-DDD3-314B-9BA1-2075371229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E390641-2AC8-434E-BDA1-4D4A7E84B69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C764C2-8CA6-5447-A01C-88E65226C6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11263-96DC-0C41-98C3-3F82720496D3}" type="datetime1">
              <a:rPr lang="en-US" smtClean="0"/>
              <a:t>11/7/22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B8B50E-46C1-B445-BDA0-BD2AEDE203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Khalid Alharbi, Ph.D.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DDE50E7-BAE5-4148-8AA7-3184CBB4A0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04CD7-CDB6-3944-A2CC-692A1787DE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00569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F221A99-0FB9-D14F-B7AF-C69100870E5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1732D84-5468-2C4F-8D38-90BEF9A90F5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8C8601-804E-3943-AA74-F84D85EFA4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D75C1-1D02-DD48-AAC0-9FF6A18ED75A}" type="datetime1">
              <a:rPr lang="en-US" smtClean="0"/>
              <a:t>11/7/22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629C5E-5AB2-3844-9786-7D95CCA7D1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Khalid Alharbi, Ph.D.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A1F09B-0D9D-124B-A224-58EC77047E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04CD7-CDB6-3944-A2CC-692A1787DE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3295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D86F16-1C69-084F-B267-7A84EA6851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8DC6DF-F1AF-EB4A-B747-F5A0B10727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AC9BC11-0523-4A46-96E3-F2B07188FC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5E72E-D873-9640-A819-36371CE6B1D5}" type="datetime1">
              <a:rPr lang="en-US" smtClean="0"/>
              <a:t>11/7/22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8E8573-6E66-894B-8B6F-1FFC866CAA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Khalid Alharbi, Ph.D.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62BE98-B0BA-D24D-B02E-D46B5DB16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04CD7-CDB6-3944-A2CC-692A1787DE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6739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ACF7F1-D1C4-204C-97B1-75B8F0F69B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7A8D33F-3A15-5244-B5BE-4909AA6D26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223A85-5098-594D-B413-9AB4F89823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499B8-0AC6-574C-8E57-238E21196A28}" type="datetime1">
              <a:rPr lang="en-US" smtClean="0"/>
              <a:t>11/7/22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4F9828-2A94-864E-80F0-C5DB62B8EC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Khalid Alharbi, Ph.D.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37A292-691A-F04B-B348-E99700BD26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04CD7-CDB6-3944-A2CC-692A1787DE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45621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181952-79EC-CB49-9F5E-3F87370883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8C8CBA-8C2C-CA4F-B9EA-BB4401ECD23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1524C4D-C3B9-8F48-AA09-E7E41E66B98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8ED160F-239A-6748-9413-7D21B0DE86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62181-5548-0340-9099-41F3D4843B4E}" type="datetime1">
              <a:rPr lang="en-US" smtClean="0"/>
              <a:t>11/7/22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008B558-3153-3847-A36F-D90A83FF66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Khalid Alharbi, Ph.D.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36CF102-BC94-5442-B30C-350838B778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04CD7-CDB6-3944-A2CC-692A1787DE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68427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E30AE9-9FE1-3847-8F1E-8818EF15FD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6393228-A9D7-7E44-B7C9-E9A7444AA3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ADAD833-1831-4241-8CA5-0498CB9AAC4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CB93992-148D-704F-BDBA-C57F51150EB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26C5BA7-AB9F-864C-B3DF-A8D8EF130CD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C531113-821C-0340-A44B-D7A95633A3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9F8050-0747-A341-93E4-CA3C3C6E13B9}" type="datetime1">
              <a:rPr lang="en-US" smtClean="0"/>
              <a:t>11/7/22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C929620-E1EF-2C48-9737-28B731F790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Khalid Alharbi, Ph.D.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22F0409-3672-1640-8E5D-658B309EB9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04CD7-CDB6-3944-A2CC-692A1787DE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24194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35D0AE-AFEE-2C45-BB9D-7CACBD1539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1F4A0F0-58A2-DD4B-89F8-1A069BE740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823BA2-E8CB-B045-A68B-B9F3F24E31B9}" type="datetime1">
              <a:rPr lang="en-US" smtClean="0"/>
              <a:t>11/7/22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DA6E0BD-C327-FD4D-8A45-8A978A103E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Khalid Alharbi, Ph.D.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25005CB-19C4-F042-A691-DB72C7A19A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04CD7-CDB6-3944-A2CC-692A1787DE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31563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4472477-3634-3D48-A20F-AE57DE36E4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C7BD13-EE12-564E-9E2A-E7375F238313}" type="datetime1">
              <a:rPr lang="en-US" smtClean="0"/>
              <a:t>11/7/22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96471AA-EA1A-CC4A-B752-277755DAE7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Khalid Alharbi, Ph.D.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6FC9291-78D8-244F-A1DF-A9AF2012CA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04CD7-CDB6-3944-A2CC-692A1787DE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43789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304D72-F1ED-A946-B621-B61A7DF577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F023D8-BDA9-F04A-A850-7ED78C3C6C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3DDC3CC-9919-AD4E-8FD0-0E78788A257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E4E501E-B15B-0C44-8711-0108959256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D005D4-8857-5641-AD7B-BFDD354B5CB4}" type="datetime1">
              <a:rPr lang="en-US" smtClean="0"/>
              <a:t>11/7/22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71773E7-ECFE-524D-A955-6BAF2B9DE7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Khalid Alharbi, Ph.D.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1A4D35D-6520-804E-A3BD-28C133A703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04CD7-CDB6-3944-A2CC-692A1787DE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88887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A56681-050E-AC43-83C2-F0A3D17314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6C830BD-572F-264A-9ABB-9119442D954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D156AB2-F4A5-054E-9110-49AC49FE43E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7A7E0A6-A38A-5D4F-8473-B5F9CC637E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8CCB74-29E0-AE4C-B0D5-CCF0669D1971}" type="datetime1">
              <a:rPr lang="en-US" smtClean="0"/>
              <a:t>11/7/22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765E7ED-AB8C-7D43-BF25-B30A096390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Khalid Alharbi, Ph.D.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5C41D83-7C88-5540-9292-D4AA64771F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04CD7-CDB6-3944-A2CC-692A1787DE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80713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F18A8DA-5F24-4346-A87C-16F8790A10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7A8E8B-FA21-624F-97FF-52C72FB2F5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678F23-21E1-2241-B2D6-17D7CED6E22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D89697-018E-E649-8CE9-147E94408CD2}" type="datetime1">
              <a:rPr lang="en-US" smtClean="0"/>
              <a:t>11/7/22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639F9E-D9F0-F741-89FE-DB8AA17B195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Khalid Alharbi, Ph.D.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C9E384-BF53-8241-998A-4DF2F5B520B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A04CD7-CDB6-3944-A2CC-692A1787DE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62418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8BE8BC-F2EB-DE4E-A779-1591DFFBDFC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CPIT-252</a:t>
            </a:r>
            <a:br>
              <a:rPr lang="en-US" dirty="0"/>
            </a:br>
            <a:r>
              <a:rPr lang="en-US" dirty="0"/>
              <a:t>Software Design Patterns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D4887C0-33CF-6548-8BEE-C5FAA036A29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500" dirty="0"/>
              <a:t>Model-View-Controller (MVC)</a:t>
            </a:r>
            <a:endParaRPr lang="en-US" sz="23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AC62958-42DF-F247-98D0-3B6CC14203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Khalid Alharbi, Ph.D.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F015974-7A84-944D-868F-EE22D10EF3F0}"/>
              </a:ext>
            </a:extLst>
          </p:cNvPr>
          <p:cNvSpPr txBox="1"/>
          <p:nvPr/>
        </p:nvSpPr>
        <p:spPr>
          <a:xfrm>
            <a:off x="734290" y="6208257"/>
            <a:ext cx="293716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2">
                    <a:lumMod val="50000"/>
                  </a:schemeClr>
                </a:solidFill>
              </a:rPr>
              <a:t>Last updated: 20/03/2022</a:t>
            </a:r>
          </a:p>
        </p:txBody>
      </p:sp>
    </p:spTree>
    <p:extLst>
      <p:ext uri="{BB962C8B-B14F-4D97-AF65-F5344CB8AC3E}">
        <p14:creationId xmlns:p14="http://schemas.microsoft.com/office/powerpoint/2010/main" val="31262643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74D9D2-97F0-0F43-B613-D9706C2EC0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MVC Example: Video Player App (II)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8BAA98-D289-444B-B9F9-1180F8FC3C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 startAt="2"/>
            </a:pPr>
            <a:r>
              <a:rPr lang="en-US" dirty="0"/>
              <a:t>The </a:t>
            </a:r>
            <a:r>
              <a:rPr lang="en-US" b="1" dirty="0"/>
              <a:t>controller</a:t>
            </a:r>
            <a:r>
              <a:rPr lang="en-US" dirty="0"/>
              <a:t> asks the </a:t>
            </a:r>
            <a:r>
              <a:rPr lang="en-US" b="1" dirty="0"/>
              <a:t>model</a:t>
            </a:r>
            <a:r>
              <a:rPr lang="en-US" dirty="0"/>
              <a:t> to change its state:</a:t>
            </a:r>
          </a:p>
          <a:p>
            <a:pPr lvl="1"/>
            <a:r>
              <a:rPr lang="en-US" dirty="0"/>
              <a:t>If the user clicks “play”, the controller decides how the model should be manipulated to handle this action (e.g., ask the model to increment view count).</a:t>
            </a:r>
          </a:p>
          <a:p>
            <a:pPr marL="514350" indent="-514350">
              <a:buFont typeface="+mj-lt"/>
              <a:buAutoNum type="arabicPeriod" startAt="3"/>
            </a:pPr>
            <a:r>
              <a:rPr lang="en-US" dirty="0"/>
              <a:t>The </a:t>
            </a:r>
            <a:r>
              <a:rPr lang="en-US" b="1" dirty="0"/>
              <a:t>controller</a:t>
            </a:r>
            <a:r>
              <a:rPr lang="en-US" dirty="0"/>
              <a:t> may also ask the </a:t>
            </a:r>
            <a:r>
              <a:rPr lang="en-US" b="1" dirty="0"/>
              <a:t>view</a:t>
            </a:r>
            <a:r>
              <a:rPr lang="en-US" dirty="0"/>
              <a:t> to change/update itself:\</a:t>
            </a:r>
          </a:p>
          <a:p>
            <a:pPr lvl="1"/>
            <a:r>
              <a:rPr lang="en-US" dirty="0"/>
              <a:t>If the user clicks “play”, the controller asks the view to enable the “pause”, ”fast-forward”, and “closed-caption” buttons) and disable the “play” button.</a:t>
            </a:r>
          </a:p>
          <a:p>
            <a:pPr marL="514350" indent="-514350">
              <a:buFont typeface="+mj-lt"/>
              <a:buAutoNum type="arabicPeriod" startAt="4"/>
            </a:pPr>
            <a:r>
              <a:rPr lang="en-US" dirty="0"/>
              <a:t>The </a:t>
            </a:r>
            <a:r>
              <a:rPr lang="en-US" b="1" dirty="0"/>
              <a:t>model</a:t>
            </a:r>
            <a:r>
              <a:rPr lang="en-US" dirty="0"/>
              <a:t> notifies the </a:t>
            </a:r>
            <a:r>
              <a:rPr lang="en-US" b="1" dirty="0"/>
              <a:t>view</a:t>
            </a:r>
            <a:r>
              <a:rPr lang="en-US" dirty="0"/>
              <a:t> when its state has changed:</a:t>
            </a:r>
          </a:p>
          <a:p>
            <a:pPr lvl="1"/>
            <a:r>
              <a:rPr lang="en-US" dirty="0"/>
              <a:t>If the user clicks “write a comment” or someone else’s wrote a comment, the model tells the view that its state has changed.</a:t>
            </a:r>
          </a:p>
          <a:p>
            <a:pPr marL="971550" lvl="1" indent="-514350">
              <a:buFont typeface="+mj-lt"/>
              <a:buAutoNum type="arabicPeriod" startAt="3"/>
            </a:pP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92EED44-8E78-CB44-BACA-463D35EF0C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Khalid Alharbi, Ph.D.</a:t>
            </a:r>
          </a:p>
        </p:txBody>
      </p:sp>
    </p:spTree>
    <p:extLst>
      <p:ext uri="{BB962C8B-B14F-4D97-AF65-F5344CB8AC3E}">
        <p14:creationId xmlns:p14="http://schemas.microsoft.com/office/powerpoint/2010/main" val="40434890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A0DA40-865A-9D48-AB34-81C21690F2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MVC Example: Video Player App (III)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6E631D-D77A-004D-B9A6-70AD52D7CA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 startAt="5"/>
            </a:pPr>
            <a:r>
              <a:rPr lang="en-US" dirty="0"/>
              <a:t>The </a:t>
            </a:r>
            <a:r>
              <a:rPr lang="en-US" b="1" dirty="0"/>
              <a:t>view</a:t>
            </a:r>
            <a:r>
              <a:rPr lang="en-US" dirty="0"/>
              <a:t> asks the </a:t>
            </a:r>
            <a:r>
              <a:rPr lang="en-US" b="1" dirty="0"/>
              <a:t>model</a:t>
            </a:r>
            <a:r>
              <a:rPr lang="en-US" dirty="0"/>
              <a:t> for state.</a:t>
            </a:r>
          </a:p>
          <a:p>
            <a:pPr lvl="1"/>
            <a:r>
              <a:rPr lang="en-US" dirty="0"/>
              <a:t>When the model notifies the view that a new video has started playing, the view requests the video name, description, and associated comments from the model and displays it.</a:t>
            </a:r>
          </a:p>
          <a:p>
            <a:pPr lvl="1"/>
            <a:r>
              <a:rPr lang="en-US" dirty="0"/>
              <a:t>The view also may request the model for state as the result of the controller requesting change in the view (e.g., show a list of related videos next to the current video).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87C112E-8E4F-9F42-B6BE-7E5C27713F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Khalid Alharbi, Ph.D.</a:t>
            </a:r>
          </a:p>
        </p:txBody>
      </p:sp>
    </p:spTree>
    <p:extLst>
      <p:ext uri="{BB962C8B-B14F-4D97-AF65-F5344CB8AC3E}">
        <p14:creationId xmlns:p14="http://schemas.microsoft.com/office/powerpoint/2010/main" val="31562684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B53CB3-2971-E846-A5C3-E92744D4B2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5200" b="1" dirty="0"/>
              <a:t>Model</a:t>
            </a:r>
            <a:r>
              <a:rPr lang="en-US" dirty="0"/>
              <a:t>-View Controller: </a:t>
            </a:r>
            <a:r>
              <a:rPr lang="en-US" sz="5200" b="1" dirty="0"/>
              <a:t>Model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12F740-DCC3-6043-B1E4-843518A8E8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model manages the data for the application and is responsible for retrieving and storing data by interacting directly with the data store.</a:t>
            </a:r>
          </a:p>
          <a:p>
            <a:r>
              <a:rPr lang="en-US" dirty="0"/>
              <a:t>The model receives user input from the controller and processes it by making requests to the data store.</a:t>
            </a:r>
          </a:p>
          <a:p>
            <a:r>
              <a:rPr lang="en-US" dirty="0"/>
              <a:t>The data store can be a database, API, JSON object, message queue, or any place where data is stored in.</a:t>
            </a:r>
          </a:p>
          <a:p>
            <a:r>
              <a:rPr lang="en-US" dirty="0"/>
              <a:t>The model knows where the data is when asked by the controller.</a:t>
            </a:r>
          </a:p>
          <a:p>
            <a:pPr lvl="1"/>
            <a:r>
              <a:rPr lang="en-US" dirty="0"/>
              <a:t>Which database table or API is this data stored in?</a:t>
            </a:r>
          </a:p>
          <a:p>
            <a:pPr lvl="1"/>
            <a:r>
              <a:rPr lang="en-US" dirty="0"/>
              <a:t>Which SQL query to execute or API endpoint to call?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F5CC9DA-9C35-4142-8996-CB4499D817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Khalid Alharbi, Ph.D.</a:t>
            </a:r>
          </a:p>
        </p:txBody>
      </p:sp>
    </p:spTree>
    <p:extLst>
      <p:ext uri="{BB962C8B-B14F-4D97-AF65-F5344CB8AC3E}">
        <p14:creationId xmlns:p14="http://schemas.microsoft.com/office/powerpoint/2010/main" val="35997661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B53CB3-2971-E846-A5C3-E92744D4B2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Model-</a:t>
            </a:r>
            <a:r>
              <a:rPr lang="en-US" sz="5200" b="1" dirty="0"/>
              <a:t>View</a:t>
            </a:r>
            <a:r>
              <a:rPr lang="en-US" dirty="0"/>
              <a:t> Controller: </a:t>
            </a:r>
            <a:r>
              <a:rPr lang="en-US" sz="5200" b="1" dirty="0"/>
              <a:t>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12F740-DCC3-6043-B1E4-843518A8E8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View gets data from the Model and presents it to the user.</a:t>
            </a:r>
          </a:p>
          <a:p>
            <a:r>
              <a:rPr lang="en-US" dirty="0"/>
              <a:t>The view decides how the data is presented to the user in UI elements </a:t>
            </a:r>
          </a:p>
          <a:p>
            <a:pPr lvl="1"/>
            <a:r>
              <a:rPr lang="en-US" dirty="0"/>
              <a:t>Examples: a table inside a UI component in a desktop application, or a view in a mobile application or web page in a web application.</a:t>
            </a:r>
          </a:p>
          <a:p>
            <a:r>
              <a:rPr lang="en-US" dirty="0"/>
              <a:t>The View knows when and how to render UI elements:</a:t>
            </a:r>
          </a:p>
          <a:p>
            <a:pPr lvl="1"/>
            <a:r>
              <a:rPr lang="en-US" dirty="0"/>
              <a:t>It updates the current view when the Model is providing it with new data.</a:t>
            </a:r>
          </a:p>
          <a:p>
            <a:pPr lvl="1"/>
            <a:r>
              <a:rPr lang="en-US" dirty="0"/>
              <a:t>It changes the current view when the controller asks it as a result of a user interaction (e.g., when the user navigates to a new page, the controller will ask the View to render its UI elements).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F5CC9DA-9C35-4142-8996-CB4499D817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Khalid Alharbi, Ph.D.</a:t>
            </a:r>
          </a:p>
        </p:txBody>
      </p:sp>
    </p:spTree>
    <p:extLst>
      <p:ext uri="{BB962C8B-B14F-4D97-AF65-F5344CB8AC3E}">
        <p14:creationId xmlns:p14="http://schemas.microsoft.com/office/powerpoint/2010/main" val="1773140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B53CB3-2971-E846-A5C3-E92744D4B2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Model-View </a:t>
            </a:r>
            <a:r>
              <a:rPr lang="en-US" sz="4800" b="1" dirty="0"/>
              <a:t>Controller</a:t>
            </a:r>
            <a:r>
              <a:rPr lang="en-US" dirty="0"/>
              <a:t>: </a:t>
            </a:r>
            <a:r>
              <a:rPr lang="en-US" sz="4800" b="1" dirty="0"/>
              <a:t>Controller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12F740-DCC3-6043-B1E4-843518A8E8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Controller handles the application logic and user inputs.</a:t>
            </a:r>
          </a:p>
          <a:p>
            <a:r>
              <a:rPr lang="en-US" dirty="0"/>
              <a:t>It listens for changes to the data in the model or the state in the UI and notifies the model or view accordingly.</a:t>
            </a:r>
          </a:p>
          <a:p>
            <a:r>
              <a:rPr lang="en-US" dirty="0"/>
              <a:t>The Controller knows how to respond to user actions:</a:t>
            </a:r>
          </a:p>
          <a:p>
            <a:pPr lvl="1"/>
            <a:r>
              <a:rPr lang="en-US" dirty="0"/>
              <a:t>The Controller notifies the View when the user navigates to a new page or asks the View to render the related UI elements  (e.g., load a table view when the user clicks on view my orders).</a:t>
            </a:r>
          </a:p>
          <a:p>
            <a:pPr lvl="1"/>
            <a:r>
              <a:rPr lang="en-US" dirty="0"/>
              <a:t>The Controller asks the Model to update itself as a result of user input (e.g., the user clicks on delete an order, and the Controller will ask the Model to delete it from the data store).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F5CC9DA-9C35-4142-8996-CB4499D817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Khalid Alharbi, Ph.D.</a:t>
            </a:r>
          </a:p>
        </p:txBody>
      </p:sp>
    </p:spTree>
    <p:extLst>
      <p:ext uri="{BB962C8B-B14F-4D97-AF65-F5344CB8AC3E}">
        <p14:creationId xmlns:p14="http://schemas.microsoft.com/office/powerpoint/2010/main" val="17295340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37D172-BD56-BC41-BFFB-CF96331C28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MVC is sometimes misunderstood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502941-5B28-D54F-BC85-70DE3DB032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V in MVC: Views are misunderstood:</a:t>
            </a:r>
          </a:p>
          <a:p>
            <a:pPr lvl="1"/>
            <a:r>
              <a:rPr lang="en-US" dirty="0"/>
              <a:t>The Views can interpret the input and manipulate the model based on that.</a:t>
            </a:r>
          </a:p>
          <a:p>
            <a:pPr lvl="1"/>
            <a:r>
              <a:rPr lang="en-US" dirty="0"/>
              <a:t>This is dangerous for two reasons:</a:t>
            </a:r>
          </a:p>
          <a:p>
            <a:pPr lvl="2"/>
            <a:r>
              <a:rPr lang="en-US" dirty="0"/>
              <a:t>The view code becomes complicated because it has two jobs: managing the user’s input and managing the logic of controlling the model</a:t>
            </a:r>
          </a:p>
          <a:p>
            <a:pPr lvl="2"/>
            <a:r>
              <a:rPr lang="en-US" dirty="0"/>
              <a:t>The view would be tightly coupled with the model.</a:t>
            </a:r>
          </a:p>
          <a:p>
            <a:r>
              <a:rPr lang="en-US" dirty="0"/>
              <a:t>The C in MVC: Controllers are misunderstood:</a:t>
            </a:r>
          </a:p>
          <a:p>
            <a:pPr lvl="1"/>
            <a:r>
              <a:rPr lang="en-US" dirty="0"/>
              <a:t>All the Controller does is “send it to the model”</a:t>
            </a:r>
          </a:p>
          <a:p>
            <a:pPr lvl="1"/>
            <a:r>
              <a:rPr lang="en-US" dirty="0"/>
              <a:t>This is wrong  the controller interpret the input and manipulate the model based on that.</a:t>
            </a:r>
          </a:p>
          <a:p>
            <a:pPr lvl="1"/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08CB34D-4E41-B34F-9EEE-9E9C03D2B7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Khalid Alharbi, Ph.D.</a:t>
            </a:r>
          </a:p>
        </p:txBody>
      </p:sp>
    </p:spTree>
    <p:extLst>
      <p:ext uri="{BB962C8B-B14F-4D97-AF65-F5344CB8AC3E}">
        <p14:creationId xmlns:p14="http://schemas.microsoft.com/office/powerpoint/2010/main" val="324918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118E2E-5A41-DD43-A29A-F76ADAC6D6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MVC Variations: Pull-MVC vs. Push-MVC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F12B74C2-7B2E-984C-B4CB-7F998A40CF12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4200" dirty="0"/>
              <a:t>Pull-MVC</a:t>
            </a:r>
          </a:p>
          <a:p>
            <a:r>
              <a:rPr lang="en-US" dirty="0"/>
              <a:t>Also known as “polling”, where you always need to call and ask for new data.</a:t>
            </a:r>
          </a:p>
          <a:p>
            <a:r>
              <a:rPr lang="en-US" dirty="0"/>
              <a:t>The View is not updated until it asks the Model for new data.</a:t>
            </a:r>
          </a:p>
          <a:p>
            <a:r>
              <a:rPr lang="en-US" dirty="0"/>
              <a:t>The view calls the model when it needs to retrieve new data.</a:t>
            </a:r>
          </a:p>
          <a:p>
            <a:r>
              <a:rPr lang="en-US" dirty="0"/>
              <a:t>Example: Refreshing Twitter homepage every 5 minutes to check for trending topics.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78C0948-219A-2241-8BCA-861D341E360D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4200" dirty="0"/>
              <a:t>Push-MVC</a:t>
            </a:r>
          </a:p>
          <a:p>
            <a:r>
              <a:rPr lang="en-US" dirty="0"/>
              <a:t>The model notifies the view and passes its new state to the view when it has something new.</a:t>
            </a:r>
          </a:p>
          <a:p>
            <a:r>
              <a:rPr lang="en-US" dirty="0"/>
              <a:t>Once the model changes, it notifies the Views.</a:t>
            </a:r>
          </a:p>
          <a:p>
            <a:r>
              <a:rPr lang="en-US" dirty="0"/>
              <a:t>The view registers itself with the model for change notifications.</a:t>
            </a:r>
          </a:p>
          <a:p>
            <a:r>
              <a:rPr lang="en-US" dirty="0"/>
              <a:t>Example: Twitter shows newly posted tweets without having to reload the page.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C6A9443-B1B3-404C-BEB5-6880E44692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Khalid Alharbi, Ph.D.</a:t>
            </a:r>
          </a:p>
        </p:txBody>
      </p:sp>
    </p:spTree>
    <p:extLst>
      <p:ext uri="{BB962C8B-B14F-4D97-AF65-F5344CB8AC3E}">
        <p14:creationId xmlns:p14="http://schemas.microsoft.com/office/powerpoint/2010/main" val="16822062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C3EBAD-020E-C343-B59A-E2B74C9DF5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MVC Example - Twitter</a:t>
            </a:r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7F81CD8B-6D97-AE4A-B8AB-2A53ECEFA16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269508"/>
              </p:ext>
            </p:extLst>
          </p:nvPr>
        </p:nvGraphicFramePr>
        <p:xfrm>
          <a:off x="838200" y="1825625"/>
          <a:ext cx="10515600" cy="4251960"/>
        </p:xfrm>
        <a:graphic>
          <a:graphicData uri="http://schemas.openxmlformats.org/drawingml/2006/table">
            <a:tbl>
              <a:tblPr firstRow="1" bandRow="1">
                <a:tableStyleId>{7E9639D4-E3E2-4D34-9284-5A2195B3D0D7}</a:tableStyleId>
              </a:tblPr>
              <a:tblGrid>
                <a:gridCol w="4703618">
                  <a:extLst>
                    <a:ext uri="{9D8B030D-6E8A-4147-A177-3AD203B41FA5}">
                      <a16:colId xmlns:a16="http://schemas.microsoft.com/office/drawing/2014/main" val="3525436106"/>
                    </a:ext>
                  </a:extLst>
                </a:gridCol>
                <a:gridCol w="1870364">
                  <a:extLst>
                    <a:ext uri="{9D8B030D-6E8A-4147-A177-3AD203B41FA5}">
                      <a16:colId xmlns:a16="http://schemas.microsoft.com/office/drawing/2014/main" val="1000744629"/>
                    </a:ext>
                  </a:extLst>
                </a:gridCol>
                <a:gridCol w="1911927">
                  <a:extLst>
                    <a:ext uri="{9D8B030D-6E8A-4147-A177-3AD203B41FA5}">
                      <a16:colId xmlns:a16="http://schemas.microsoft.com/office/drawing/2014/main" val="3131628456"/>
                    </a:ext>
                  </a:extLst>
                </a:gridCol>
                <a:gridCol w="2029691">
                  <a:extLst>
                    <a:ext uri="{9D8B030D-6E8A-4147-A177-3AD203B41FA5}">
                      <a16:colId xmlns:a16="http://schemas.microsoft.com/office/drawing/2014/main" val="182557076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sz="2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dirty="0"/>
                        <a:t>Model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dirty="0"/>
                        <a:t>View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dirty="0"/>
                        <a:t>Controller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533709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500" dirty="0"/>
                        <a:t>User sign-in page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998527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500" dirty="0"/>
                        <a:t>Authenticate user sign-in attempt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93819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500" dirty="0"/>
                        <a:t>Check user credentials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071308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500" dirty="0"/>
                        <a:t>Display a list of Tweets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990059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500" dirty="0"/>
                        <a:t>User Retweets a Tweet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269753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500" dirty="0"/>
                        <a:t>Store the Retweet details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069103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500" dirty="0"/>
                        <a:t>User deletes a Tweet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780324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500" dirty="0"/>
                        <a:t>Delete the Tweet’s record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32086055"/>
                  </a:ext>
                </a:extLst>
              </a:tr>
            </a:tbl>
          </a:graphicData>
        </a:graphic>
      </p:graphicFrame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1485CE-6DE7-694A-94D6-866DDB475C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Khalid Alharbi, Ph.D.</a:t>
            </a:r>
          </a:p>
        </p:txBody>
      </p:sp>
    </p:spTree>
    <p:extLst>
      <p:ext uri="{BB962C8B-B14F-4D97-AF65-F5344CB8AC3E}">
        <p14:creationId xmlns:p14="http://schemas.microsoft.com/office/powerpoint/2010/main" val="1594838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C3EBAD-020E-C343-B59A-E2B74C9DF5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MVC Example - Twitter</a:t>
            </a:r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7F81CD8B-6D97-AE4A-B8AB-2A53ECEFA16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21622362"/>
              </p:ext>
            </p:extLst>
          </p:nvPr>
        </p:nvGraphicFramePr>
        <p:xfrm>
          <a:off x="838200" y="1825625"/>
          <a:ext cx="10515600" cy="4251960"/>
        </p:xfrm>
        <a:graphic>
          <a:graphicData uri="http://schemas.openxmlformats.org/drawingml/2006/table">
            <a:tbl>
              <a:tblPr firstRow="1" bandRow="1">
                <a:tableStyleId>{7E9639D4-E3E2-4D34-9284-5A2195B3D0D7}</a:tableStyleId>
              </a:tblPr>
              <a:tblGrid>
                <a:gridCol w="4703618">
                  <a:extLst>
                    <a:ext uri="{9D8B030D-6E8A-4147-A177-3AD203B41FA5}">
                      <a16:colId xmlns:a16="http://schemas.microsoft.com/office/drawing/2014/main" val="3525436106"/>
                    </a:ext>
                  </a:extLst>
                </a:gridCol>
                <a:gridCol w="1870364">
                  <a:extLst>
                    <a:ext uri="{9D8B030D-6E8A-4147-A177-3AD203B41FA5}">
                      <a16:colId xmlns:a16="http://schemas.microsoft.com/office/drawing/2014/main" val="1000744629"/>
                    </a:ext>
                  </a:extLst>
                </a:gridCol>
                <a:gridCol w="1911927">
                  <a:extLst>
                    <a:ext uri="{9D8B030D-6E8A-4147-A177-3AD203B41FA5}">
                      <a16:colId xmlns:a16="http://schemas.microsoft.com/office/drawing/2014/main" val="3131628456"/>
                    </a:ext>
                  </a:extLst>
                </a:gridCol>
                <a:gridCol w="2029691">
                  <a:extLst>
                    <a:ext uri="{9D8B030D-6E8A-4147-A177-3AD203B41FA5}">
                      <a16:colId xmlns:a16="http://schemas.microsoft.com/office/drawing/2014/main" val="182557076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sz="2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dirty="0"/>
                        <a:t>Model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dirty="0"/>
                        <a:t>View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dirty="0"/>
                        <a:t>Controller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533709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500" dirty="0"/>
                        <a:t>User sign-in page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dirty="0"/>
                        <a:t>X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998527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500" dirty="0"/>
                        <a:t>Authenticate user sign-in attempt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93819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500" dirty="0"/>
                        <a:t>Check user credentials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071308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500" dirty="0"/>
                        <a:t>Display a list of Tweets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990059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500" dirty="0"/>
                        <a:t>User Retweets a Tweet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269753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500" dirty="0"/>
                        <a:t>Store the Retweet details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069103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500" dirty="0"/>
                        <a:t>User deletes a Tweet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780324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500" dirty="0"/>
                        <a:t>Delete the Tweet’s record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32086055"/>
                  </a:ext>
                </a:extLst>
              </a:tr>
            </a:tbl>
          </a:graphicData>
        </a:graphic>
      </p:graphicFrame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1485CE-6DE7-694A-94D6-866DDB475C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Khalid Alharbi, Ph.D.</a:t>
            </a:r>
          </a:p>
        </p:txBody>
      </p:sp>
    </p:spTree>
    <p:extLst>
      <p:ext uri="{BB962C8B-B14F-4D97-AF65-F5344CB8AC3E}">
        <p14:creationId xmlns:p14="http://schemas.microsoft.com/office/powerpoint/2010/main" val="115132899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C3EBAD-020E-C343-B59A-E2B74C9DF5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MVC Example - Twitter</a:t>
            </a:r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7F81CD8B-6D97-AE4A-B8AB-2A53ECEFA16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87909458"/>
              </p:ext>
            </p:extLst>
          </p:nvPr>
        </p:nvGraphicFramePr>
        <p:xfrm>
          <a:off x="838200" y="1825625"/>
          <a:ext cx="10515600" cy="4251960"/>
        </p:xfrm>
        <a:graphic>
          <a:graphicData uri="http://schemas.openxmlformats.org/drawingml/2006/table">
            <a:tbl>
              <a:tblPr firstRow="1" bandRow="1">
                <a:tableStyleId>{7E9639D4-E3E2-4D34-9284-5A2195B3D0D7}</a:tableStyleId>
              </a:tblPr>
              <a:tblGrid>
                <a:gridCol w="4703618">
                  <a:extLst>
                    <a:ext uri="{9D8B030D-6E8A-4147-A177-3AD203B41FA5}">
                      <a16:colId xmlns:a16="http://schemas.microsoft.com/office/drawing/2014/main" val="3525436106"/>
                    </a:ext>
                  </a:extLst>
                </a:gridCol>
                <a:gridCol w="1870364">
                  <a:extLst>
                    <a:ext uri="{9D8B030D-6E8A-4147-A177-3AD203B41FA5}">
                      <a16:colId xmlns:a16="http://schemas.microsoft.com/office/drawing/2014/main" val="1000744629"/>
                    </a:ext>
                  </a:extLst>
                </a:gridCol>
                <a:gridCol w="1911927">
                  <a:extLst>
                    <a:ext uri="{9D8B030D-6E8A-4147-A177-3AD203B41FA5}">
                      <a16:colId xmlns:a16="http://schemas.microsoft.com/office/drawing/2014/main" val="3131628456"/>
                    </a:ext>
                  </a:extLst>
                </a:gridCol>
                <a:gridCol w="2029691">
                  <a:extLst>
                    <a:ext uri="{9D8B030D-6E8A-4147-A177-3AD203B41FA5}">
                      <a16:colId xmlns:a16="http://schemas.microsoft.com/office/drawing/2014/main" val="182557076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sz="2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dirty="0"/>
                        <a:t>Model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dirty="0"/>
                        <a:t>View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dirty="0"/>
                        <a:t>Controller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533709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500" dirty="0"/>
                        <a:t>User sign-in page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dirty="0"/>
                        <a:t>X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998527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500" dirty="0"/>
                        <a:t>Authenticate user sign-in attempt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dirty="0"/>
                        <a:t>X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93819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500" dirty="0"/>
                        <a:t>Check user credentials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071308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500" dirty="0"/>
                        <a:t>Display a list of Tweets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990059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500" dirty="0"/>
                        <a:t>User Retweets a Tweet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269753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500" dirty="0"/>
                        <a:t>Store the Retweet details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069103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500" dirty="0"/>
                        <a:t>User deletes a Tweet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780324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500" dirty="0"/>
                        <a:t>Delete the Tweet’s record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32086055"/>
                  </a:ext>
                </a:extLst>
              </a:tr>
            </a:tbl>
          </a:graphicData>
        </a:graphic>
      </p:graphicFrame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1485CE-6DE7-694A-94D6-866DDB475C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Khalid Alharbi, Ph.D.</a:t>
            </a:r>
          </a:p>
        </p:txBody>
      </p:sp>
    </p:spTree>
    <p:extLst>
      <p:ext uri="{BB962C8B-B14F-4D97-AF65-F5344CB8AC3E}">
        <p14:creationId xmlns:p14="http://schemas.microsoft.com/office/powerpoint/2010/main" val="1753264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9A0827-7322-2A46-9613-D86B2E9510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 (I)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35BEB7-F166-4942-9E8E-3473F9F2C1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As we have seen, patterns of patterns can appear in code in multiple forms such as the use multiple design patterns in a single system.</a:t>
            </a:r>
          </a:p>
          <a:p>
            <a:r>
              <a:rPr lang="en-US" dirty="0"/>
              <a:t>We’ll see how patterns of patterns can be used to create a whole new design pattern such as the  Model-View-Controller (MVC) design pattern.</a:t>
            </a:r>
          </a:p>
          <a:p>
            <a:r>
              <a:rPr lang="en-US" dirty="0"/>
              <a:t>MVC provides a generic solution to the problem of displaying and interacting with the information stored in an application’s model classes which is kept in-sync with the data store.</a:t>
            </a:r>
          </a:p>
          <a:p>
            <a:r>
              <a:rPr lang="en-US" dirty="0"/>
              <a:t>MVC makes use of observer, strategy, composite and more.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294953A-47E7-EF4D-AC77-801D8493CC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Khalid Alharbi, Ph.D.</a:t>
            </a:r>
          </a:p>
        </p:txBody>
      </p:sp>
    </p:spTree>
    <p:extLst>
      <p:ext uri="{BB962C8B-B14F-4D97-AF65-F5344CB8AC3E}">
        <p14:creationId xmlns:p14="http://schemas.microsoft.com/office/powerpoint/2010/main" val="21621246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C3EBAD-020E-C343-B59A-E2B74C9DF5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MVC Example - Twitter</a:t>
            </a:r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7F81CD8B-6D97-AE4A-B8AB-2A53ECEFA16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48492439"/>
              </p:ext>
            </p:extLst>
          </p:nvPr>
        </p:nvGraphicFramePr>
        <p:xfrm>
          <a:off x="838200" y="1825625"/>
          <a:ext cx="10515600" cy="4251960"/>
        </p:xfrm>
        <a:graphic>
          <a:graphicData uri="http://schemas.openxmlformats.org/drawingml/2006/table">
            <a:tbl>
              <a:tblPr firstRow="1" bandRow="1">
                <a:tableStyleId>{7E9639D4-E3E2-4D34-9284-5A2195B3D0D7}</a:tableStyleId>
              </a:tblPr>
              <a:tblGrid>
                <a:gridCol w="4703618">
                  <a:extLst>
                    <a:ext uri="{9D8B030D-6E8A-4147-A177-3AD203B41FA5}">
                      <a16:colId xmlns:a16="http://schemas.microsoft.com/office/drawing/2014/main" val="3525436106"/>
                    </a:ext>
                  </a:extLst>
                </a:gridCol>
                <a:gridCol w="1870364">
                  <a:extLst>
                    <a:ext uri="{9D8B030D-6E8A-4147-A177-3AD203B41FA5}">
                      <a16:colId xmlns:a16="http://schemas.microsoft.com/office/drawing/2014/main" val="1000744629"/>
                    </a:ext>
                  </a:extLst>
                </a:gridCol>
                <a:gridCol w="1911927">
                  <a:extLst>
                    <a:ext uri="{9D8B030D-6E8A-4147-A177-3AD203B41FA5}">
                      <a16:colId xmlns:a16="http://schemas.microsoft.com/office/drawing/2014/main" val="3131628456"/>
                    </a:ext>
                  </a:extLst>
                </a:gridCol>
                <a:gridCol w="2029691">
                  <a:extLst>
                    <a:ext uri="{9D8B030D-6E8A-4147-A177-3AD203B41FA5}">
                      <a16:colId xmlns:a16="http://schemas.microsoft.com/office/drawing/2014/main" val="182557076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sz="2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dirty="0"/>
                        <a:t>Model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dirty="0"/>
                        <a:t>View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dirty="0"/>
                        <a:t>Controller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533709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500" dirty="0"/>
                        <a:t>User sign-in page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dirty="0"/>
                        <a:t>X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998527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500" dirty="0"/>
                        <a:t>Authenticate user sign-in attempt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dirty="0"/>
                        <a:t>X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93819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500" dirty="0"/>
                        <a:t>Check user credentials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dirty="0"/>
                        <a:t>X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071308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500" dirty="0"/>
                        <a:t>Display a list of Tweets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990059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500" dirty="0"/>
                        <a:t>User Retweets a Tweet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269753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500" dirty="0"/>
                        <a:t>Store the Retweet details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069103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500" dirty="0"/>
                        <a:t>User deletes a Tweet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780324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500" dirty="0"/>
                        <a:t>Delete the Tweet’s record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32086055"/>
                  </a:ext>
                </a:extLst>
              </a:tr>
            </a:tbl>
          </a:graphicData>
        </a:graphic>
      </p:graphicFrame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1485CE-6DE7-694A-94D6-866DDB475C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Khalid Alharbi, Ph.D.</a:t>
            </a:r>
          </a:p>
        </p:txBody>
      </p:sp>
    </p:spTree>
    <p:extLst>
      <p:ext uri="{BB962C8B-B14F-4D97-AF65-F5344CB8AC3E}">
        <p14:creationId xmlns:p14="http://schemas.microsoft.com/office/powerpoint/2010/main" val="311499008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C3EBAD-020E-C343-B59A-E2B74C9DF5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MVC Example - Twitter</a:t>
            </a:r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7F81CD8B-6D97-AE4A-B8AB-2A53ECEFA16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01486308"/>
              </p:ext>
            </p:extLst>
          </p:nvPr>
        </p:nvGraphicFramePr>
        <p:xfrm>
          <a:off x="838200" y="1825625"/>
          <a:ext cx="10515600" cy="4251960"/>
        </p:xfrm>
        <a:graphic>
          <a:graphicData uri="http://schemas.openxmlformats.org/drawingml/2006/table">
            <a:tbl>
              <a:tblPr firstRow="1" bandRow="1">
                <a:tableStyleId>{7E9639D4-E3E2-4D34-9284-5A2195B3D0D7}</a:tableStyleId>
              </a:tblPr>
              <a:tblGrid>
                <a:gridCol w="4703618">
                  <a:extLst>
                    <a:ext uri="{9D8B030D-6E8A-4147-A177-3AD203B41FA5}">
                      <a16:colId xmlns:a16="http://schemas.microsoft.com/office/drawing/2014/main" val="3525436106"/>
                    </a:ext>
                  </a:extLst>
                </a:gridCol>
                <a:gridCol w="1870364">
                  <a:extLst>
                    <a:ext uri="{9D8B030D-6E8A-4147-A177-3AD203B41FA5}">
                      <a16:colId xmlns:a16="http://schemas.microsoft.com/office/drawing/2014/main" val="1000744629"/>
                    </a:ext>
                  </a:extLst>
                </a:gridCol>
                <a:gridCol w="1911927">
                  <a:extLst>
                    <a:ext uri="{9D8B030D-6E8A-4147-A177-3AD203B41FA5}">
                      <a16:colId xmlns:a16="http://schemas.microsoft.com/office/drawing/2014/main" val="3131628456"/>
                    </a:ext>
                  </a:extLst>
                </a:gridCol>
                <a:gridCol w="2029691">
                  <a:extLst>
                    <a:ext uri="{9D8B030D-6E8A-4147-A177-3AD203B41FA5}">
                      <a16:colId xmlns:a16="http://schemas.microsoft.com/office/drawing/2014/main" val="182557076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sz="2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dirty="0"/>
                        <a:t>Model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dirty="0"/>
                        <a:t>View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dirty="0"/>
                        <a:t>Controller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533709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500" dirty="0"/>
                        <a:t>User sign-in page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dirty="0"/>
                        <a:t>X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998527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500" dirty="0"/>
                        <a:t>Authenticate user sign-in attempt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dirty="0"/>
                        <a:t>X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93819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500" dirty="0"/>
                        <a:t>Check user credentials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dirty="0"/>
                        <a:t>X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071308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500" dirty="0"/>
                        <a:t>Display a list of Tweets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dirty="0"/>
                        <a:t>X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990059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500" dirty="0"/>
                        <a:t>User Retweets a Tweet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269753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500" dirty="0"/>
                        <a:t>Store the Retweet details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069103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500" dirty="0"/>
                        <a:t>User deletes a Tweet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780324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500" dirty="0"/>
                        <a:t>Delete the Tweet’s record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32086055"/>
                  </a:ext>
                </a:extLst>
              </a:tr>
            </a:tbl>
          </a:graphicData>
        </a:graphic>
      </p:graphicFrame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1485CE-6DE7-694A-94D6-866DDB475C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Khalid Alharbi, Ph.D.</a:t>
            </a:r>
          </a:p>
        </p:txBody>
      </p:sp>
    </p:spTree>
    <p:extLst>
      <p:ext uri="{BB962C8B-B14F-4D97-AF65-F5344CB8AC3E}">
        <p14:creationId xmlns:p14="http://schemas.microsoft.com/office/powerpoint/2010/main" val="304729992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C3EBAD-020E-C343-B59A-E2B74C9DF5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MVC Example - Twitter</a:t>
            </a:r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7F81CD8B-6D97-AE4A-B8AB-2A53ECEFA16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83442868"/>
              </p:ext>
            </p:extLst>
          </p:nvPr>
        </p:nvGraphicFramePr>
        <p:xfrm>
          <a:off x="838200" y="1825625"/>
          <a:ext cx="10515600" cy="4251960"/>
        </p:xfrm>
        <a:graphic>
          <a:graphicData uri="http://schemas.openxmlformats.org/drawingml/2006/table">
            <a:tbl>
              <a:tblPr firstRow="1" bandRow="1">
                <a:tableStyleId>{7E9639D4-E3E2-4D34-9284-5A2195B3D0D7}</a:tableStyleId>
              </a:tblPr>
              <a:tblGrid>
                <a:gridCol w="4703618">
                  <a:extLst>
                    <a:ext uri="{9D8B030D-6E8A-4147-A177-3AD203B41FA5}">
                      <a16:colId xmlns:a16="http://schemas.microsoft.com/office/drawing/2014/main" val="3525436106"/>
                    </a:ext>
                  </a:extLst>
                </a:gridCol>
                <a:gridCol w="1870364">
                  <a:extLst>
                    <a:ext uri="{9D8B030D-6E8A-4147-A177-3AD203B41FA5}">
                      <a16:colId xmlns:a16="http://schemas.microsoft.com/office/drawing/2014/main" val="1000744629"/>
                    </a:ext>
                  </a:extLst>
                </a:gridCol>
                <a:gridCol w="1911927">
                  <a:extLst>
                    <a:ext uri="{9D8B030D-6E8A-4147-A177-3AD203B41FA5}">
                      <a16:colId xmlns:a16="http://schemas.microsoft.com/office/drawing/2014/main" val="3131628456"/>
                    </a:ext>
                  </a:extLst>
                </a:gridCol>
                <a:gridCol w="2029691">
                  <a:extLst>
                    <a:ext uri="{9D8B030D-6E8A-4147-A177-3AD203B41FA5}">
                      <a16:colId xmlns:a16="http://schemas.microsoft.com/office/drawing/2014/main" val="182557076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sz="2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dirty="0"/>
                        <a:t>Model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dirty="0"/>
                        <a:t>View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dirty="0"/>
                        <a:t>Controller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533709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500" dirty="0"/>
                        <a:t>User sign-in page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dirty="0"/>
                        <a:t>X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998527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500" dirty="0"/>
                        <a:t>Authenticate user sign-in attempt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dirty="0"/>
                        <a:t>X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93819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500" dirty="0"/>
                        <a:t>Check user credentials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dirty="0"/>
                        <a:t>X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071308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500" dirty="0"/>
                        <a:t>Display a list of Tweets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dirty="0"/>
                        <a:t>X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990059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500" dirty="0"/>
                        <a:t>User Retweets a Tweet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dirty="0"/>
                        <a:t>X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269753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500" dirty="0"/>
                        <a:t>Store the Retweet details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069103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500" dirty="0"/>
                        <a:t>User deletes a Tweet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780324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500" dirty="0"/>
                        <a:t>Delete the Tweet’s record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32086055"/>
                  </a:ext>
                </a:extLst>
              </a:tr>
            </a:tbl>
          </a:graphicData>
        </a:graphic>
      </p:graphicFrame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1485CE-6DE7-694A-94D6-866DDB475C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Khalid Alharbi, Ph.D.</a:t>
            </a:r>
          </a:p>
        </p:txBody>
      </p:sp>
    </p:spTree>
    <p:extLst>
      <p:ext uri="{BB962C8B-B14F-4D97-AF65-F5344CB8AC3E}">
        <p14:creationId xmlns:p14="http://schemas.microsoft.com/office/powerpoint/2010/main" val="39944232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C3EBAD-020E-C343-B59A-E2B74C9DF5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MVC Example - Twitter</a:t>
            </a:r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7F81CD8B-6D97-AE4A-B8AB-2A53ECEFA16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6343151"/>
              </p:ext>
            </p:extLst>
          </p:nvPr>
        </p:nvGraphicFramePr>
        <p:xfrm>
          <a:off x="838200" y="1825625"/>
          <a:ext cx="10515600" cy="4251960"/>
        </p:xfrm>
        <a:graphic>
          <a:graphicData uri="http://schemas.openxmlformats.org/drawingml/2006/table">
            <a:tbl>
              <a:tblPr firstRow="1" bandRow="1">
                <a:tableStyleId>{7E9639D4-E3E2-4D34-9284-5A2195B3D0D7}</a:tableStyleId>
              </a:tblPr>
              <a:tblGrid>
                <a:gridCol w="4703618">
                  <a:extLst>
                    <a:ext uri="{9D8B030D-6E8A-4147-A177-3AD203B41FA5}">
                      <a16:colId xmlns:a16="http://schemas.microsoft.com/office/drawing/2014/main" val="3525436106"/>
                    </a:ext>
                  </a:extLst>
                </a:gridCol>
                <a:gridCol w="1870364">
                  <a:extLst>
                    <a:ext uri="{9D8B030D-6E8A-4147-A177-3AD203B41FA5}">
                      <a16:colId xmlns:a16="http://schemas.microsoft.com/office/drawing/2014/main" val="1000744629"/>
                    </a:ext>
                  </a:extLst>
                </a:gridCol>
                <a:gridCol w="1911927">
                  <a:extLst>
                    <a:ext uri="{9D8B030D-6E8A-4147-A177-3AD203B41FA5}">
                      <a16:colId xmlns:a16="http://schemas.microsoft.com/office/drawing/2014/main" val="3131628456"/>
                    </a:ext>
                  </a:extLst>
                </a:gridCol>
                <a:gridCol w="2029691">
                  <a:extLst>
                    <a:ext uri="{9D8B030D-6E8A-4147-A177-3AD203B41FA5}">
                      <a16:colId xmlns:a16="http://schemas.microsoft.com/office/drawing/2014/main" val="182557076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sz="2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dirty="0"/>
                        <a:t>Model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dirty="0"/>
                        <a:t>View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dirty="0"/>
                        <a:t>Controller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533709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500" dirty="0"/>
                        <a:t>User sign-in page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dirty="0"/>
                        <a:t>X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998527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500" dirty="0"/>
                        <a:t>Authenticate user sign-in attempt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dirty="0"/>
                        <a:t>X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93819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500" dirty="0"/>
                        <a:t>Check user credentials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dirty="0"/>
                        <a:t>X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071308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500" dirty="0"/>
                        <a:t>Display a list of Tweets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dirty="0"/>
                        <a:t>X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990059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500" dirty="0"/>
                        <a:t>User Retweets a Tweet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dirty="0"/>
                        <a:t>X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269753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500" dirty="0"/>
                        <a:t>Store the Retweet details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dirty="0"/>
                        <a:t>X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069103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500" dirty="0"/>
                        <a:t>User deletes a Tweet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780324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500" dirty="0"/>
                        <a:t>Delete the Tweet’s record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32086055"/>
                  </a:ext>
                </a:extLst>
              </a:tr>
            </a:tbl>
          </a:graphicData>
        </a:graphic>
      </p:graphicFrame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1485CE-6DE7-694A-94D6-866DDB475C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Khalid Alharbi, Ph.D.</a:t>
            </a:r>
          </a:p>
        </p:txBody>
      </p:sp>
    </p:spTree>
    <p:extLst>
      <p:ext uri="{BB962C8B-B14F-4D97-AF65-F5344CB8AC3E}">
        <p14:creationId xmlns:p14="http://schemas.microsoft.com/office/powerpoint/2010/main" val="158681413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C3EBAD-020E-C343-B59A-E2B74C9DF5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MVC Example - Twitter</a:t>
            </a:r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7F81CD8B-6D97-AE4A-B8AB-2A53ECEFA16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70124967"/>
              </p:ext>
            </p:extLst>
          </p:nvPr>
        </p:nvGraphicFramePr>
        <p:xfrm>
          <a:off x="838200" y="1825625"/>
          <a:ext cx="10515600" cy="4251960"/>
        </p:xfrm>
        <a:graphic>
          <a:graphicData uri="http://schemas.openxmlformats.org/drawingml/2006/table">
            <a:tbl>
              <a:tblPr firstRow="1" bandRow="1">
                <a:tableStyleId>{7E9639D4-E3E2-4D34-9284-5A2195B3D0D7}</a:tableStyleId>
              </a:tblPr>
              <a:tblGrid>
                <a:gridCol w="4703618">
                  <a:extLst>
                    <a:ext uri="{9D8B030D-6E8A-4147-A177-3AD203B41FA5}">
                      <a16:colId xmlns:a16="http://schemas.microsoft.com/office/drawing/2014/main" val="3525436106"/>
                    </a:ext>
                  </a:extLst>
                </a:gridCol>
                <a:gridCol w="1870364">
                  <a:extLst>
                    <a:ext uri="{9D8B030D-6E8A-4147-A177-3AD203B41FA5}">
                      <a16:colId xmlns:a16="http://schemas.microsoft.com/office/drawing/2014/main" val="1000744629"/>
                    </a:ext>
                  </a:extLst>
                </a:gridCol>
                <a:gridCol w="1911927">
                  <a:extLst>
                    <a:ext uri="{9D8B030D-6E8A-4147-A177-3AD203B41FA5}">
                      <a16:colId xmlns:a16="http://schemas.microsoft.com/office/drawing/2014/main" val="3131628456"/>
                    </a:ext>
                  </a:extLst>
                </a:gridCol>
                <a:gridCol w="2029691">
                  <a:extLst>
                    <a:ext uri="{9D8B030D-6E8A-4147-A177-3AD203B41FA5}">
                      <a16:colId xmlns:a16="http://schemas.microsoft.com/office/drawing/2014/main" val="182557076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sz="2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dirty="0"/>
                        <a:t>Model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dirty="0"/>
                        <a:t>View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dirty="0"/>
                        <a:t>Controller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533709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500" dirty="0"/>
                        <a:t>User sign-in page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dirty="0"/>
                        <a:t>X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998527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500" dirty="0"/>
                        <a:t>Authenticate user sign-in attempt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dirty="0"/>
                        <a:t>X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93819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500" dirty="0"/>
                        <a:t>Check user credentials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dirty="0"/>
                        <a:t>X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071308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500" dirty="0"/>
                        <a:t>Display a list of Tweets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dirty="0"/>
                        <a:t>X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990059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500" dirty="0"/>
                        <a:t>User Retweets a Tweet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dirty="0"/>
                        <a:t>X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269753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500" dirty="0"/>
                        <a:t>Store the Retweet details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dirty="0"/>
                        <a:t>X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069103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500" dirty="0"/>
                        <a:t>User deletes a Tweet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dirty="0"/>
                        <a:t>X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780324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500" dirty="0"/>
                        <a:t>Delete the Tweet’s record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32086055"/>
                  </a:ext>
                </a:extLst>
              </a:tr>
            </a:tbl>
          </a:graphicData>
        </a:graphic>
      </p:graphicFrame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1485CE-6DE7-694A-94D6-866DDB475C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Khalid Alharbi, Ph.D.</a:t>
            </a:r>
          </a:p>
        </p:txBody>
      </p:sp>
    </p:spTree>
    <p:extLst>
      <p:ext uri="{BB962C8B-B14F-4D97-AF65-F5344CB8AC3E}">
        <p14:creationId xmlns:p14="http://schemas.microsoft.com/office/powerpoint/2010/main" val="29674146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C3EBAD-020E-C343-B59A-E2B74C9DF5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MVC Example - Twitter</a:t>
            </a:r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7F81CD8B-6D97-AE4A-B8AB-2A53ECEFA16A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38200" y="1825625"/>
          <a:ext cx="10515600" cy="4251960"/>
        </p:xfrm>
        <a:graphic>
          <a:graphicData uri="http://schemas.openxmlformats.org/drawingml/2006/table">
            <a:tbl>
              <a:tblPr firstRow="1" bandRow="1">
                <a:tableStyleId>{7E9639D4-E3E2-4D34-9284-5A2195B3D0D7}</a:tableStyleId>
              </a:tblPr>
              <a:tblGrid>
                <a:gridCol w="4703618">
                  <a:extLst>
                    <a:ext uri="{9D8B030D-6E8A-4147-A177-3AD203B41FA5}">
                      <a16:colId xmlns:a16="http://schemas.microsoft.com/office/drawing/2014/main" val="3525436106"/>
                    </a:ext>
                  </a:extLst>
                </a:gridCol>
                <a:gridCol w="1870364">
                  <a:extLst>
                    <a:ext uri="{9D8B030D-6E8A-4147-A177-3AD203B41FA5}">
                      <a16:colId xmlns:a16="http://schemas.microsoft.com/office/drawing/2014/main" val="1000744629"/>
                    </a:ext>
                  </a:extLst>
                </a:gridCol>
                <a:gridCol w="1911927">
                  <a:extLst>
                    <a:ext uri="{9D8B030D-6E8A-4147-A177-3AD203B41FA5}">
                      <a16:colId xmlns:a16="http://schemas.microsoft.com/office/drawing/2014/main" val="3131628456"/>
                    </a:ext>
                  </a:extLst>
                </a:gridCol>
                <a:gridCol w="2029691">
                  <a:extLst>
                    <a:ext uri="{9D8B030D-6E8A-4147-A177-3AD203B41FA5}">
                      <a16:colId xmlns:a16="http://schemas.microsoft.com/office/drawing/2014/main" val="182557076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sz="2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dirty="0"/>
                        <a:t>Model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dirty="0"/>
                        <a:t>View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dirty="0"/>
                        <a:t>Controller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533709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500" dirty="0"/>
                        <a:t>User sign-in page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dirty="0"/>
                        <a:t>X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998527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500" dirty="0"/>
                        <a:t>Authenticate user sign-in attempt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dirty="0"/>
                        <a:t>X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93819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500" dirty="0"/>
                        <a:t>Check user credentials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dirty="0"/>
                        <a:t>X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071308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500" dirty="0"/>
                        <a:t>Display a list of Tweets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dirty="0"/>
                        <a:t>X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990059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500" dirty="0"/>
                        <a:t>User Retweets a Tweet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dirty="0"/>
                        <a:t>X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269753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500" dirty="0"/>
                        <a:t>Store the Retweet details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dirty="0"/>
                        <a:t>X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069103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500" dirty="0"/>
                        <a:t>User deletes a Tweet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dirty="0"/>
                        <a:t>X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780324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500" dirty="0"/>
                        <a:t>Delete the Tweet’s record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dirty="0"/>
                        <a:t>X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32086055"/>
                  </a:ext>
                </a:extLst>
              </a:tr>
            </a:tbl>
          </a:graphicData>
        </a:graphic>
      </p:graphicFrame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1485CE-6DE7-694A-94D6-866DDB475C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Khalid Alharbi, Ph.D.</a:t>
            </a:r>
          </a:p>
        </p:txBody>
      </p:sp>
    </p:spTree>
    <p:extLst>
      <p:ext uri="{BB962C8B-B14F-4D97-AF65-F5344CB8AC3E}">
        <p14:creationId xmlns:p14="http://schemas.microsoft.com/office/powerpoint/2010/main" val="178330781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0CAB1F-5237-4B44-AA55-3D84B4D3B4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MVC &amp; Compound Patterns (I)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87B1BF-EEAD-CF41-82B0-31F7467B8F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3455" y="1825625"/>
            <a:ext cx="10730345" cy="4351338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The MVC pattern internally utilized multiple design patterns:</a:t>
            </a:r>
          </a:p>
          <a:p>
            <a:r>
              <a:rPr lang="en-US" dirty="0"/>
              <a:t>The </a:t>
            </a:r>
            <a:r>
              <a:rPr lang="en-US" b="1" dirty="0"/>
              <a:t>observer pattern </a:t>
            </a:r>
            <a:r>
              <a:rPr lang="en-US" dirty="0"/>
              <a:t>is used on </a:t>
            </a:r>
            <a:r>
              <a:rPr lang="en-US" b="1" dirty="0"/>
              <a:t>Models</a:t>
            </a:r>
            <a:r>
              <a:rPr lang="en-US" dirty="0"/>
              <a:t> with variant implementations:</a:t>
            </a:r>
          </a:p>
          <a:p>
            <a:pPr lvl="1"/>
            <a:r>
              <a:rPr lang="en-US" dirty="0"/>
              <a:t>The views keep track of changes on models via the observer design pattern.</a:t>
            </a:r>
          </a:p>
          <a:p>
            <a:pPr lvl="1"/>
            <a:r>
              <a:rPr lang="en-US" dirty="0"/>
              <a:t>Or the Controllers observe the models and notify the views of a change.</a:t>
            </a:r>
          </a:p>
          <a:p>
            <a:r>
              <a:rPr lang="en-US" dirty="0"/>
              <a:t>The </a:t>
            </a:r>
            <a:r>
              <a:rPr lang="en-US" b="1" dirty="0"/>
              <a:t>strategy pattern </a:t>
            </a:r>
            <a:r>
              <a:rPr lang="en-US" dirty="0"/>
              <a:t>is used on </a:t>
            </a:r>
            <a:r>
              <a:rPr lang="en-US" b="1" dirty="0"/>
              <a:t>Views</a:t>
            </a:r>
            <a:r>
              <a:rPr lang="en-US" dirty="0"/>
              <a:t> and </a:t>
            </a:r>
            <a:r>
              <a:rPr lang="en-US" b="1" dirty="0"/>
              <a:t>Controllers</a:t>
            </a:r>
            <a:r>
              <a:rPr lang="en-US" dirty="0"/>
              <a:t>:</a:t>
            </a:r>
          </a:p>
          <a:p>
            <a:pPr lvl="1"/>
            <a:r>
              <a:rPr lang="en-US" dirty="0"/>
              <a:t>The views delegate events to their current controllers.</a:t>
            </a:r>
          </a:p>
          <a:p>
            <a:r>
              <a:rPr lang="en-US" dirty="0"/>
              <a:t>The </a:t>
            </a:r>
            <a:r>
              <a:rPr lang="en-US" b="1" dirty="0"/>
              <a:t>composite pattern </a:t>
            </a:r>
            <a:r>
              <a:rPr lang="en-US" dirty="0"/>
              <a:t>is used on </a:t>
            </a:r>
            <a:r>
              <a:rPr lang="en-US" b="1" dirty="0"/>
              <a:t>Views</a:t>
            </a:r>
          </a:p>
          <a:p>
            <a:pPr lvl="1"/>
            <a:r>
              <a:rPr lang="en-US" dirty="0"/>
              <a:t>The controller tells the root view element to update itself and all its sub-components in the tree structure (e.g., panels, text fields, buttons, etc.)</a:t>
            </a:r>
          </a:p>
          <a:p>
            <a:r>
              <a:rPr lang="en-US" dirty="0"/>
              <a:t>The </a:t>
            </a:r>
            <a:r>
              <a:rPr lang="en-US" b="1" dirty="0"/>
              <a:t>command pattern </a:t>
            </a:r>
            <a:r>
              <a:rPr lang="en-US" dirty="0"/>
              <a:t>is used to trigger and handle events</a:t>
            </a:r>
          </a:p>
          <a:p>
            <a:r>
              <a:rPr lang="en-US" dirty="0"/>
              <a:t>The </a:t>
            </a:r>
            <a:r>
              <a:rPr lang="en-US" b="1" dirty="0"/>
              <a:t>decorator pattern </a:t>
            </a:r>
            <a:r>
              <a:rPr lang="en-US" dirty="0"/>
              <a:t>is used on </a:t>
            </a:r>
            <a:r>
              <a:rPr lang="en-US" b="1" dirty="0"/>
              <a:t>Views </a:t>
            </a:r>
            <a:r>
              <a:rPr lang="en-US" dirty="0"/>
              <a:t>to dynamically add behaviors.</a:t>
            </a:r>
            <a:endParaRPr lang="en-US" b="1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8FF7098-85A4-9E4F-9405-5E6F08517B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Khalid Alharbi, Ph.D.</a:t>
            </a:r>
          </a:p>
        </p:txBody>
      </p:sp>
    </p:spTree>
    <p:extLst>
      <p:ext uri="{BB962C8B-B14F-4D97-AF65-F5344CB8AC3E}">
        <p14:creationId xmlns:p14="http://schemas.microsoft.com/office/powerpoint/2010/main" val="27298660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C3EBAD-020E-C343-B59A-E2B74C9DF5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MVC Java Example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1485CE-6DE7-694A-94D6-866DDB475C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Khalid Alharbi, Ph.D.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C89E06D-8086-724E-8B9C-3B09962A93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710126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0EDEE9-BFC7-524E-A591-D497B1D1A9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MVC Swing 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7E0F19-781F-6D4B-A280-D4A5CECBF4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21A80F6-95C7-BA42-AA67-8FB80C6186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Khalid Alharbi, Ph.D.</a:t>
            </a:r>
          </a:p>
        </p:txBody>
      </p:sp>
    </p:spTree>
    <p:extLst>
      <p:ext uri="{BB962C8B-B14F-4D97-AF65-F5344CB8AC3E}">
        <p14:creationId xmlns:p14="http://schemas.microsoft.com/office/powerpoint/2010/main" val="392440953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33694B-47D9-244F-BE98-55DA4A840B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MVC Spring Framework 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610B5A-79D3-DD4D-866C-58E8F9BFB5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D0F1A94-7D3B-AE46-AC0C-54F2BA65F4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Khalid Alharbi, Ph.D.</a:t>
            </a:r>
          </a:p>
        </p:txBody>
      </p:sp>
    </p:spTree>
    <p:extLst>
      <p:ext uri="{BB962C8B-B14F-4D97-AF65-F5344CB8AC3E}">
        <p14:creationId xmlns:p14="http://schemas.microsoft.com/office/powerpoint/2010/main" val="9573100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E4C55A-0AFC-F54A-9561-A66DEE0E0B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 (II)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848C3A-9A57-4E46-B79C-153A985793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MVC is widely used with GUI systems (e.g., desktop and web applications)</a:t>
            </a:r>
          </a:p>
          <a:p>
            <a:r>
              <a:rPr lang="en-US" dirty="0"/>
              <a:t>MVC is a ubiquitous compound design pattern that address two common problems in GUI programming:</a:t>
            </a:r>
          </a:p>
          <a:p>
            <a:pPr lvl="1"/>
            <a:r>
              <a:rPr lang="en-US" dirty="0"/>
              <a:t>How to provide an interactive and updated visual representation of the current state of the application?</a:t>
            </a:r>
          </a:p>
          <a:p>
            <a:pPr lvl="1"/>
            <a:r>
              <a:rPr lang="en-US" dirty="0"/>
              <a:t>How to keep a GUI system under control given the inherent complexity of communication between various components.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D199CDA-E606-E44C-96B5-AEDFA324F9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Khalid Alharbi, Ph.D.</a:t>
            </a:r>
          </a:p>
        </p:txBody>
      </p:sp>
    </p:spTree>
    <p:extLst>
      <p:ext uri="{BB962C8B-B14F-4D97-AF65-F5344CB8AC3E}">
        <p14:creationId xmlns:p14="http://schemas.microsoft.com/office/powerpoint/2010/main" val="7186633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39340F-4AD1-4745-8264-8737B607D5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 (III)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B04257-2BCD-D545-9264-B9A645E4BB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Architectural patterns are reusable solution to a commonly occurring problems in software architecture.</a:t>
            </a:r>
          </a:p>
          <a:p>
            <a:r>
              <a:rPr lang="en-US" dirty="0"/>
              <a:t>Architectural patterns are similar to software design patterns, but they have a more general or broader scope.</a:t>
            </a:r>
          </a:p>
          <a:p>
            <a:r>
              <a:rPr lang="en-US" dirty="0"/>
              <a:t>Model-View-Controller (MVC) was created by Trygve </a:t>
            </a:r>
            <a:r>
              <a:rPr lang="en-US" dirty="0" err="1"/>
              <a:t>Reenskaug</a:t>
            </a:r>
            <a:r>
              <a:rPr lang="en-US" dirty="0"/>
              <a:t> while a visiting scientist at the Xerox Palo Alto Research Center (PARC), in the late 1970s</a:t>
            </a:r>
          </a:p>
          <a:p>
            <a:r>
              <a:rPr lang="en-US" dirty="0"/>
              <a:t>MVC is an architectural design pattern that is widely used in Graphical User Interface (GUI) and web development.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C4B8CB8-4337-4A4C-BE99-B0F0966DAC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Khalid Alharbi, Ph.D.</a:t>
            </a:r>
          </a:p>
        </p:txBody>
      </p:sp>
    </p:spTree>
    <p:extLst>
      <p:ext uri="{BB962C8B-B14F-4D97-AF65-F5344CB8AC3E}">
        <p14:creationId xmlns:p14="http://schemas.microsoft.com/office/powerpoint/2010/main" val="26979056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77C30B-979F-F242-807E-1E26724650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 (IV)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6F0C1A-96D5-AD41-8380-DB0D3E186E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MVC aims to simplify the development of applications that involve users who interact with a system that retrieves and displays data.</a:t>
            </a:r>
          </a:p>
          <a:p>
            <a:r>
              <a:rPr lang="en-US" dirty="0"/>
              <a:t>MVC divides an application into three interconnected components: Model, View and Controller.</a:t>
            </a:r>
          </a:p>
          <a:p>
            <a:pPr lvl="1"/>
            <a:r>
              <a:rPr lang="en-US" dirty="0"/>
              <a:t>Model: Manages data related operations (get, insert, update, delete)</a:t>
            </a:r>
          </a:p>
          <a:p>
            <a:pPr lvl="1"/>
            <a:r>
              <a:rPr lang="en-US" dirty="0"/>
              <a:t>View: Renders presentation of the model in a particular format.</a:t>
            </a:r>
          </a:p>
          <a:p>
            <a:pPr lvl="1"/>
            <a:r>
              <a:rPr lang="en-US" dirty="0"/>
              <a:t>Controller: Responds to the user input and passes it to the Model.</a:t>
            </a:r>
          </a:p>
          <a:p>
            <a:r>
              <a:rPr lang="en-US" dirty="0"/>
              <a:t>The MVC pattern breaks up the code into separate manageable components.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42FF92F-1F73-CC4A-B490-53BC91EB47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Khalid Alharbi, Ph.D.</a:t>
            </a:r>
          </a:p>
        </p:txBody>
      </p:sp>
    </p:spTree>
    <p:extLst>
      <p:ext uri="{BB962C8B-B14F-4D97-AF65-F5344CB8AC3E}">
        <p14:creationId xmlns:p14="http://schemas.microsoft.com/office/powerpoint/2010/main" val="10912262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B612BB-86A2-014F-8B12-5C85CCCCAB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Benefits of MVC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B38EE1-207F-524C-816A-B4DF2B21D2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Separation of Concerns:</a:t>
            </a:r>
          </a:p>
          <a:p>
            <a:pPr lvl="1"/>
            <a:r>
              <a:rPr lang="en-US" dirty="0"/>
              <a:t>Separating the code into distinct sections, where each section addresses a separate concern.</a:t>
            </a:r>
          </a:p>
          <a:p>
            <a:r>
              <a:rPr lang="en-US" dirty="0"/>
              <a:t>Simplify the development</a:t>
            </a:r>
          </a:p>
          <a:p>
            <a:pPr lvl="1"/>
            <a:r>
              <a:rPr lang="en-US" dirty="0"/>
              <a:t>Build and test components independently.</a:t>
            </a:r>
          </a:p>
          <a:p>
            <a:pPr lvl="1"/>
            <a:r>
              <a:rPr lang="en-US" dirty="0"/>
              <a:t>Teams can work on different parts (e.g., a team working on Views without impacting the team that’s working on the Models).</a:t>
            </a:r>
          </a:p>
          <a:p>
            <a:r>
              <a:rPr lang="en-US" dirty="0"/>
              <a:t>Loose coupling</a:t>
            </a:r>
          </a:p>
          <a:p>
            <a:pPr lvl="1"/>
            <a:r>
              <a:rPr lang="en-US" dirty="0"/>
              <a:t>A model can be changed (e.g., change data store) without impacting the Views.</a:t>
            </a:r>
          </a:p>
          <a:p>
            <a:pPr lvl="1"/>
            <a:r>
              <a:rPr lang="en-US" dirty="0"/>
              <a:t>A view can be changed without impacting the Model.</a:t>
            </a:r>
          </a:p>
          <a:p>
            <a:pPr lvl="1"/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A16261B-A8A3-0044-9C2F-E08A6E2FC2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Khalid Alharbi, Ph.D.</a:t>
            </a:r>
          </a:p>
        </p:txBody>
      </p:sp>
    </p:spTree>
    <p:extLst>
      <p:ext uri="{BB962C8B-B14F-4D97-AF65-F5344CB8AC3E}">
        <p14:creationId xmlns:p14="http://schemas.microsoft.com/office/powerpoint/2010/main" val="25630959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9E4ACA-9891-944E-AE7F-8CA28300D0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/>
              <a:t>Model</a:t>
            </a:r>
            <a:r>
              <a:rPr lang="en-US" dirty="0"/>
              <a:t>-View Controller: Architecture 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28001A0-F685-AC4C-ABA3-C3C4205400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Khalid Alharbi, Ph.D.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A64774E0-54FC-B848-B829-ED896FE5F65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50768" y="1551709"/>
            <a:ext cx="10766774" cy="45304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85223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9E4ACA-9891-944E-AE7F-8CA28300D0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/>
              <a:t>Model</a:t>
            </a:r>
            <a:r>
              <a:rPr lang="en-US" dirty="0"/>
              <a:t>-View Controller: Structure 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28001A0-F685-AC4C-ABA3-C3C4205400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Khalid Alharbi, Ph.D.</a:t>
            </a:r>
          </a:p>
        </p:txBody>
      </p:sp>
      <p:pic>
        <p:nvPicPr>
          <p:cNvPr id="8" name="Content Placeholder 7" descr="Graphical user interface, application&#10;&#10;Description automatically generated">
            <a:extLst>
              <a:ext uri="{FF2B5EF4-FFF2-40B4-BE49-F238E27FC236}">
                <a16:creationId xmlns:a16="http://schemas.microsoft.com/office/drawing/2014/main" id="{5FAF646B-3060-3F46-B003-211EAE13449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61977" y="1828801"/>
            <a:ext cx="11312046" cy="4405744"/>
          </a:xfrm>
        </p:spPr>
      </p:pic>
    </p:spTree>
    <p:extLst>
      <p:ext uri="{BB962C8B-B14F-4D97-AF65-F5344CB8AC3E}">
        <p14:creationId xmlns:p14="http://schemas.microsoft.com/office/powerpoint/2010/main" val="20358776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8F0DE5-168C-8A42-8EB5-8C63E9B354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MVC Example: Video Player App (I)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34764B-01AD-9D47-A72D-6C1CC091D2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Let’s take a closer look at how model, view, and controller in MVC with an example of a video player, like the one on YouTube.</a:t>
            </a:r>
          </a:p>
          <a:p>
            <a:pPr lvl="1"/>
            <a:r>
              <a:rPr lang="en-US" dirty="0"/>
              <a:t>The video player maintains a database with all videos along with their descriptions and data.</a:t>
            </a:r>
          </a:p>
          <a:p>
            <a:pPr lvl="1"/>
            <a:r>
              <a:rPr lang="en-US" dirty="0"/>
              <a:t>It also takes care of playing a playlist of videos and constantly updating the user interface with the current video title, description, comments, etc.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The </a:t>
            </a:r>
            <a:r>
              <a:rPr lang="en-US" b="1" dirty="0"/>
              <a:t>user</a:t>
            </a:r>
            <a:r>
              <a:rPr lang="en-US" dirty="0"/>
              <a:t> interacts with the </a:t>
            </a:r>
            <a:r>
              <a:rPr lang="en-US" b="1" dirty="0"/>
              <a:t>View</a:t>
            </a:r>
            <a:r>
              <a:rPr lang="en-US" dirty="0"/>
              <a:t>:</a:t>
            </a:r>
          </a:p>
          <a:p>
            <a:pPr lvl="1"/>
            <a:r>
              <a:rPr lang="en-US" dirty="0"/>
              <a:t>The view is the window to the model</a:t>
            </a:r>
          </a:p>
          <a:p>
            <a:pPr lvl="1"/>
            <a:r>
              <a:rPr lang="en-US" dirty="0"/>
              <a:t>When the user clicks on “play”, the View tells the Controller what happened.</a:t>
            </a:r>
          </a:p>
          <a:p>
            <a:pPr lvl="1"/>
            <a:r>
              <a:rPr lang="en-US" dirty="0"/>
              <a:t>It’s the Controller’s job to handle the “play” event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D2FF7B6-D4CC-314A-807E-FC7E3A2AA2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Khalid Alharbi, Ph.D.</a:t>
            </a:r>
          </a:p>
        </p:txBody>
      </p:sp>
    </p:spTree>
    <p:extLst>
      <p:ext uri="{BB962C8B-B14F-4D97-AF65-F5344CB8AC3E}">
        <p14:creationId xmlns:p14="http://schemas.microsoft.com/office/powerpoint/2010/main" val="1551739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PIT-252-Templatepotx" id="{42E5E926-3BED-204F-B17B-D789EAD2F6C1}" vid="{C00757F4-C8DA-6D4D-BDDA-5CD9D32FA83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FE5342AD51261459D4DC1AD56670B80" ma:contentTypeVersion="0" ma:contentTypeDescription="Create a new document." ma:contentTypeScope="" ma:versionID="3f085fb6abd91e5f510da4f4e3a207ab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0967b7be50301903c78f9c39c6fd9af8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0AFE0BD6-B1EE-4F85-A1C4-C37FB17EFE1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A33B645D-B4B1-4F54-AA5E-05A925268A2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C764DB8-5587-4440-878F-3075D9C2D87B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41310</TotalTime>
  <Words>2128</Words>
  <Application>Microsoft Macintosh PowerPoint</Application>
  <PresentationFormat>Widescreen</PresentationFormat>
  <Paragraphs>283</Paragraphs>
  <Slides>29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3" baseType="lpstr">
      <vt:lpstr>Arial</vt:lpstr>
      <vt:lpstr>Calibri</vt:lpstr>
      <vt:lpstr>Calibri Light</vt:lpstr>
      <vt:lpstr>Office Theme</vt:lpstr>
      <vt:lpstr>CPIT-252 Software Design Patterns</vt:lpstr>
      <vt:lpstr>Introduction (I)</vt:lpstr>
      <vt:lpstr>Introduction (II)</vt:lpstr>
      <vt:lpstr>Introduction (III)</vt:lpstr>
      <vt:lpstr>Introduction (IV)</vt:lpstr>
      <vt:lpstr>Benefits of MVC</vt:lpstr>
      <vt:lpstr>Model-View Controller: Architecture </vt:lpstr>
      <vt:lpstr>Model-View Controller: Structure </vt:lpstr>
      <vt:lpstr>MVC Example: Video Player App (I)</vt:lpstr>
      <vt:lpstr>MVC Example: Video Player App (II)</vt:lpstr>
      <vt:lpstr>MVC Example: Video Player App (III)</vt:lpstr>
      <vt:lpstr>Model-View Controller: Model</vt:lpstr>
      <vt:lpstr>Model-View Controller: View</vt:lpstr>
      <vt:lpstr>Model-View Controller: Controller</vt:lpstr>
      <vt:lpstr>MVC is sometimes misunderstood</vt:lpstr>
      <vt:lpstr>MVC Variations: Pull-MVC vs. Push-MVC</vt:lpstr>
      <vt:lpstr>MVC Example - Twitter</vt:lpstr>
      <vt:lpstr>MVC Example - Twitter</vt:lpstr>
      <vt:lpstr>MVC Example - Twitter</vt:lpstr>
      <vt:lpstr>MVC Example - Twitter</vt:lpstr>
      <vt:lpstr>MVC Example - Twitter</vt:lpstr>
      <vt:lpstr>MVC Example - Twitter</vt:lpstr>
      <vt:lpstr>MVC Example - Twitter</vt:lpstr>
      <vt:lpstr>MVC Example - Twitter</vt:lpstr>
      <vt:lpstr>MVC Example - Twitter</vt:lpstr>
      <vt:lpstr>MVC &amp; Compound Patterns (I)</vt:lpstr>
      <vt:lpstr>MVC Java Example</vt:lpstr>
      <vt:lpstr>MVC Swing Example</vt:lpstr>
      <vt:lpstr>MVC Spring Framework Example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CPIT-252 Software Design Patterns</dc:title>
  <dc:creator>KHALID AHMED M ALHARBI</dc:creator>
  <cp:lastModifiedBy>KHALID AHMED M ALHARBI</cp:lastModifiedBy>
  <cp:revision>338</cp:revision>
  <dcterms:created xsi:type="dcterms:W3CDTF">2021-09-11T06:45:43Z</dcterms:created>
  <dcterms:modified xsi:type="dcterms:W3CDTF">2022-11-16T04:57:44Z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0x010100CFE5342AD51261459D4DC1AD56670B80</vt:lpwstr>
  </property>
</Properties>
</file>