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358" r:id="rId6"/>
    <p:sldId id="361" r:id="rId7"/>
    <p:sldId id="324" r:id="rId8"/>
    <p:sldId id="339" r:id="rId9"/>
    <p:sldId id="344" r:id="rId10"/>
    <p:sldId id="343" r:id="rId11"/>
    <p:sldId id="359" r:id="rId12"/>
    <p:sldId id="362" r:id="rId13"/>
    <p:sldId id="363" r:id="rId14"/>
    <p:sldId id="364" r:id="rId15"/>
    <p:sldId id="340" r:id="rId16"/>
    <p:sldId id="341" r:id="rId17"/>
    <p:sldId id="342" r:id="rId18"/>
    <p:sldId id="365" r:id="rId19"/>
    <p:sldId id="346" r:id="rId20"/>
    <p:sldId id="347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60" r:id="rId30"/>
    <p:sldId id="348" r:id="rId31"/>
    <p:sldId id="366" r:id="rId32"/>
    <p:sldId id="36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/>
    <p:restoredTop sz="86400"/>
  </p:normalViewPr>
  <p:slideViewPr>
    <p:cSldViewPr snapToGrid="0" snapToObjects="1">
      <p:cViewPr varScale="1">
        <p:scale>
          <a:sx n="87" d="100"/>
          <a:sy n="87" d="100"/>
        </p:scale>
        <p:origin x="232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8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C0A-6220-D54A-B082-78DF55AC6E2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F7E4D-9714-D74B-90AD-133380B5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F7E4D-9714-D74B-90AD-133380B588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DB8C-8C3D-E548-8CDD-4397B2D82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44C28-34C0-774F-8352-6B8ED7925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969D9-1F29-FF41-8215-D3895ADC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DB5C-9BD2-DF45-AE5F-E8E54F2A78B0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4649-8618-814B-8926-A5AFF330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837C4-AEF2-0E48-882E-E2034985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9A2F-DDD3-314B-9BA1-20753712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90641-2AC8-434E-BDA1-4D4A7E84B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764C2-8CA6-5447-A01C-88E65226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1263-96DC-0C41-98C3-3F82720496D3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8B50E-46C1-B445-BDA0-BD2AEDE2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E50E7-BAE5-4148-8AA7-3184CBB4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5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21A99-0FB9-D14F-B7AF-C69100870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32D84-5468-2C4F-8D38-90BEF9A90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8601-804E-3943-AA74-F84D85EF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75C1-1D02-DD48-AAC0-9FF6A18ED75A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29C5E-5AB2-3844-9786-7D95CCA7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F09B-0D9D-124B-A224-58EC7704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2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86F16-1C69-084F-B267-7A84EA68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C6DF-F1AF-EB4A-B747-F5A0B107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BC11-0523-4A46-96E3-F2B07188F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E72E-D873-9640-A819-36371CE6B1D5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8573-6E66-894B-8B6F-1FFC866C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2BE98-B0BA-D24D-B02E-D46B5DB1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F7F1-D1C4-204C-97B1-75B8F0F6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8D33F-3A15-5244-B5BE-4909AA6D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23A85-5098-594D-B413-9AB4F898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99B8-0AC6-574C-8E57-238E21196A28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F9828-2A94-864E-80F0-C5DB62B8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7A292-691A-F04B-B348-E99700BD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1952-79EC-CB49-9F5E-3F873708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C8CBA-8C2C-CA4F-B9EA-BB4401ECD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24C4D-C3B9-8F48-AA09-E7E41E66B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D160F-239A-6748-9413-7D21B0DE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2181-5548-0340-9099-41F3D4843B4E}" type="datetime1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8B558-3153-3847-A36F-D90A83FF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CF102-BC94-5442-B30C-350838B7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0AE9-9FE1-3847-8F1E-8818EF15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93228-A9D7-7E44-B7C9-E9A7444AA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AD833-1831-4241-8CA5-0498CB9AA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93992-148D-704F-BDBA-C57F51150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C5BA7-AB9F-864C-B3DF-A8D8EF130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531113-821C-0340-A44B-D7A95633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8050-0747-A341-93E4-CA3C3C6E13B9}" type="datetime1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929620-E1EF-2C48-9737-28B731F7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F0409-3672-1640-8E5D-658B309E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D0AE-AFEE-2C45-BB9D-7CACBD153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4A0F0-58A2-DD4B-89F8-1A069BE7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3BA2-E8CB-B045-A68B-B9F3F24E31B9}" type="datetime1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6E0BD-C327-FD4D-8A45-8A978A10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05CB-19C4-F042-A691-DB72C7A1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72477-3634-3D48-A20F-AE57DE36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BD13-EE12-564E-9E2A-E7375F238313}" type="datetime1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471AA-EA1A-CC4A-B752-277755DA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C9291-78D8-244F-A1DF-A9AF2012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4D72-F1ED-A946-B621-B61A7DF5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23D8-BDA9-F04A-A850-7ED78C3C6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DC3CC-9919-AD4E-8FD0-0E78788A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501E-B15B-0C44-8711-01089592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05D4-8857-5641-AD7B-BFDD354B5CB4}" type="datetime1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773E7-ECFE-524D-A955-6BAF2B9D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4D35D-6520-804E-A3BD-28C133A7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6681-050E-AC43-83C2-F0A3D1731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30BD-572F-264A-9ABB-9119442D9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56AB2-F4A5-054E-9110-49AC49FE4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7E0A6-A38A-5D4F-8473-B5F9CC63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CB74-29E0-AE4C-B0D5-CCF0669D1971}" type="datetime1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5E7ED-AB8C-7D43-BF25-B30A0963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41D83-7C88-5540-9292-D4AA6477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8A8DA-5F24-4346-A87C-16F8790A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A8E8B-FA21-624F-97FF-52C72FB2F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8F23-21E1-2241-B2D6-17D7CED6E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9697-018E-E649-8CE9-147E94408CD2}" type="datetime1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39F9E-D9F0-F741-89FE-DB8AA17B1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Khalid Alharbi, Ph.D.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9E384-BF53-8241-998A-4DF2F5B52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4CD7-CDB6-3944-A2CC-692A1787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E8BC-F2EB-DE4E-A779-1591DFFBD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CPIT-252</a:t>
            </a:r>
            <a:br>
              <a:rPr lang="en-US" dirty="0"/>
            </a:br>
            <a:r>
              <a:rPr lang="en-US" dirty="0"/>
              <a:t>Software Design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887C0-33CF-6548-8BEE-C5FAA036A2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Model-View-Controller (MVC)</a:t>
            </a:r>
            <a:endParaRPr lang="en-US" sz="2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62958-42DF-F247-98D0-3B6CC1420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15974-7A84-944D-868F-EE22D10EF3F0}"/>
              </a:ext>
            </a:extLst>
          </p:cNvPr>
          <p:cNvSpPr txBox="1"/>
          <p:nvPr/>
        </p:nvSpPr>
        <p:spPr>
          <a:xfrm>
            <a:off x="734290" y="6208257"/>
            <a:ext cx="293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Last updated: 20/03/2022</a:t>
            </a:r>
          </a:p>
        </p:txBody>
      </p:sp>
    </p:spTree>
    <p:extLst>
      <p:ext uri="{BB962C8B-B14F-4D97-AF65-F5344CB8AC3E}">
        <p14:creationId xmlns:p14="http://schemas.microsoft.com/office/powerpoint/2010/main" val="312626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D9D2-97F0-0F43-B613-D9706C2E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Example: Video Player App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BAA98-D289-444B-B9F9-1180F8FC3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asks the </a:t>
            </a:r>
            <a:r>
              <a:rPr lang="en-US" b="1" dirty="0"/>
              <a:t>model</a:t>
            </a:r>
            <a:r>
              <a:rPr lang="en-US" dirty="0"/>
              <a:t> to change its state:</a:t>
            </a:r>
          </a:p>
          <a:p>
            <a:pPr lvl="1"/>
            <a:r>
              <a:rPr lang="en-US" dirty="0"/>
              <a:t>If the user clicks “play”, the controller decides how the model should be manipulated to handle this action (e.g., ask the model to increment view count).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may also ask the </a:t>
            </a:r>
            <a:r>
              <a:rPr lang="en-US" b="1" dirty="0"/>
              <a:t>view</a:t>
            </a:r>
            <a:r>
              <a:rPr lang="en-US" dirty="0"/>
              <a:t> to change/update itself:\</a:t>
            </a:r>
          </a:p>
          <a:p>
            <a:pPr lvl="1"/>
            <a:r>
              <a:rPr lang="en-US" dirty="0"/>
              <a:t>If the user clicks “play”, the controller asks the view to enable the “pause”, ”fast-forward”, and “closed-caption” buttons) and disable the “play” button.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The </a:t>
            </a:r>
            <a:r>
              <a:rPr lang="en-US" b="1" dirty="0"/>
              <a:t>model</a:t>
            </a:r>
            <a:r>
              <a:rPr lang="en-US" dirty="0"/>
              <a:t> notifies the </a:t>
            </a:r>
            <a:r>
              <a:rPr lang="en-US" b="1" dirty="0"/>
              <a:t>view</a:t>
            </a:r>
            <a:r>
              <a:rPr lang="en-US" dirty="0"/>
              <a:t> when its state has changed:</a:t>
            </a:r>
          </a:p>
          <a:p>
            <a:pPr lvl="1"/>
            <a:r>
              <a:rPr lang="en-US" dirty="0"/>
              <a:t>If the user clicks “write a comment” or someone else’s wrote a comment, the model tells the view that its state has changed.</a:t>
            </a:r>
          </a:p>
          <a:p>
            <a:pPr marL="971550" lvl="1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EED44-8E78-CB44-BACA-463D35EF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404348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DA40-865A-9D48-AB34-81C21690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Example: Video Player App 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631D-D77A-004D-B9A6-70AD52D7C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The </a:t>
            </a:r>
            <a:r>
              <a:rPr lang="en-US" b="1" dirty="0"/>
              <a:t>view</a:t>
            </a:r>
            <a:r>
              <a:rPr lang="en-US" dirty="0"/>
              <a:t> asks the </a:t>
            </a:r>
            <a:r>
              <a:rPr lang="en-US" b="1" dirty="0"/>
              <a:t>model</a:t>
            </a:r>
            <a:r>
              <a:rPr lang="en-US" dirty="0"/>
              <a:t> for state.</a:t>
            </a:r>
          </a:p>
          <a:p>
            <a:pPr lvl="1"/>
            <a:r>
              <a:rPr lang="en-US" dirty="0"/>
              <a:t>When the model notifies the view that a new video has started playing, the view requests the video name, description, and associated comments from the model and displays it.</a:t>
            </a:r>
          </a:p>
          <a:p>
            <a:pPr lvl="1"/>
            <a:r>
              <a:rPr lang="en-US" dirty="0"/>
              <a:t>The view also may request the model for state as the result of the controller requesting change in the view (e.g., show a list of related videos next to the current video).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C112E-8E4F-9F42-B6BE-7E5C2771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1562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3CB3-2971-E846-A5C3-E92744D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b="1" dirty="0"/>
              <a:t>Model</a:t>
            </a:r>
            <a:r>
              <a:rPr lang="en-US" dirty="0"/>
              <a:t>-View Controller: </a:t>
            </a:r>
            <a:r>
              <a:rPr lang="en-US" sz="5200" b="1" dirty="0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F740-DCC3-6043-B1E4-843518A8E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model manages the data for the application and is responsible for retrieving and storing data by interacting directly with the data store.</a:t>
            </a:r>
          </a:p>
          <a:p>
            <a:r>
              <a:rPr lang="en-US" dirty="0"/>
              <a:t>The model receives user input from the controller and processes it by making requests to the data store.</a:t>
            </a:r>
          </a:p>
          <a:p>
            <a:r>
              <a:rPr lang="en-US" dirty="0"/>
              <a:t>The data store can be a database, API, JSON object, message queue, or any place where data is stored in.</a:t>
            </a:r>
          </a:p>
          <a:p>
            <a:r>
              <a:rPr lang="en-US" dirty="0"/>
              <a:t>The model knows where the data is when asked by the controller.</a:t>
            </a:r>
          </a:p>
          <a:p>
            <a:pPr lvl="1"/>
            <a:r>
              <a:rPr lang="en-US" dirty="0"/>
              <a:t>Which database table or API is this data stored in?</a:t>
            </a:r>
          </a:p>
          <a:p>
            <a:pPr lvl="1"/>
            <a:r>
              <a:rPr lang="en-US" dirty="0"/>
              <a:t>Which SQL query to execute or API endpoint to call?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CC9DA-9C35-4142-8996-CB4499D8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5997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3CB3-2971-E846-A5C3-E92744D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</a:t>
            </a:r>
            <a:r>
              <a:rPr lang="en-US" sz="5200" b="1" dirty="0"/>
              <a:t>View</a:t>
            </a:r>
            <a:r>
              <a:rPr lang="en-US" dirty="0"/>
              <a:t> Controller: </a:t>
            </a:r>
            <a:r>
              <a:rPr lang="en-US" sz="5200" b="1" dirty="0"/>
              <a:t>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F740-DCC3-6043-B1E4-843518A8E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View gets data from the Model and presents it to the user.</a:t>
            </a:r>
          </a:p>
          <a:p>
            <a:r>
              <a:rPr lang="en-US" dirty="0"/>
              <a:t>The view decides how the data is presented to the user in UI elements </a:t>
            </a:r>
          </a:p>
          <a:p>
            <a:pPr lvl="1"/>
            <a:r>
              <a:rPr lang="en-US" dirty="0"/>
              <a:t>Examples: a table inside a UI component in a desktop application, or a view in a mobile application or web page in a web application.</a:t>
            </a:r>
          </a:p>
          <a:p>
            <a:r>
              <a:rPr lang="en-US" dirty="0"/>
              <a:t>The View knows when and how to render UI elements:</a:t>
            </a:r>
          </a:p>
          <a:p>
            <a:pPr lvl="1"/>
            <a:r>
              <a:rPr lang="en-US" dirty="0"/>
              <a:t>It updates the current view when the Model is providing it with new data.</a:t>
            </a:r>
          </a:p>
          <a:p>
            <a:pPr lvl="1"/>
            <a:r>
              <a:rPr lang="en-US" dirty="0"/>
              <a:t>It changes the current view when the controller asks it as a result of a user interaction (e.g., when the user navigates to a new page, the controller will ask the View to render its UI elements).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CC9DA-9C35-4142-8996-CB4499D8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7731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3CB3-2971-E846-A5C3-E92744D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 </a:t>
            </a:r>
            <a:r>
              <a:rPr lang="en-US" sz="4800" b="1" dirty="0"/>
              <a:t>Controller</a:t>
            </a:r>
            <a:r>
              <a:rPr lang="en-US" dirty="0"/>
              <a:t>: </a:t>
            </a:r>
            <a:r>
              <a:rPr lang="en-US" sz="4800" b="1" dirty="0"/>
              <a:t>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F740-DCC3-6043-B1E4-843518A8E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Controller handles the application logic and user inputs.</a:t>
            </a:r>
          </a:p>
          <a:p>
            <a:r>
              <a:rPr lang="en-US" dirty="0"/>
              <a:t>It listens for changes to the data in the model or the state in the UI and notifies the model or view accordingly.</a:t>
            </a:r>
          </a:p>
          <a:p>
            <a:r>
              <a:rPr lang="en-US" dirty="0"/>
              <a:t>The Controller knows how to respond to user actions:</a:t>
            </a:r>
          </a:p>
          <a:p>
            <a:pPr lvl="1"/>
            <a:r>
              <a:rPr lang="en-US" dirty="0"/>
              <a:t>The Controller notifies the View when the user navigates to a new page or asks the View to render the related UI elements  (e.g., load a table view when the user clicks on view my orders).</a:t>
            </a:r>
          </a:p>
          <a:p>
            <a:pPr lvl="1"/>
            <a:r>
              <a:rPr lang="en-US" dirty="0"/>
              <a:t>The Controller asks the Model to update itself as a result of user input (e.g., the user clicks on delete an order, and the Controller will ask the Model to delete it from the data store).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CC9DA-9C35-4142-8996-CB4499D8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7295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7D172-BD56-BC41-BFFB-CF96331C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is sometimes misunderstood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02941-5B28-D54F-BC85-70DE3DB0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 in MVC: Views are misunderstood:</a:t>
            </a:r>
          </a:p>
          <a:p>
            <a:pPr lvl="1"/>
            <a:r>
              <a:rPr lang="en-US" dirty="0"/>
              <a:t>The Views can interpret the input and manipulate the model based on that.</a:t>
            </a:r>
          </a:p>
          <a:p>
            <a:pPr lvl="1"/>
            <a:r>
              <a:rPr lang="en-US" dirty="0"/>
              <a:t>This is dangerous for two reasons:</a:t>
            </a:r>
          </a:p>
          <a:p>
            <a:pPr lvl="2"/>
            <a:r>
              <a:rPr lang="en-US" dirty="0"/>
              <a:t>The view code becomes complicated because it has two jobs: managing the user’s input and managing the logic of controlling the model</a:t>
            </a:r>
          </a:p>
          <a:p>
            <a:pPr lvl="2"/>
            <a:r>
              <a:rPr lang="en-US" dirty="0"/>
              <a:t>The view would be tightly coupled with the model.</a:t>
            </a:r>
          </a:p>
          <a:p>
            <a:r>
              <a:rPr lang="en-US" dirty="0"/>
              <a:t>The C in MVC: Controllers are misunderstood:</a:t>
            </a:r>
          </a:p>
          <a:p>
            <a:pPr lvl="1"/>
            <a:r>
              <a:rPr lang="en-US" dirty="0"/>
              <a:t>All the Controller does is “send it to the model”</a:t>
            </a:r>
          </a:p>
          <a:p>
            <a:pPr lvl="1"/>
            <a:r>
              <a:rPr lang="en-US" dirty="0"/>
              <a:t>This is wrong  the controller interpret the input and manipulate the model based on that.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CB34D-4E41-B34F-9EEE-9E9C03D2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24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8E2E-5A41-DD43-A29A-F76ADAC6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Variations: Pull-MVC vs. Push-MVC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2B74C2-7B2E-984C-B4CB-7F998A40CF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dirty="0"/>
              <a:t>Pull-MVC</a:t>
            </a:r>
          </a:p>
          <a:p>
            <a:r>
              <a:rPr lang="en-US" dirty="0"/>
              <a:t>Also known as “polling”, where you always need to call and ask for new data.</a:t>
            </a:r>
          </a:p>
          <a:p>
            <a:r>
              <a:rPr lang="en-US" dirty="0"/>
              <a:t>The View is not updated until it asks the Model for new data.</a:t>
            </a:r>
          </a:p>
          <a:p>
            <a:r>
              <a:rPr lang="en-US" dirty="0"/>
              <a:t>The view calls the model when it needs to retrieve new data.</a:t>
            </a:r>
          </a:p>
          <a:p>
            <a:r>
              <a:rPr lang="en-US" dirty="0"/>
              <a:t>Example: Refreshing Twitter homepage every 5 minutes to check for trending topics.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C0948-219A-2241-8BCA-861D341E36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dirty="0"/>
              <a:t>Push-MVC</a:t>
            </a:r>
          </a:p>
          <a:p>
            <a:r>
              <a:rPr lang="en-US" dirty="0"/>
              <a:t>The model notifies the view and passes its new state to the view when it has something new.</a:t>
            </a:r>
          </a:p>
          <a:p>
            <a:r>
              <a:rPr lang="en-US" dirty="0"/>
              <a:t>Once the model changes, it notifies the Views.</a:t>
            </a:r>
          </a:p>
          <a:p>
            <a:r>
              <a:rPr lang="en-US" dirty="0"/>
              <a:t>The view registers itself with the model for change notifications.</a:t>
            </a:r>
          </a:p>
          <a:p>
            <a:r>
              <a:rPr lang="en-US" dirty="0"/>
              <a:t>Example: Twitter shows newly posted tweets without having to reload the page.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A9443-B1B3-404C-BEB5-6880E446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6822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508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5948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622362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151328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909458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7532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A0827-7322-2A46-9613-D86B2E95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5BEB7-F166-4942-9E8E-3473F9F2C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we have seen, patterns of patterns can appear in code in multiple forms such as the use multiple design patterns in a single system.</a:t>
            </a:r>
          </a:p>
          <a:p>
            <a:r>
              <a:rPr lang="en-US" dirty="0"/>
              <a:t>We’ll see how patterns of patterns can be used to create a whole new design pattern such as the  Model-View-Controller (MVC) design pattern.</a:t>
            </a:r>
          </a:p>
          <a:p>
            <a:r>
              <a:rPr lang="en-US" dirty="0"/>
              <a:t>MVC provides a generic solution to the problem of displaying and interacting with the information stored in an application’s model classes which is kept in-sync with the data store.</a:t>
            </a:r>
          </a:p>
          <a:p>
            <a:r>
              <a:rPr lang="en-US" dirty="0"/>
              <a:t>MVC makes use of observer, strategy, composite and more.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4953A-47E7-EF4D-AC77-801D8493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21621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492439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114990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486308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04729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42868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99442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43151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586814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24967"/>
              </p:ext>
            </p:extLst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296741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 - Twitter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F81CD8B-6D97-AE4A-B8AB-2A53ECEFA1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251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03618">
                  <a:extLst>
                    <a:ext uri="{9D8B030D-6E8A-4147-A177-3AD203B41FA5}">
                      <a16:colId xmlns:a16="http://schemas.microsoft.com/office/drawing/2014/main" val="3525436106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00744629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131628456"/>
                    </a:ext>
                  </a:extLst>
                </a:gridCol>
                <a:gridCol w="2029691">
                  <a:extLst>
                    <a:ext uri="{9D8B030D-6E8A-4147-A177-3AD203B41FA5}">
                      <a16:colId xmlns:a16="http://schemas.microsoft.com/office/drawing/2014/main" val="18255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Controller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7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sign-in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52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Authenticate user sign-in attempt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Check user credentials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130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Display a list of Tweets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00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/>
                        <a:t>User Retweets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75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Store the Retweet details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91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User deletes a Tweet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/>
                        <a:t>Delete the Tweet’s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8605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783307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AB1F-5237-4B44-AA55-3D84B4D3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&amp; Compound Patterns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B1BF-EEAD-CF41-82B0-31F7467B8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MVC pattern internally utilized multiple design patterns:</a:t>
            </a:r>
          </a:p>
          <a:p>
            <a:r>
              <a:rPr lang="en-US" dirty="0"/>
              <a:t>The </a:t>
            </a:r>
            <a:r>
              <a:rPr lang="en-US" b="1" dirty="0"/>
              <a:t>observer pattern </a:t>
            </a:r>
            <a:r>
              <a:rPr lang="en-US" dirty="0"/>
              <a:t>is used on </a:t>
            </a:r>
            <a:r>
              <a:rPr lang="en-US" b="1" dirty="0"/>
              <a:t>Models</a:t>
            </a:r>
            <a:r>
              <a:rPr lang="en-US" dirty="0"/>
              <a:t> with variant implementations:</a:t>
            </a:r>
          </a:p>
          <a:p>
            <a:pPr lvl="1"/>
            <a:r>
              <a:rPr lang="en-US" dirty="0"/>
              <a:t>The views keep track of changes on models via the observer design pattern.</a:t>
            </a:r>
          </a:p>
          <a:p>
            <a:pPr lvl="1"/>
            <a:r>
              <a:rPr lang="en-US" dirty="0"/>
              <a:t>Or the Controllers observe the models and notify the views of a change.</a:t>
            </a:r>
          </a:p>
          <a:p>
            <a:r>
              <a:rPr lang="en-US" dirty="0"/>
              <a:t>The </a:t>
            </a:r>
            <a:r>
              <a:rPr lang="en-US" b="1" dirty="0"/>
              <a:t>strategy pattern </a:t>
            </a:r>
            <a:r>
              <a:rPr lang="en-US" dirty="0"/>
              <a:t>is used on </a:t>
            </a:r>
            <a:r>
              <a:rPr lang="en-US" b="1" dirty="0"/>
              <a:t>Views</a:t>
            </a:r>
            <a:r>
              <a:rPr lang="en-US" dirty="0"/>
              <a:t> and </a:t>
            </a:r>
            <a:r>
              <a:rPr lang="en-US" b="1" dirty="0"/>
              <a:t>Controllers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views delegate events to their current controllers.</a:t>
            </a:r>
          </a:p>
          <a:p>
            <a:r>
              <a:rPr lang="en-US" dirty="0"/>
              <a:t>The </a:t>
            </a:r>
            <a:r>
              <a:rPr lang="en-US" b="1" dirty="0"/>
              <a:t>composite pattern </a:t>
            </a:r>
            <a:r>
              <a:rPr lang="en-US" dirty="0"/>
              <a:t>is used on </a:t>
            </a:r>
            <a:r>
              <a:rPr lang="en-US" b="1" dirty="0"/>
              <a:t>Views</a:t>
            </a:r>
          </a:p>
          <a:p>
            <a:pPr lvl="1"/>
            <a:r>
              <a:rPr lang="en-US" dirty="0"/>
              <a:t>The controller tells the root view element to update itself and all its sub-components in the tree structure (e.g., panels, text fields, buttons, etc.)</a:t>
            </a:r>
          </a:p>
          <a:p>
            <a:r>
              <a:rPr lang="en-US" dirty="0"/>
              <a:t>The </a:t>
            </a:r>
            <a:r>
              <a:rPr lang="en-US" b="1" dirty="0"/>
              <a:t>command pattern </a:t>
            </a:r>
            <a:r>
              <a:rPr lang="en-US" dirty="0"/>
              <a:t>is used to trigger and handle events</a:t>
            </a:r>
          </a:p>
          <a:p>
            <a:r>
              <a:rPr lang="en-US" dirty="0"/>
              <a:t>The </a:t>
            </a:r>
            <a:r>
              <a:rPr lang="en-US" b="1" dirty="0"/>
              <a:t>decorator pattern </a:t>
            </a:r>
            <a:r>
              <a:rPr lang="en-US" dirty="0"/>
              <a:t>is used on </a:t>
            </a:r>
            <a:r>
              <a:rPr lang="en-US" b="1" dirty="0"/>
              <a:t>Views </a:t>
            </a:r>
            <a:r>
              <a:rPr lang="en-US" dirty="0"/>
              <a:t>to dynamically add behaviors.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FF7098-85A4-9E4F-9405-5E6F0851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272986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EBAD-020E-C343-B59A-E2B74C9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Java Example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485CE-6DE7-694A-94D6-866DDB47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9E06D-8086-724E-8B9C-3B09962A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01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DEE9-BFC7-524E-A591-D497B1D1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Swing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0F19-781F-6D4B-A280-D4A5CECBF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A80F6-95C7-BA42-AA67-8FB80C61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3924409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3694B-47D9-244F-BE98-55DA4A84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Spring Framework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10B5A-79D3-DD4D-866C-58E8F9BFB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F1A94-7D3B-AE46-AC0C-54F2BA65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95731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C55A-0AFC-F54A-9561-A66DEE0E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8C3A-9A57-4E46-B79C-153A98579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 is widely used with GUI systems (e.g., desktop and web applications)</a:t>
            </a:r>
          </a:p>
          <a:p>
            <a:r>
              <a:rPr lang="en-US" dirty="0"/>
              <a:t>MVC is a ubiquitous compound design pattern that address two common problems in GUI programming:</a:t>
            </a:r>
          </a:p>
          <a:p>
            <a:pPr lvl="1"/>
            <a:r>
              <a:rPr lang="en-US" dirty="0"/>
              <a:t>How to provide an interactive and updated visual representation of the current state of the application?</a:t>
            </a:r>
          </a:p>
          <a:p>
            <a:pPr lvl="1"/>
            <a:r>
              <a:rPr lang="en-US" dirty="0"/>
              <a:t>How to keep a GUI system under control given the inherent complexity of communication between various components.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99CDA-E606-E44C-96B5-AEDFA324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7186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9340F-4AD1-4745-8264-8737B607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4257-2BCD-D545-9264-B9A645E4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Architectural patterns are reusable solution to a commonly occurring problems in software architecture.</a:t>
            </a:r>
          </a:p>
          <a:p>
            <a:r>
              <a:rPr lang="en-US" dirty="0"/>
              <a:t>Architectural patterns are similar to software design patterns, but they have a more general or broader scope.</a:t>
            </a:r>
          </a:p>
          <a:p>
            <a:r>
              <a:rPr lang="en-US" dirty="0"/>
              <a:t>Model-View-Controller (MVC) was created by Trygve </a:t>
            </a:r>
            <a:r>
              <a:rPr lang="en-US" dirty="0" err="1"/>
              <a:t>Reenskaug</a:t>
            </a:r>
            <a:r>
              <a:rPr lang="en-US" dirty="0"/>
              <a:t> while a visiting scientist at the Xerox Palo Alto Research Center (PARC), in the late 1970s</a:t>
            </a:r>
          </a:p>
          <a:p>
            <a:r>
              <a:rPr lang="en-US" dirty="0"/>
              <a:t>MVC is an architectural design pattern that is widely used in Graphical User Interface (GUI) and web development.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B8CB8-4337-4A4C-BE99-B0F0966D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26979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C30B-979F-F242-807E-1E267246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F0C1A-96D5-AD41-8380-DB0D3E186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MVC aims to simplify the development of applications that involve users who interact with a system that retrieves and displays data.</a:t>
            </a:r>
          </a:p>
          <a:p>
            <a:r>
              <a:rPr lang="en-US" dirty="0"/>
              <a:t>MVC divides an application into three interconnected components: Model, View and Controller.</a:t>
            </a:r>
          </a:p>
          <a:p>
            <a:pPr lvl="1"/>
            <a:r>
              <a:rPr lang="en-US" dirty="0"/>
              <a:t>Model: Manages data related operations (get, insert, update, delete)</a:t>
            </a:r>
          </a:p>
          <a:p>
            <a:pPr lvl="1"/>
            <a:r>
              <a:rPr lang="en-US" dirty="0"/>
              <a:t>View: Renders presentation of the model in a particular format.</a:t>
            </a:r>
          </a:p>
          <a:p>
            <a:pPr lvl="1"/>
            <a:r>
              <a:rPr lang="en-US" dirty="0"/>
              <a:t>Controller: Responds to the user input and passes it to the Model.</a:t>
            </a:r>
          </a:p>
          <a:p>
            <a:r>
              <a:rPr lang="en-US" dirty="0"/>
              <a:t>The MVC pattern breaks up the code into separate manageable components.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FF92F-1F73-CC4A-B490-53BC91EB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09122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12BB-86A2-014F-8B12-5C85CCCC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8EE1-207F-524C-816A-B4DF2B21D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Separation of Concerns:</a:t>
            </a:r>
          </a:p>
          <a:p>
            <a:pPr lvl="1"/>
            <a:r>
              <a:rPr lang="en-US" dirty="0"/>
              <a:t>Separating the code into distinct sections, where each section addresses a separate concern.</a:t>
            </a:r>
          </a:p>
          <a:p>
            <a:r>
              <a:rPr lang="en-US" dirty="0"/>
              <a:t>Simplify the development</a:t>
            </a:r>
          </a:p>
          <a:p>
            <a:pPr lvl="1"/>
            <a:r>
              <a:rPr lang="en-US" dirty="0"/>
              <a:t>Build and test components independently.</a:t>
            </a:r>
          </a:p>
          <a:p>
            <a:pPr lvl="1"/>
            <a:r>
              <a:rPr lang="en-US" dirty="0"/>
              <a:t>Teams can work on different parts (e.g., a team working on Views without impacting the team that’s working on the Models).</a:t>
            </a:r>
          </a:p>
          <a:p>
            <a:r>
              <a:rPr lang="en-US" dirty="0"/>
              <a:t>Loose coupling</a:t>
            </a:r>
          </a:p>
          <a:p>
            <a:pPr lvl="1"/>
            <a:r>
              <a:rPr lang="en-US" dirty="0"/>
              <a:t>A model can be changed (e.g., change data store) without impacting the Views.</a:t>
            </a:r>
          </a:p>
          <a:p>
            <a:pPr lvl="1"/>
            <a:r>
              <a:rPr lang="en-US" dirty="0"/>
              <a:t>A view can be changed without impacting the Model.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6261B-A8A3-0044-9C2F-E08A6E2F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256309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ACA-9891-944E-AE7F-8CA28300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Model</a:t>
            </a:r>
            <a:r>
              <a:rPr lang="en-US" dirty="0"/>
              <a:t>-View Controller: Architecture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001A0-F685-AC4C-ABA3-C3C42054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4774E0-54FC-B848-B829-ED896FE5F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768" y="1551709"/>
            <a:ext cx="10766774" cy="453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2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ACA-9891-944E-AE7F-8CA28300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Model</a:t>
            </a:r>
            <a:r>
              <a:rPr lang="en-US" dirty="0"/>
              <a:t>-View Controller: Structure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001A0-F685-AC4C-ABA3-C3C42054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  <p:pic>
        <p:nvPicPr>
          <p:cNvPr id="8" name="Content Placeholder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FAF646B-3060-3F46-B003-211EAE134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77" y="1828801"/>
            <a:ext cx="11312046" cy="4405744"/>
          </a:xfrm>
        </p:spPr>
      </p:pic>
    </p:spTree>
    <p:extLst>
      <p:ext uri="{BB962C8B-B14F-4D97-AF65-F5344CB8AC3E}">
        <p14:creationId xmlns:p14="http://schemas.microsoft.com/office/powerpoint/2010/main" val="203587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0DE5-168C-8A42-8EB5-8C63E9B3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Example: Video Player App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4764B-01AD-9D47-A72D-6C1CC091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a closer look at how model, view, and controller in MVC with an example of a video player, like the one on YouTube.</a:t>
            </a:r>
          </a:p>
          <a:p>
            <a:pPr lvl="1"/>
            <a:r>
              <a:rPr lang="en-US" dirty="0"/>
              <a:t>The video player maintains a database with all videos along with their descriptions and data.</a:t>
            </a:r>
          </a:p>
          <a:p>
            <a:pPr lvl="1"/>
            <a:r>
              <a:rPr lang="en-US" dirty="0"/>
              <a:t>It also takes care of playing a playlist of videos and constantly updating the user interface with the current video title, description, comments,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user</a:t>
            </a:r>
            <a:r>
              <a:rPr lang="en-US" dirty="0"/>
              <a:t> interacts with the </a:t>
            </a:r>
            <a:r>
              <a:rPr lang="en-US" b="1" dirty="0"/>
              <a:t>View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view is the window to the model</a:t>
            </a:r>
          </a:p>
          <a:p>
            <a:pPr lvl="1"/>
            <a:r>
              <a:rPr lang="en-US" dirty="0"/>
              <a:t>When the user clicks on “play”, the View tells the Controller what happened.</a:t>
            </a:r>
          </a:p>
          <a:p>
            <a:pPr lvl="1"/>
            <a:r>
              <a:rPr lang="en-US" dirty="0"/>
              <a:t>It’s the Controller’s job to handle the “play” event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FF7B6-D4CC-314A-807E-FC7E3A2A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Khalid Alharbi, Ph.D.</a:t>
            </a:r>
          </a:p>
        </p:txBody>
      </p:sp>
    </p:spTree>
    <p:extLst>
      <p:ext uri="{BB962C8B-B14F-4D97-AF65-F5344CB8AC3E}">
        <p14:creationId xmlns:p14="http://schemas.microsoft.com/office/powerpoint/2010/main" val="15517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PIT-252-Templatepotx" id="{42E5E926-3BED-204F-B17B-D789EAD2F6C1}" vid="{C00757F4-C8DA-6D4D-BDDA-5CD9D32FA8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5342AD51261459D4DC1AD56670B80" ma:contentTypeVersion="0" ma:contentTypeDescription="Create a new document." ma:contentTypeScope="" ma:versionID="3f085fb6abd91e5f510da4f4e3a207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FE0BD6-B1EE-4F85-A1C4-C37FB17EF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3B645D-B4B1-4F54-AA5E-05A925268A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64DB8-5587-4440-878F-3075D9C2D8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41310</TotalTime>
  <Words>2128</Words>
  <Application>Microsoft Macintosh PowerPoint</Application>
  <PresentationFormat>Widescreen</PresentationFormat>
  <Paragraphs>283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CPIT-252 Software Design Patterns</vt:lpstr>
      <vt:lpstr>Introduction (I)</vt:lpstr>
      <vt:lpstr>Introduction (II)</vt:lpstr>
      <vt:lpstr>Introduction (III)</vt:lpstr>
      <vt:lpstr>Introduction (IV)</vt:lpstr>
      <vt:lpstr>Benefits of MVC</vt:lpstr>
      <vt:lpstr>Model-View Controller: Architecture </vt:lpstr>
      <vt:lpstr>Model-View Controller: Structure </vt:lpstr>
      <vt:lpstr>MVC Example: Video Player App (I)</vt:lpstr>
      <vt:lpstr>MVC Example: Video Player App (II)</vt:lpstr>
      <vt:lpstr>MVC Example: Video Player App (III)</vt:lpstr>
      <vt:lpstr>Model-View Controller: Model</vt:lpstr>
      <vt:lpstr>Model-View Controller: View</vt:lpstr>
      <vt:lpstr>Model-View Controller: Controller</vt:lpstr>
      <vt:lpstr>MVC is sometimes misunderstood</vt:lpstr>
      <vt:lpstr>MVC Variations: Pull-MVC vs. Push-MVC</vt:lpstr>
      <vt:lpstr>MVC Example - Twitter</vt:lpstr>
      <vt:lpstr>MVC Example - Twitter</vt:lpstr>
      <vt:lpstr>MVC Example - Twitter</vt:lpstr>
      <vt:lpstr>MVC Example - Twitter</vt:lpstr>
      <vt:lpstr>MVC Example - Twitter</vt:lpstr>
      <vt:lpstr>MVC Example - Twitter</vt:lpstr>
      <vt:lpstr>MVC Example - Twitter</vt:lpstr>
      <vt:lpstr>MVC Example - Twitter</vt:lpstr>
      <vt:lpstr>MVC Example - Twitter</vt:lpstr>
      <vt:lpstr>MVC &amp; Compound Patterns (I)</vt:lpstr>
      <vt:lpstr>MVC Java Example</vt:lpstr>
      <vt:lpstr>MVC Swing Example</vt:lpstr>
      <vt:lpstr>MVC Spring Framework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CPIT-252 Software Design Patterns</dc:title>
  <dc:creator>KHALID AHMED M ALHARBI</dc:creator>
  <cp:lastModifiedBy>KHALID AHMED M ALHARBI</cp:lastModifiedBy>
  <cp:revision>338</cp:revision>
  <dcterms:created xsi:type="dcterms:W3CDTF">2021-09-11T06:45:43Z</dcterms:created>
  <dcterms:modified xsi:type="dcterms:W3CDTF">2022-11-16T04:57:44Z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0x010100CFE5342AD51261459D4DC1AD56670B80</vt:lpwstr>
  </property>
</Properties>
</file>