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9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notesMasterIdLst>
    <p:notesMasterId r:id="rId41"/>
  </p:notesMasterIdLst>
  <p:sldIdLst>
    <p:sldId id="256" r:id="rId2"/>
    <p:sldId id="314" r:id="rId3"/>
    <p:sldId id="321" r:id="rId4"/>
    <p:sldId id="348" r:id="rId5"/>
    <p:sldId id="320" r:id="rId6"/>
    <p:sldId id="323" r:id="rId7"/>
    <p:sldId id="324" r:id="rId8"/>
    <p:sldId id="257" r:id="rId9"/>
    <p:sldId id="327" r:id="rId10"/>
    <p:sldId id="358" r:id="rId11"/>
    <p:sldId id="364" r:id="rId12"/>
    <p:sldId id="357" r:id="rId13"/>
    <p:sldId id="337" r:id="rId14"/>
    <p:sldId id="346" r:id="rId15"/>
    <p:sldId id="338" r:id="rId16"/>
    <p:sldId id="339" r:id="rId17"/>
    <p:sldId id="359" r:id="rId18"/>
    <p:sldId id="367" r:id="rId19"/>
    <p:sldId id="361" r:id="rId20"/>
    <p:sldId id="362" r:id="rId21"/>
    <p:sldId id="363" r:id="rId22"/>
    <p:sldId id="365" r:id="rId23"/>
    <p:sldId id="368" r:id="rId24"/>
    <p:sldId id="366" r:id="rId25"/>
    <p:sldId id="369" r:id="rId26"/>
    <p:sldId id="370" r:id="rId27"/>
    <p:sldId id="371" r:id="rId28"/>
    <p:sldId id="392" r:id="rId29"/>
    <p:sldId id="377" r:id="rId30"/>
    <p:sldId id="391" r:id="rId31"/>
    <p:sldId id="378" r:id="rId32"/>
    <p:sldId id="379" r:id="rId33"/>
    <p:sldId id="393" r:id="rId34"/>
    <p:sldId id="380" r:id="rId35"/>
    <p:sldId id="381" r:id="rId36"/>
    <p:sldId id="382" r:id="rId37"/>
    <p:sldId id="383" r:id="rId38"/>
    <p:sldId id="384" r:id="rId39"/>
    <p:sldId id="347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E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81" autoAdjust="0"/>
  </p:normalViewPr>
  <p:slideViewPr>
    <p:cSldViewPr>
      <p:cViewPr varScale="1">
        <p:scale>
          <a:sx n="89" d="100"/>
          <a:sy n="89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interSettings" Target="printerSettings/printerSettings1.bin"/><Relationship Id="rId47" Type="http://schemas.openxmlformats.org/officeDocument/2006/relationships/customXml" Target="../customXml/item1.xml"/><Relationship Id="rId7" Type="http://schemas.openxmlformats.org/officeDocument/2006/relationships/slide" Target="slides/slide6.xml"/><Relationship Id="rId29" Type="http://schemas.openxmlformats.org/officeDocument/2006/relationships/slide" Target="slides/slide2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11" Type="http://schemas.openxmlformats.org/officeDocument/2006/relationships/slide" Target="slides/slide10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5" Type="http://schemas.openxmlformats.org/officeDocument/2006/relationships/slide" Target="slides/slide4.xml"/><Relationship Id="rId36" Type="http://schemas.openxmlformats.org/officeDocument/2006/relationships/slide" Target="slides/slide35.xml"/><Relationship Id="rId15" Type="http://schemas.openxmlformats.org/officeDocument/2006/relationships/slide" Target="slides/slide14.xml"/><Relationship Id="rId49" Type="http://schemas.openxmlformats.org/officeDocument/2006/relationships/customXml" Target="../customXml/item3.xml"/><Relationship Id="rId31" Type="http://schemas.openxmlformats.org/officeDocument/2006/relationships/slide" Target="slides/slide3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4" Type="http://schemas.openxmlformats.org/officeDocument/2006/relationships/viewProps" Target="viewProp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" Type="http://schemas.openxmlformats.org/officeDocument/2006/relationships/slide" Target="slides/slide3.xml"/><Relationship Id="rId30" Type="http://schemas.openxmlformats.org/officeDocument/2006/relationships/slide" Target="slides/slide29.xml"/><Relationship Id="rId9" Type="http://schemas.openxmlformats.org/officeDocument/2006/relationships/slide" Target="slides/slide8.xml"/><Relationship Id="rId35" Type="http://schemas.openxmlformats.org/officeDocument/2006/relationships/slide" Target="slides/slide34.xml"/><Relationship Id="rId14" Type="http://schemas.openxmlformats.org/officeDocument/2006/relationships/slide" Target="slides/slide13.xml"/><Relationship Id="rId43" Type="http://schemas.openxmlformats.org/officeDocument/2006/relationships/presProps" Target="presProps.xml"/><Relationship Id="rId48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46" Type="http://schemas.openxmlformats.org/officeDocument/2006/relationships/tableStyles" Target="tableStyles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C9CBCDA-6C2C-469B-AC73-16FD0F470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5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Window can became circular at rum-time by replacing Rectangle instance with a Circle instance, assuming Rectangle and Circle have the same type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46E422-BB65-4558-8A2F-3D025D2EE603}" type="slidenum">
              <a:rPr lang="en-US" smtClean="0"/>
              <a:pPr/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Creational</a:t>
            </a:r>
            <a:r>
              <a:rPr lang="en-US" baseline="0" dirty="0" smtClean="0"/>
              <a:t> design patterns use to create objects  efficiently. Such as create objet for an initial state and copy it or clone it everything a new game started.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Structural design patterns: used to ease the design by identifying a simple way to realize relationships between entities such as identifying how objects are composed using inheritance relationships, or how one object represents in another object.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Behavioral design patterns: identify common communication patterns between objects and realize these patterns to increase the flexibility in carrying the communication. Such as chain of </a:t>
            </a:r>
            <a:r>
              <a:rPr lang="en-US" baseline="0" dirty="0" err="1" smtClean="0"/>
              <a:t>responsibiliy</a:t>
            </a:r>
            <a:r>
              <a:rPr lang="en-US" baseline="0" dirty="0" smtClean="0"/>
              <a:t> pattern which passes messages from object to another until it reached the object that is </a:t>
            </a:r>
            <a:r>
              <a:rPr lang="en-US" baseline="0" dirty="0" err="1" smtClean="0"/>
              <a:t>cabaple</a:t>
            </a:r>
            <a:r>
              <a:rPr lang="en-US" baseline="0" dirty="0" smtClean="0"/>
              <a:t> of </a:t>
            </a:r>
            <a:r>
              <a:rPr lang="en-US" baseline="0" dirty="0" err="1" smtClean="0"/>
              <a:t>handeling</a:t>
            </a:r>
            <a:r>
              <a:rPr lang="en-US" baseline="0" dirty="0" smtClean="0"/>
              <a:t> the request which in response reduce the coupling between the sender on the </a:t>
            </a:r>
            <a:r>
              <a:rPr lang="en-US" baseline="0" dirty="0" err="1" smtClean="0"/>
              <a:t>recivever</a:t>
            </a:r>
            <a:r>
              <a:rPr lang="en-US" baseline="0" dirty="0" smtClean="0"/>
              <a:t> that will </a:t>
            </a:r>
            <a:r>
              <a:rPr lang="en-US" baseline="0" dirty="0" err="1" smtClean="0"/>
              <a:t>handel</a:t>
            </a:r>
            <a:r>
              <a:rPr lang="en-US" baseline="0" dirty="0" smtClean="0"/>
              <a:t> the request. </a:t>
            </a:r>
          </a:p>
          <a:p>
            <a:endParaRPr lang="en-US" baseline="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7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Encapsulation: is the concept of bind data and function together to prevent it from outside interference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880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118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Granularity is</a:t>
            </a:r>
            <a:r>
              <a:rPr lang="en-US" baseline="0" dirty="0" smtClean="0"/>
              <a:t> the level of details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70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Reduce the implementation dependencies between subsystems  since it tights objects to interfaces not to </a:t>
            </a:r>
            <a:r>
              <a:rPr lang="en-US" dirty="0" err="1" smtClean="0"/>
              <a:t>implementaion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Reduce the implementation dependencies between subsystems  since it tights objects to interfaces not to </a:t>
            </a:r>
            <a:r>
              <a:rPr lang="en-US" dirty="0" err="1" smtClean="0"/>
              <a:t>implementaion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Example of coffee and </a:t>
            </a:r>
            <a:r>
              <a:rPr lang="en-US" dirty="0" err="1" smtClean="0"/>
              <a:t>cofferCup</a:t>
            </a:r>
            <a:r>
              <a:rPr lang="en-US" baseline="0" dirty="0" smtClean="0"/>
              <a:t> in word document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C9CBCDA-6C2C-469B-AC73-16FD0F470829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085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C0CEC9-48B6-4406-8E33-76A216F912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BBBEB5-C7C7-4D48-B0A2-8F314353A5D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51BDE3-5502-4083-8580-D572199F3C8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99BA3-6C62-46BE-AD7F-9DDA295084E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CA4896-1FD1-4C72-B165-7BE87A319E26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F8790-266A-4290-8E91-FCBA2E501E7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C467F-3657-47C6-8148-D2210C737C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A7EDD-DF25-4CF8-9718-748E51BDCD5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F4F73D-CCCF-4007-94FC-232EC07AFFA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FFE1F2-2716-4BAE-BFF1-F5E5463C754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739E62-C4DE-4CC9-B844-61F028F3723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25D716-EF56-4696-9331-2715C3F78DD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Chapter 1 Introduction to Design Patterns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Software Design Patterns</a:t>
            </a:r>
          </a:p>
          <a:p>
            <a:r>
              <a:rPr lang="en-US" sz="1800" dirty="0" smtClean="0"/>
              <a:t>CPIT-251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design patterns in this book are descriptions of communicating objects and classes that </a:t>
            </a:r>
            <a:r>
              <a:rPr lang="en-US" dirty="0" smtClean="0"/>
              <a:t>are customized </a:t>
            </a:r>
            <a:r>
              <a:rPr lang="en-US" dirty="0"/>
              <a:t>to solve a general design problem in a particular </a:t>
            </a:r>
            <a:r>
              <a:rPr lang="en-US" dirty="0" smtClean="0"/>
              <a:t>context</a:t>
            </a:r>
          </a:p>
          <a:p>
            <a:endParaRPr lang="en-US" dirty="0"/>
          </a:p>
          <a:p>
            <a:r>
              <a:rPr lang="en-US" dirty="0"/>
              <a:t>A design pattern </a:t>
            </a:r>
            <a:r>
              <a:rPr lang="en-US" dirty="0" smtClean="0"/>
              <a:t>identifies </a:t>
            </a:r>
            <a:r>
              <a:rPr lang="en-US" dirty="0"/>
              <a:t>the key aspects of a common design structure that </a:t>
            </a:r>
            <a:r>
              <a:rPr lang="en-US" dirty="0" smtClean="0"/>
              <a:t>can be used to create a </a:t>
            </a:r>
            <a:r>
              <a:rPr lang="en-US" dirty="0"/>
              <a:t>reusable object-oriented </a:t>
            </a:r>
            <a:r>
              <a:rPr lang="en-US" dirty="0" smtClean="0"/>
              <a:t>design 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design pattern identifies the participating </a:t>
            </a:r>
            <a:r>
              <a:rPr lang="en-US" dirty="0" smtClean="0"/>
              <a:t>classes and </a:t>
            </a:r>
            <a:r>
              <a:rPr lang="en-US" dirty="0"/>
              <a:t>instances, their roles and collaborations, and the distribution of </a:t>
            </a:r>
            <a:r>
              <a:rPr lang="en-US" dirty="0" smtClean="0"/>
              <a:t>responsibilities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Each design </a:t>
            </a:r>
            <a:r>
              <a:rPr lang="en-US" dirty="0" smtClean="0"/>
              <a:t>pattern focuses </a:t>
            </a:r>
            <a:r>
              <a:rPr lang="en-US" dirty="0"/>
              <a:t>on a particular object-oriented design </a:t>
            </a:r>
            <a:r>
              <a:rPr lang="en-US" dirty="0" smtClean="0"/>
              <a:t>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3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Design Patterns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Design patterns enable large-scale reuse of software architectures and also help document systems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Design patterns explicitly capture expert knowledge and design tradeoffs and make it more widely available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Design patterns help improve developer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92050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 Elements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patterns have 4 essential elements:</a:t>
            </a:r>
          </a:p>
          <a:p>
            <a:pPr marL="468630" indent="-285750"/>
            <a:r>
              <a:rPr lang="en-US" dirty="0" smtClean="0"/>
              <a:t>Pattern name</a:t>
            </a:r>
          </a:p>
          <a:p>
            <a:pPr marL="742950" lvl="1" indent="-285750"/>
            <a:r>
              <a:rPr lang="en-US" dirty="0" smtClean="0"/>
              <a:t>Describes a design problem and its solutions</a:t>
            </a:r>
          </a:p>
          <a:p>
            <a:pPr marL="742950" lvl="1" indent="-285750"/>
            <a:r>
              <a:rPr lang="en-US" dirty="0" smtClean="0"/>
              <a:t>Increases vocabulary of designers</a:t>
            </a:r>
          </a:p>
          <a:p>
            <a:pPr marL="468630" indent="-285750"/>
            <a:r>
              <a:rPr lang="en-US" dirty="0" smtClean="0"/>
              <a:t>Problem</a:t>
            </a:r>
          </a:p>
          <a:p>
            <a:pPr marL="742950" lvl="1" indent="-285750"/>
            <a:r>
              <a:rPr lang="en-US" dirty="0" smtClean="0"/>
              <a:t>Describes when to use the pattern </a:t>
            </a:r>
          </a:p>
          <a:p>
            <a:pPr marL="468630" indent="-285750"/>
            <a:r>
              <a:rPr lang="en-US" dirty="0" smtClean="0"/>
              <a:t>Solution</a:t>
            </a:r>
          </a:p>
          <a:p>
            <a:pPr marL="742950" lvl="1" indent="-285750"/>
            <a:r>
              <a:rPr lang="en-US" dirty="0" smtClean="0"/>
              <a:t>Describes the elements that make up the design, their relationships, responsibilities and collaboration</a:t>
            </a:r>
          </a:p>
          <a:p>
            <a:pPr marL="742950" lvl="1" indent="-285750"/>
            <a:r>
              <a:rPr lang="en-US" dirty="0" smtClean="0"/>
              <a:t> UML-like structure, abstract code</a:t>
            </a:r>
          </a:p>
          <a:p>
            <a:pPr marL="468630" indent="-285750"/>
            <a:r>
              <a:rPr lang="en-US" dirty="0" smtClean="0"/>
              <a:t>Consequences</a:t>
            </a:r>
          </a:p>
          <a:p>
            <a:pPr marL="742950" lvl="1" indent="-285750"/>
            <a:r>
              <a:rPr lang="en-US" dirty="0" smtClean="0"/>
              <a:t>The results </a:t>
            </a:r>
            <a:r>
              <a:rPr lang="en-US" dirty="0" smtClean="0">
                <a:solidFill>
                  <a:schemeClr val="tx1"/>
                </a:solidFill>
              </a:rPr>
              <a:t>and tradeoffs of applying them</a:t>
            </a:r>
          </a:p>
        </p:txBody>
      </p:sp>
    </p:spTree>
    <p:extLst>
      <p:ext uri="{BB962C8B-B14F-4D97-AF65-F5344CB8AC3E}">
        <p14:creationId xmlns:p14="http://schemas.microsoft.com/office/powerpoint/2010/main" val="3120282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Model View Controller (MVC)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MVC is </a:t>
            </a:r>
            <a:r>
              <a:rPr lang="en-US" dirty="0" smtClean="0">
                <a:solidFill>
                  <a:srgbClr val="292934"/>
                </a:solidFill>
              </a:rPr>
              <a:t>a design pattern </a:t>
            </a:r>
            <a:r>
              <a:rPr lang="en-US" dirty="0" smtClean="0"/>
              <a:t>used </a:t>
            </a:r>
            <a:r>
              <a:rPr lang="en-US" dirty="0"/>
              <a:t>in software engineering </a:t>
            </a:r>
            <a:r>
              <a:rPr lang="en-US" dirty="0" smtClean="0"/>
              <a:t>to separates </a:t>
            </a:r>
            <a:r>
              <a:rPr lang="en-US" dirty="0"/>
              <a:t>the application </a:t>
            </a:r>
            <a:r>
              <a:rPr lang="en-US" dirty="0" smtClean="0"/>
              <a:t>logic (model) </a:t>
            </a:r>
            <a:r>
              <a:rPr lang="en-US" dirty="0"/>
              <a:t>from business </a:t>
            </a:r>
            <a:r>
              <a:rPr lang="en-US" dirty="0" smtClean="0"/>
              <a:t>logic (view)</a:t>
            </a:r>
          </a:p>
          <a:p>
            <a:endParaRPr lang="en-US" dirty="0"/>
          </a:p>
          <a:p>
            <a:r>
              <a:rPr lang="en-US" dirty="0" smtClean="0"/>
              <a:t> MVC consists of </a:t>
            </a:r>
          </a:p>
          <a:p>
            <a:pPr lvl="1"/>
            <a:r>
              <a:rPr lang="en-US" dirty="0" smtClean="0"/>
              <a:t>The model, which is the application object</a:t>
            </a:r>
          </a:p>
          <a:p>
            <a:pPr lvl="1"/>
            <a:r>
              <a:rPr lang="en-US" dirty="0" smtClean="0"/>
              <a:t>The view, which is the screen representation</a:t>
            </a:r>
          </a:p>
          <a:p>
            <a:pPr lvl="1"/>
            <a:r>
              <a:rPr lang="en-US" dirty="0" smtClean="0"/>
              <a:t>Controller, which defines the way user interface acts to the user input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939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MVC</a:t>
            </a:r>
            <a:endParaRPr lang="en-US" dirty="0"/>
          </a:p>
        </p:txBody>
      </p:sp>
      <p:pic>
        <p:nvPicPr>
          <p:cNvPr id="6656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62000" y="1600200"/>
            <a:ext cx="6572795" cy="4437063"/>
          </a:xfrm>
        </p:spPr>
      </p:pic>
      <p:sp>
        <p:nvSpPr>
          <p:cNvPr id="665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E7DC6E-6282-40A1-BAEB-516400AB6982}" type="slidenum">
              <a:rPr lang="en-US" smtClean="0">
                <a:latin typeface="Times New Roman" pitchFamily="-128" charset="0"/>
              </a:rPr>
              <a:pPr/>
              <a:t>14</a:t>
            </a:fld>
            <a:endParaRPr lang="en-US" smtClean="0">
              <a:latin typeface="Times New Roman" pitchFamily="-12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How MVC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4846638"/>
          </a:xfrm>
        </p:spPr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/>
              <a:t>user interacts with the user interface in some way </a:t>
            </a:r>
            <a:endParaRPr lang="en-US" dirty="0" smtClean="0"/>
          </a:p>
          <a:p>
            <a:pPr lvl="1" algn="just"/>
            <a:r>
              <a:rPr lang="en-US" dirty="0" smtClean="0"/>
              <a:t>e.g</a:t>
            </a:r>
            <a:r>
              <a:rPr lang="en-US" dirty="0"/>
              <a:t>., user presses a </a:t>
            </a:r>
            <a:r>
              <a:rPr lang="en-US" dirty="0" smtClean="0"/>
              <a:t>button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A </a:t>
            </a:r>
            <a:r>
              <a:rPr lang="en-US" dirty="0"/>
              <a:t>controller handles the input event from the user interface, often via a registered handler or </a:t>
            </a:r>
            <a:r>
              <a:rPr lang="en-US" dirty="0" smtClean="0"/>
              <a:t>callback </a:t>
            </a:r>
          </a:p>
          <a:p>
            <a:pPr marL="0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controller accesses the model, possibly updating it in a way appropriate to the user's </a:t>
            </a:r>
            <a:r>
              <a:rPr lang="en-US" dirty="0" smtClean="0"/>
              <a:t>action</a:t>
            </a:r>
          </a:p>
          <a:p>
            <a:pPr lvl="1" algn="just"/>
            <a:r>
              <a:rPr lang="en-US" dirty="0" smtClean="0"/>
              <a:t>e.g</a:t>
            </a:r>
            <a:r>
              <a:rPr lang="en-US" dirty="0"/>
              <a:t>., controller updates user's shopping </a:t>
            </a:r>
            <a:r>
              <a:rPr lang="en-US" dirty="0" smtClean="0"/>
              <a:t>cart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275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How MVC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7543800" cy="4846638"/>
          </a:xfrm>
        </p:spPr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dirty="0"/>
              <a:t>view uses </a:t>
            </a:r>
            <a:r>
              <a:rPr lang="en-US" dirty="0" smtClean="0"/>
              <a:t>the model to generate an appropriate user interface </a:t>
            </a:r>
          </a:p>
          <a:p>
            <a:pPr lvl="1" algn="just"/>
            <a:r>
              <a:rPr lang="en-US" dirty="0" smtClean="0"/>
              <a:t>e.g</a:t>
            </a:r>
            <a:r>
              <a:rPr lang="en-US" dirty="0"/>
              <a:t>., view produces a screen listing the shopping cart </a:t>
            </a:r>
            <a:r>
              <a:rPr lang="en-US" dirty="0" smtClean="0"/>
              <a:t>contents</a:t>
            </a:r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The </a:t>
            </a:r>
            <a:r>
              <a:rPr lang="en-US" dirty="0"/>
              <a:t>view gets its own data from the model. The model has no direct knowledge of the view. </a:t>
            </a:r>
            <a:endParaRPr lang="en-US" dirty="0" smtClean="0"/>
          </a:p>
          <a:p>
            <a:pPr lvl="1" algn="just"/>
            <a:r>
              <a:rPr lang="en-US" dirty="0" smtClean="0"/>
              <a:t>However</a:t>
            </a:r>
            <a:r>
              <a:rPr lang="en-US" dirty="0"/>
              <a:t>, the observer pattern can be used to allow the model to indirectly notify interested parties – potentially including views </a:t>
            </a:r>
            <a:r>
              <a:rPr lang="en-US" dirty="0" smtClean="0"/>
              <a:t>of </a:t>
            </a:r>
            <a:r>
              <a:rPr lang="en-US" dirty="0"/>
              <a:t>a </a:t>
            </a:r>
            <a:r>
              <a:rPr lang="en-US" dirty="0" smtClean="0"/>
              <a:t>change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55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MVC with Controller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905000"/>
            <a:ext cx="5091545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719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Design Patterns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defRPr/>
            </a:pPr>
            <a:r>
              <a:rPr lang="en-US" dirty="0" smtClean="0"/>
              <a:t>Pattern </a:t>
            </a:r>
            <a:r>
              <a:rPr lang="en-US" dirty="0"/>
              <a:t>Name and Classification: A descriptive and unique name that helps </a:t>
            </a:r>
            <a:r>
              <a:rPr lang="en-US" dirty="0" smtClean="0"/>
              <a:t>to identify </a:t>
            </a:r>
            <a:r>
              <a:rPr lang="en-US" dirty="0"/>
              <a:t>and </a:t>
            </a:r>
            <a:r>
              <a:rPr lang="en-US" dirty="0" smtClean="0"/>
              <a:t>refer </a:t>
            </a:r>
            <a:r>
              <a:rPr lang="en-US" dirty="0"/>
              <a:t>to the </a:t>
            </a:r>
            <a:r>
              <a:rPr lang="en-US" dirty="0" smtClean="0"/>
              <a:t>pattern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 smtClean="0"/>
              <a:t>Intent</a:t>
            </a:r>
            <a:r>
              <a:rPr lang="en-US" dirty="0"/>
              <a:t>: A description of the goal behind the pattern and the reason for using </a:t>
            </a:r>
            <a:r>
              <a:rPr lang="en-US" dirty="0" smtClean="0"/>
              <a:t>it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 smtClean="0"/>
              <a:t>Also Know As: other well known name for the pattern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 smtClean="0"/>
              <a:t>Motivation: </a:t>
            </a:r>
            <a:r>
              <a:rPr lang="en-US" dirty="0"/>
              <a:t>A scenario </a:t>
            </a:r>
            <a:r>
              <a:rPr lang="en-US" dirty="0" smtClean="0"/>
              <a:t>illustrates a design problem </a:t>
            </a:r>
            <a:r>
              <a:rPr lang="en-US" dirty="0"/>
              <a:t>and </a:t>
            </a:r>
            <a:r>
              <a:rPr lang="en-US" dirty="0" smtClean="0"/>
              <a:t>how the pattern solve the problem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 smtClean="0"/>
              <a:t>Applicability</a:t>
            </a:r>
            <a:r>
              <a:rPr lang="en-US" dirty="0"/>
              <a:t>: Situations in which this pattern </a:t>
            </a:r>
            <a:r>
              <a:rPr lang="en-US" dirty="0" smtClean="0"/>
              <a:t>can be applied, and example of poor designs that pattern can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93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en-US" dirty="0"/>
              <a:t>Structure: A graphical representation of the </a:t>
            </a:r>
            <a:r>
              <a:rPr lang="en-US" dirty="0" smtClean="0"/>
              <a:t>classes in the pattern</a:t>
            </a:r>
          </a:p>
          <a:p>
            <a:pPr lvl="1" algn="just">
              <a:defRPr/>
            </a:pPr>
            <a:r>
              <a:rPr lang="en-US" dirty="0" smtClean="0"/>
              <a:t>Class </a:t>
            </a:r>
            <a:r>
              <a:rPr lang="en-US" dirty="0"/>
              <a:t>diagrams and Interaction diagrams may be used for this </a:t>
            </a:r>
            <a:r>
              <a:rPr lang="en-US" dirty="0" smtClean="0"/>
              <a:t>purpose</a:t>
            </a:r>
            <a:endParaRPr lang="en-US" dirty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Participants: </a:t>
            </a:r>
            <a:r>
              <a:rPr lang="en-US" dirty="0" smtClean="0"/>
              <a:t>The </a:t>
            </a:r>
            <a:r>
              <a:rPr lang="en-US" dirty="0"/>
              <a:t>classes </a:t>
            </a:r>
            <a:r>
              <a:rPr lang="en-US" dirty="0" smtClean="0"/>
              <a:t>and/or </a:t>
            </a:r>
            <a:r>
              <a:rPr lang="en-US" dirty="0"/>
              <a:t>objects used in the pattern and their roles in the </a:t>
            </a:r>
            <a:r>
              <a:rPr lang="en-US" dirty="0" smtClean="0"/>
              <a:t>design</a:t>
            </a:r>
            <a:endParaRPr lang="en-US" dirty="0"/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 smtClean="0"/>
              <a:t>Collaboration</a:t>
            </a:r>
            <a:r>
              <a:rPr lang="en-US" dirty="0"/>
              <a:t>: A description of how classes and objects </a:t>
            </a:r>
            <a:r>
              <a:rPr lang="en-US" dirty="0" smtClean="0"/>
              <a:t>interact </a:t>
            </a:r>
            <a:r>
              <a:rPr lang="en-US" dirty="0"/>
              <a:t>with each </a:t>
            </a:r>
            <a:r>
              <a:rPr lang="en-US" dirty="0" smtClean="0"/>
              <a:t>other </a:t>
            </a:r>
            <a:endParaRPr lang="en-US" dirty="0"/>
          </a:p>
          <a:p>
            <a:pPr marL="274320" indent="-274320" algn="just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Consequences: A description of the results, side effects, and tradeoffs caused by using the </a:t>
            </a:r>
            <a:r>
              <a:rPr lang="en-US" dirty="0" smtClean="0"/>
              <a:t>pattern</a:t>
            </a:r>
            <a:endParaRPr lang="en-US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819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/>
              <a:t>What </a:t>
            </a:r>
            <a:r>
              <a:rPr lang="en-US" b="0" dirty="0"/>
              <a:t>is a Design?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48466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Formulate </a:t>
            </a:r>
            <a:r>
              <a:rPr lang="en-US" dirty="0"/>
              <a:t>the maximum alternative solutions of the problem and select the best </a:t>
            </a:r>
            <a:r>
              <a:rPr lang="en-US" dirty="0" smtClean="0"/>
              <a:t>one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Software Design is the process of implementing a software solutions to do one or more set of problems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Design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en-US" dirty="0"/>
              <a:t>Implementation: A description of an implementation of the </a:t>
            </a:r>
            <a:r>
              <a:rPr lang="en-US" dirty="0" smtClean="0"/>
              <a:t>pattern</a:t>
            </a:r>
            <a:endParaRPr lang="en-US" dirty="0"/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Sample Code: An illustration of how the pattern can be </a:t>
            </a:r>
            <a:r>
              <a:rPr lang="en-US" dirty="0" smtClean="0"/>
              <a:t>implemented using a programming language</a:t>
            </a:r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r>
              <a:rPr lang="en-US" dirty="0"/>
              <a:t>Known Uses: Examples of </a:t>
            </a:r>
            <a:r>
              <a:rPr lang="en-US" dirty="0" smtClean="0"/>
              <a:t>patterns found in real systems</a:t>
            </a:r>
            <a:endParaRPr lang="en-US" dirty="0"/>
          </a:p>
          <a:p>
            <a:pPr marL="0" indent="0" algn="just" fontAlgn="auto">
              <a:spcAft>
                <a:spcPts val="0"/>
              </a:spcAft>
              <a:buNone/>
              <a:defRPr/>
            </a:pPr>
            <a:endParaRPr lang="en-US" dirty="0" smtClean="0"/>
          </a:p>
          <a:p>
            <a:pPr algn="just">
              <a:defRPr/>
            </a:pPr>
            <a:r>
              <a:rPr lang="en-US" dirty="0" smtClean="0"/>
              <a:t>Related </a:t>
            </a:r>
            <a:r>
              <a:rPr lang="en-US" dirty="0"/>
              <a:t>Patterns: Other </a:t>
            </a:r>
            <a:r>
              <a:rPr lang="en-US" dirty="0" smtClean="0"/>
              <a:t>design patterns are closely related to this one and discussion </a:t>
            </a:r>
            <a:r>
              <a:rPr lang="en-US" dirty="0"/>
              <a:t>of the differences between the </a:t>
            </a:r>
            <a:r>
              <a:rPr lang="en-US" dirty="0" smtClean="0"/>
              <a:t>patterns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391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 Classifications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Which reflects </a:t>
            </a:r>
            <a:r>
              <a:rPr lang="en-US" dirty="0"/>
              <a:t>what </a:t>
            </a:r>
            <a:r>
              <a:rPr lang="en-US" dirty="0" smtClean="0"/>
              <a:t>a pattern does</a:t>
            </a:r>
          </a:p>
          <a:p>
            <a:pPr lvl="1"/>
            <a:r>
              <a:rPr lang="en-US" dirty="0" smtClean="0"/>
              <a:t>Patterns </a:t>
            </a:r>
            <a:r>
              <a:rPr lang="en-US" dirty="0"/>
              <a:t>can have either creational, structural, or behavioral </a:t>
            </a:r>
            <a:r>
              <a:rPr lang="en-US" dirty="0" smtClean="0"/>
              <a:t>purpose</a:t>
            </a:r>
          </a:p>
          <a:p>
            <a:pPr lvl="1"/>
            <a:endParaRPr lang="en-US" dirty="0"/>
          </a:p>
          <a:p>
            <a:r>
              <a:rPr lang="en-US" dirty="0"/>
              <a:t>Creational </a:t>
            </a:r>
            <a:r>
              <a:rPr lang="en-US" dirty="0" smtClean="0"/>
              <a:t>patterns concern </a:t>
            </a:r>
            <a:r>
              <a:rPr lang="en-US" dirty="0"/>
              <a:t>the process of object </a:t>
            </a:r>
            <a:r>
              <a:rPr lang="en-US" dirty="0" smtClean="0"/>
              <a:t>creation (5 design patterns)</a:t>
            </a:r>
          </a:p>
          <a:p>
            <a:endParaRPr lang="en-US" dirty="0"/>
          </a:p>
          <a:p>
            <a:r>
              <a:rPr lang="en-US" dirty="0" smtClean="0"/>
              <a:t>Structural </a:t>
            </a:r>
            <a:r>
              <a:rPr lang="en-US" dirty="0"/>
              <a:t>patterns deal with the composition of classes or </a:t>
            </a:r>
            <a:r>
              <a:rPr lang="en-US" dirty="0" smtClean="0"/>
              <a:t>objects (7 design patterns)</a:t>
            </a:r>
          </a:p>
          <a:p>
            <a:endParaRPr lang="en-US" dirty="0"/>
          </a:p>
          <a:p>
            <a:r>
              <a:rPr lang="en-US" dirty="0"/>
              <a:t>Behavioral patterns characterize the ways in which classes or objects interact and distribute </a:t>
            </a:r>
            <a:r>
              <a:rPr lang="en-US" dirty="0" smtClean="0"/>
              <a:t>responsibility (11 design patterns)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374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 Classifications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Scope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pecifies </a:t>
            </a:r>
            <a:r>
              <a:rPr lang="en-US" dirty="0"/>
              <a:t>whether the pattern applies primarily to classes or to </a:t>
            </a:r>
            <a:r>
              <a:rPr lang="en-US" dirty="0" smtClean="0"/>
              <a:t>objects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Class </a:t>
            </a:r>
            <a:r>
              <a:rPr lang="en-US" dirty="0"/>
              <a:t>patterns </a:t>
            </a:r>
            <a:r>
              <a:rPr lang="en-US" dirty="0" smtClean="0"/>
              <a:t>(4 design patterns)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eal </a:t>
            </a:r>
            <a:r>
              <a:rPr lang="en-US" dirty="0"/>
              <a:t>with relationships between classes and their </a:t>
            </a:r>
            <a:r>
              <a:rPr lang="en-US" dirty="0" smtClean="0"/>
              <a:t>subclasses</a:t>
            </a:r>
          </a:p>
          <a:p>
            <a:pPr lvl="1"/>
            <a:r>
              <a:rPr lang="en-US" dirty="0" smtClean="0"/>
              <a:t>These </a:t>
            </a:r>
            <a:r>
              <a:rPr lang="en-US" dirty="0"/>
              <a:t>relationships </a:t>
            </a:r>
            <a:r>
              <a:rPr lang="en-US" dirty="0" smtClean="0"/>
              <a:t>are established </a:t>
            </a:r>
            <a:r>
              <a:rPr lang="en-US" dirty="0"/>
              <a:t>through inheritance, so they are static—fixed at compile-</a:t>
            </a:r>
            <a:r>
              <a:rPr lang="en-US" dirty="0" smtClean="0"/>
              <a:t>time</a:t>
            </a:r>
          </a:p>
          <a:p>
            <a:endParaRPr lang="en-US" dirty="0"/>
          </a:p>
          <a:p>
            <a:r>
              <a:rPr lang="en-US" dirty="0" smtClean="0"/>
              <a:t>Object </a:t>
            </a:r>
            <a:r>
              <a:rPr lang="en-US" dirty="0"/>
              <a:t>patterns </a:t>
            </a:r>
            <a:r>
              <a:rPr lang="en-US" dirty="0" smtClean="0"/>
              <a:t>(20 design patterns)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eal </a:t>
            </a:r>
            <a:r>
              <a:rPr lang="en-US" dirty="0"/>
              <a:t>with </a:t>
            </a:r>
            <a:r>
              <a:rPr lang="en-US" dirty="0" smtClean="0"/>
              <a:t>object relationships</a:t>
            </a:r>
            <a:endParaRPr lang="en-US" dirty="0"/>
          </a:p>
          <a:p>
            <a:pPr lvl="1"/>
            <a:r>
              <a:rPr lang="en-US" dirty="0" smtClean="0"/>
              <a:t>It can </a:t>
            </a:r>
            <a:r>
              <a:rPr lang="en-US" dirty="0"/>
              <a:t>be changed at run-time and are more </a:t>
            </a:r>
            <a:r>
              <a:rPr lang="en-US" dirty="0" smtClean="0"/>
              <a:t>dynamic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186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Design Pattern Solve Design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/>
          <a:lstStyle/>
          <a:p>
            <a:r>
              <a:rPr lang="en-US" dirty="0" smtClean="0"/>
              <a:t>Finding Appropriate Objects </a:t>
            </a:r>
          </a:p>
          <a:p>
            <a:r>
              <a:rPr lang="en-US" dirty="0" smtClean="0"/>
              <a:t>Determining Object Granularity </a:t>
            </a:r>
          </a:p>
          <a:p>
            <a:r>
              <a:rPr lang="en-US" dirty="0" smtClean="0"/>
              <a:t>Specifying Object Interfaces</a:t>
            </a:r>
          </a:p>
          <a:p>
            <a:r>
              <a:rPr lang="en-US" dirty="0" smtClean="0"/>
              <a:t>Specifying Object Implementations</a:t>
            </a:r>
          </a:p>
          <a:p>
            <a:r>
              <a:rPr lang="en-US" dirty="0" smtClean="0"/>
              <a:t>Putting Reuse Mechanisms to Work</a:t>
            </a:r>
          </a:p>
          <a:p>
            <a:r>
              <a:rPr lang="en-US" dirty="0" smtClean="0"/>
              <a:t>Relating Run-Time and Compile </a:t>
            </a:r>
          </a:p>
          <a:p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9905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Finding </a:t>
            </a:r>
            <a:r>
              <a:rPr lang="en-US" dirty="0"/>
              <a:t>Appropriate Objects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Object-Oriented design made up of objects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Operations are the only way to change an object’s internal data</a:t>
            </a:r>
          </a:p>
          <a:p>
            <a:pPr lvl="1"/>
            <a:r>
              <a:rPr lang="en-US" dirty="0" smtClean="0"/>
              <a:t>Object internal state is encapsulation</a:t>
            </a:r>
          </a:p>
          <a:p>
            <a:pPr lvl="1"/>
            <a:endParaRPr lang="en-US" dirty="0" smtClean="0"/>
          </a:p>
          <a:p>
            <a:r>
              <a:rPr lang="en-US" dirty="0"/>
              <a:t>Object-Oriented design is decomposed into objects </a:t>
            </a:r>
          </a:p>
          <a:p>
            <a:pPr lvl="1"/>
            <a:r>
              <a:rPr lang="en-US" dirty="0"/>
              <a:t>Encapsulation, granularity, dependency, flexibility, performance, evolution, reusability, and so </a:t>
            </a:r>
            <a:r>
              <a:rPr lang="en-US" dirty="0" smtClean="0"/>
              <a:t>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895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Finding </a:t>
            </a:r>
            <a:r>
              <a:rPr lang="en-US" dirty="0"/>
              <a:t>Appropriate Objects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Many </a:t>
            </a:r>
            <a:r>
              <a:rPr lang="en-US" dirty="0"/>
              <a:t>objects in a design come from the design model</a:t>
            </a:r>
          </a:p>
          <a:p>
            <a:pPr lvl="1"/>
            <a:r>
              <a:rPr lang="en-US" dirty="0"/>
              <a:t>Many classes have no match in real </a:t>
            </a:r>
            <a:r>
              <a:rPr lang="en-US" dirty="0" smtClean="0"/>
              <a:t>world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Strict modeling of the real world leads to a systems that reflect today’s need but not flexible to to be used in the future </a:t>
            </a:r>
          </a:p>
          <a:p>
            <a:endParaRPr lang="en-US" dirty="0"/>
          </a:p>
          <a:p>
            <a:r>
              <a:rPr lang="en-US" dirty="0" smtClean="0"/>
              <a:t>Design patterns help </a:t>
            </a:r>
            <a:r>
              <a:rPr lang="en-US" dirty="0"/>
              <a:t>to make a flexible design </a:t>
            </a:r>
          </a:p>
          <a:p>
            <a:pPr lvl="1"/>
            <a:r>
              <a:rPr lang="en-US" dirty="0" smtClean="0"/>
              <a:t>Composite pattern helps to identify objects that does not have a physical match in real world at uniform level of abstraction</a:t>
            </a:r>
          </a:p>
          <a:p>
            <a:pPr marL="27432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Algorithms are not part of nature but a crucial part of a flexible system. Strategy pattern describes how to implement interchangeable families of algorithms </a:t>
            </a:r>
          </a:p>
        </p:txBody>
      </p:sp>
    </p:spTree>
    <p:extLst>
      <p:ext uri="{BB962C8B-B14F-4D97-AF65-F5344CB8AC3E}">
        <p14:creationId xmlns:p14="http://schemas.microsoft.com/office/powerpoint/2010/main" val="67348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Determining Object Granularity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decide what should be an object?</a:t>
            </a:r>
          </a:p>
          <a:p>
            <a:endParaRPr lang="en-US" dirty="0"/>
          </a:p>
          <a:p>
            <a:r>
              <a:rPr lang="en-US" dirty="0" smtClean="0"/>
              <a:t>Design patterns describes how decompose an object into smaller objects</a:t>
            </a:r>
          </a:p>
          <a:p>
            <a:pPr lvl="1"/>
            <a:r>
              <a:rPr lang="en-US" dirty="0" smtClean="0"/>
              <a:t>Abstract Factory and Builder patterns produce objects who’s responsible for creating another objects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Visitor and Command patterns produce objects who’s only responsible to implement request on another object or group of objects</a:t>
            </a:r>
          </a:p>
        </p:txBody>
      </p:sp>
    </p:spTree>
    <p:extLst>
      <p:ext uri="{BB962C8B-B14F-4D97-AF65-F5344CB8AC3E}">
        <p14:creationId xmlns:p14="http://schemas.microsoft.com/office/powerpoint/2010/main" val="260270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Specifying Object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interface is the set of all operation signatures  defined by object’s operations</a:t>
            </a:r>
          </a:p>
          <a:p>
            <a:endParaRPr lang="en-US" dirty="0" smtClean="0"/>
          </a:p>
          <a:p>
            <a:r>
              <a:rPr lang="en-US" dirty="0" smtClean="0"/>
              <a:t>The run-time association between an object and one of its operations is called a dynamic binding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Design patterns help to identify interfaces and the relationship between them</a:t>
            </a:r>
          </a:p>
          <a:p>
            <a:pPr lvl="1"/>
            <a:r>
              <a:rPr lang="en-US" dirty="0" smtClean="0"/>
              <a:t>Memento design patterns describes how to encapsulate and save the internal state of an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27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Programming to an interface, not an </a:t>
            </a:r>
            <a:r>
              <a:rPr lang="en-US" dirty="0" smtClean="0"/>
              <a:t>implementation</a:t>
            </a:r>
          </a:p>
          <a:p>
            <a:endParaRPr lang="en-US" dirty="0"/>
          </a:p>
          <a:p>
            <a:pPr lvl="1"/>
            <a:r>
              <a:rPr lang="en-US" dirty="0" smtClean="0"/>
              <a:t>Inheritance is a mechanism to extend application functionality by reusing parent classes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Inheritance defined families of objects with identical interfaces: inherit from abstract </a:t>
            </a:r>
            <a:r>
              <a:rPr lang="en-US" dirty="0" smtClean="0"/>
              <a:t>class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Subclasses add or override operations: all subclasses are subtype of the </a:t>
            </a:r>
            <a:r>
              <a:rPr lang="en-US" dirty="0" smtClean="0"/>
              <a:t>interface</a:t>
            </a:r>
          </a:p>
          <a:p>
            <a:pPr marL="274320" lvl="1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Specifying Objects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130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Programming to an interface, not an </a:t>
            </a:r>
            <a:r>
              <a:rPr lang="en-US" dirty="0" smtClean="0"/>
              <a:t>implementation</a:t>
            </a:r>
          </a:p>
          <a:p>
            <a:pPr marL="274320" lvl="1" indent="0">
              <a:buNone/>
            </a:pPr>
            <a:endParaRPr lang="en-US" dirty="0"/>
          </a:p>
          <a:p>
            <a:pPr lvl="1"/>
            <a:r>
              <a:rPr lang="en-US" dirty="0" smtClean="0"/>
              <a:t>+ Clients remain unaware of the specific type of objects they </a:t>
            </a:r>
            <a:r>
              <a:rPr lang="en-US" dirty="0" smtClean="0"/>
              <a:t>use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+ </a:t>
            </a:r>
            <a:r>
              <a:rPr lang="en-US" dirty="0" smtClean="0"/>
              <a:t>Clients remain unaware of the </a:t>
            </a:r>
            <a:r>
              <a:rPr lang="en-US" dirty="0" smtClean="0"/>
              <a:t>classes </a:t>
            </a:r>
            <a:r>
              <a:rPr lang="en-US" dirty="0" smtClean="0"/>
              <a:t>that implements the objects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+ Reduce the implementation dependencies between subsystems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Specifying Objects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50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/>
              <a:t>Why </a:t>
            </a:r>
            <a:r>
              <a:rPr lang="en-US" dirty="0"/>
              <a:t>W</a:t>
            </a:r>
            <a:r>
              <a:rPr lang="en-US" b="0" dirty="0" smtClean="0"/>
              <a:t>e </a:t>
            </a:r>
            <a:r>
              <a:rPr lang="en-US" dirty="0"/>
              <a:t>N</a:t>
            </a:r>
            <a:r>
              <a:rPr lang="en-US" b="0" dirty="0" smtClean="0"/>
              <a:t>eed A Design</a:t>
            </a:r>
            <a:r>
              <a:rPr lang="en-US" b="0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Provides </a:t>
            </a:r>
            <a:r>
              <a:rPr lang="en-US" dirty="0"/>
              <a:t>an overall picture of the system </a:t>
            </a:r>
            <a:endParaRPr lang="en-US" dirty="0" smtClean="0"/>
          </a:p>
          <a:p>
            <a:pPr marL="0" indent="0">
              <a:buNone/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An </a:t>
            </a:r>
            <a:r>
              <a:rPr lang="en-US" dirty="0"/>
              <a:t>understandable design is </a:t>
            </a:r>
            <a:r>
              <a:rPr lang="en-US" dirty="0" smtClean="0"/>
              <a:t>the best </a:t>
            </a:r>
            <a:r>
              <a:rPr lang="en-US" dirty="0"/>
              <a:t>hope </a:t>
            </a:r>
            <a:r>
              <a:rPr lang="en-US" dirty="0" smtClean="0"/>
              <a:t>to construct </a:t>
            </a:r>
            <a:r>
              <a:rPr lang="en-US" dirty="0"/>
              <a:t>a program that </a:t>
            </a:r>
            <a:r>
              <a:rPr lang="en-US" dirty="0" smtClean="0"/>
              <a:t>works</a:t>
            </a:r>
          </a:p>
          <a:p>
            <a:pPr marL="0" indent="0">
              <a:buNone/>
              <a:defRPr/>
            </a:pPr>
            <a:r>
              <a:rPr lang="en-US" dirty="0" smtClean="0"/>
              <a:t> </a:t>
            </a:r>
            <a:endParaRPr lang="en-US" dirty="0"/>
          </a:p>
          <a:p>
            <a:pPr>
              <a:defRPr/>
            </a:pPr>
            <a:r>
              <a:rPr lang="fr-FR" dirty="0" err="1" smtClean="0"/>
              <a:t>Provide</a:t>
            </a:r>
            <a:r>
              <a:rPr lang="fr-FR" dirty="0" smtClean="0"/>
              <a:t> </a:t>
            </a:r>
            <a:r>
              <a:rPr lang="fr-FR" dirty="0" err="1" smtClean="0"/>
              <a:t>facilitate</a:t>
            </a:r>
            <a:r>
              <a:rPr lang="fr-FR" dirty="0" smtClean="0"/>
              <a:t> </a:t>
            </a:r>
            <a:r>
              <a:rPr lang="fr-FR" dirty="0" err="1" smtClean="0"/>
              <a:t>reuse</a:t>
            </a:r>
            <a:r>
              <a:rPr lang="fr-FR" dirty="0" smtClean="0"/>
              <a:t> </a:t>
            </a:r>
            <a:r>
              <a:rPr lang="fr-FR" dirty="0"/>
              <a:t>(NOT code </a:t>
            </a:r>
            <a:r>
              <a:rPr lang="fr-FR" dirty="0" err="1" smtClean="0"/>
              <a:t>reuse</a:t>
            </a:r>
            <a:r>
              <a:rPr lang="fr-FR" dirty="0"/>
              <a:t>) </a:t>
            </a:r>
          </a:p>
          <a:p>
            <a:pPr>
              <a:defRPr/>
            </a:pPr>
            <a:endParaRPr lang="fr-FR" dirty="0" smtClean="0"/>
          </a:p>
          <a:p>
            <a:pPr>
              <a:defRPr/>
            </a:pPr>
            <a:r>
              <a:rPr lang="en-US" dirty="0"/>
              <a:t>Design uses abstraction to create views that are comprehensible (understandable) </a:t>
            </a:r>
          </a:p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fr-FR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Design patterns, such as creational patterns, ensure that your system is written in terms of interfaces, not implementations</a:t>
            </a:r>
          </a:p>
          <a:p>
            <a:pPr lvl="1"/>
            <a:r>
              <a:rPr lang="en-US" dirty="0"/>
              <a:t>Guide you to instantiate concrete classes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/>
              <a:t>Give you different ways to associate an interfaces with its implementation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Specifying Objects Implementations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093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Wingdings"/>
              </a:rPr>
              <a:t>Class inheritance vs. Object composition</a:t>
            </a:r>
          </a:p>
          <a:p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Class inheritance</a:t>
            </a:r>
            <a:endParaRPr lang="en-US" dirty="0" smtClean="0">
              <a:sym typeface="Wingdings"/>
            </a:endParaRPr>
          </a:p>
          <a:p>
            <a:pPr lvl="1"/>
            <a:r>
              <a:rPr lang="en-US" dirty="0" smtClean="0">
                <a:sym typeface="Wingdings"/>
              </a:rPr>
              <a:t>+ </a:t>
            </a:r>
            <a:r>
              <a:rPr lang="en-US" dirty="0" smtClean="0"/>
              <a:t>Class inheritance defined statically at compile-</a:t>
            </a:r>
            <a:r>
              <a:rPr lang="en-US" dirty="0" smtClean="0"/>
              <a:t>time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+ It is easy to modify the implementation through </a:t>
            </a:r>
            <a:r>
              <a:rPr lang="en-US" dirty="0" smtClean="0"/>
              <a:t>overridden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-  You cannot change the implementation inherited from the supper class at run-</a:t>
            </a:r>
            <a:r>
              <a:rPr lang="en-US" dirty="0" smtClean="0"/>
              <a:t>time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- Inheritance breaks encapsulation 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ny change to parent’s implementation will force the subclass to change (implementation dependencies) </a:t>
            </a:r>
          </a:p>
          <a:p>
            <a:pPr lvl="2"/>
            <a:r>
              <a:rPr lang="en-US" dirty="0" smtClean="0"/>
              <a:t>Limits system flexibility and reusability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Putting Reuse Mechanism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394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</a:t>
            </a:r>
            <a:r>
              <a:rPr lang="en-US" dirty="0" smtClean="0"/>
              <a:t>Composition</a:t>
            </a:r>
          </a:p>
          <a:p>
            <a:pPr lvl="1"/>
            <a:r>
              <a:rPr lang="en-US" dirty="0"/>
              <a:t>Object composition is a way to combine simple objects to create complex one</a:t>
            </a:r>
          </a:p>
          <a:p>
            <a:pPr lvl="1"/>
            <a:r>
              <a:rPr lang="en-US" dirty="0"/>
              <a:t>Example: Coffee and </a:t>
            </a:r>
            <a:r>
              <a:rPr lang="en-US" dirty="0" err="1" smtClean="0"/>
              <a:t>CoffeeCup</a:t>
            </a:r>
            <a:r>
              <a:rPr lang="en-US" dirty="0" smtClean="0"/>
              <a:t> (Coffee can be referenced in </a:t>
            </a:r>
            <a:r>
              <a:rPr lang="en-US" dirty="0" err="1" smtClean="0"/>
              <a:t>CoffeeCup</a:t>
            </a:r>
            <a:r>
              <a:rPr lang="en-US" dirty="0" smtClean="0"/>
              <a:t>)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+ Object composition defined dynamically at run-time</a:t>
            </a:r>
          </a:p>
          <a:p>
            <a:pPr lvl="2"/>
            <a:r>
              <a:rPr lang="en-US" dirty="0" smtClean="0"/>
              <a:t>Through object referencing other objects 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+ Object composition are accessed through interfaces, thus don</a:t>
            </a:r>
            <a:r>
              <a:rPr lang="fr-FR" dirty="0" smtClean="0"/>
              <a:t>’</a:t>
            </a:r>
            <a:r>
              <a:rPr lang="en-US" dirty="0" smtClean="0"/>
              <a:t>t break encapsulation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+ Fewer implementation dependencies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Putting Reuse Mechanism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15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Favor object composition over class inheritance </a:t>
            </a:r>
          </a:p>
          <a:p>
            <a:pPr lvl="1"/>
            <a:endParaRPr lang="en-US" dirty="0"/>
          </a:p>
          <a:p>
            <a:r>
              <a:rPr lang="en-US" dirty="0"/>
              <a:t>Design with object composition will have more objects and fewer classes</a:t>
            </a:r>
          </a:p>
          <a:p>
            <a:pPr lvl="1"/>
            <a:r>
              <a:rPr lang="en-US" dirty="0"/>
              <a:t>The system behavior depends on more interrelationships instead of being defined in one class 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Putting Reuse Mechanism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728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Delegation</a:t>
            </a:r>
          </a:p>
          <a:p>
            <a:pPr lvl="1"/>
            <a:r>
              <a:rPr lang="en-US" dirty="0" smtClean="0"/>
              <a:t>Two objects involved to handle a request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Putting Reuse Mechanism to Work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800600" y="2743200"/>
            <a:ext cx="1599179" cy="302648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Rectangle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800600" y="3047999"/>
            <a:ext cx="1599179" cy="533401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Height</a:t>
            </a:r>
          </a:p>
          <a:p>
            <a:r>
              <a:rPr lang="en-US" sz="1400" dirty="0" smtClean="0"/>
              <a:t>width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4800600" y="3581400"/>
            <a:ext cx="1599179" cy="380999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Area()</a:t>
            </a:r>
          </a:p>
        </p:txBody>
      </p:sp>
      <p:sp>
        <p:nvSpPr>
          <p:cNvPr id="8" name="Rectangle 7"/>
          <p:cNvSpPr/>
          <p:nvPr/>
        </p:nvSpPr>
        <p:spPr>
          <a:xfrm>
            <a:off x="1295400" y="2743200"/>
            <a:ext cx="1599179" cy="302648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Window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1295400" y="3047999"/>
            <a:ext cx="1599179" cy="381001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1295400" y="3429001"/>
            <a:ext cx="1599179" cy="381000"/>
          </a:xfrm>
          <a:prstGeom prst="rect">
            <a:avLst/>
          </a:prstGeom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Area()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895600" y="3429000"/>
            <a:ext cx="1905000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5600" y="3124200"/>
            <a:ext cx="8177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rectangle</a:t>
            </a:r>
            <a:endParaRPr lang="en-US" sz="1200" dirty="0"/>
          </a:p>
        </p:txBody>
      </p:sp>
      <p:sp>
        <p:nvSpPr>
          <p:cNvPr id="13" name="Folded Corner 12"/>
          <p:cNvSpPr/>
          <p:nvPr/>
        </p:nvSpPr>
        <p:spPr>
          <a:xfrm>
            <a:off x="1066800" y="4267200"/>
            <a:ext cx="1981200" cy="457200"/>
          </a:xfrm>
          <a:prstGeom prst="foldedCorner">
            <a:avLst/>
          </a:prstGeom>
          <a:noFill/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Return rectangle -&gt; Area()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2209800" y="3581400"/>
            <a:ext cx="0" cy="685800"/>
          </a:xfrm>
          <a:prstGeom prst="line">
            <a:avLst/>
          </a:prstGeom>
          <a:ln>
            <a:solidFill>
              <a:srgbClr val="292934"/>
            </a:solidFill>
            <a:prstDash val="sysDash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Folded Corner 16"/>
          <p:cNvSpPr/>
          <p:nvPr/>
        </p:nvSpPr>
        <p:spPr>
          <a:xfrm>
            <a:off x="4572000" y="4419600"/>
            <a:ext cx="1981200" cy="457200"/>
          </a:xfrm>
          <a:prstGeom prst="foldedCorner">
            <a:avLst/>
          </a:prstGeom>
          <a:noFill/>
          <a:ln>
            <a:solidFill>
              <a:srgbClr val="29293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Return height*width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5715000" y="3733800"/>
            <a:ext cx="0" cy="685800"/>
          </a:xfrm>
          <a:prstGeom prst="line">
            <a:avLst/>
          </a:prstGeom>
          <a:ln>
            <a:solidFill>
              <a:srgbClr val="292934"/>
            </a:solidFill>
            <a:prstDash val="sysDash"/>
            <a:headEnd type="oval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1391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Delegation: is a way to make composition powerful</a:t>
            </a:r>
            <a:endParaRPr lang="en-US" dirty="0"/>
          </a:p>
          <a:p>
            <a:pPr lvl="1"/>
            <a:r>
              <a:rPr lang="en-US" dirty="0" smtClean="0"/>
              <a:t>+ </a:t>
            </a:r>
            <a:r>
              <a:rPr lang="en-US" dirty="0"/>
              <a:t>Delegation makes it easy to compose behaviors at run-time</a:t>
            </a:r>
          </a:p>
          <a:p>
            <a:pPr lvl="1"/>
            <a:r>
              <a:rPr lang="en-US" dirty="0" smtClean="0"/>
              <a:t>- Makes software flexible through objects composition</a:t>
            </a:r>
          </a:p>
          <a:p>
            <a:pPr lvl="1"/>
            <a:r>
              <a:rPr lang="en-US" dirty="0" smtClean="0"/>
              <a:t>- </a:t>
            </a:r>
            <a:r>
              <a:rPr lang="en-US" dirty="0"/>
              <a:t>D</a:t>
            </a:r>
            <a:r>
              <a:rPr lang="en-US" dirty="0" smtClean="0"/>
              <a:t>ynamic software is harder to understand than static software</a:t>
            </a:r>
            <a:endParaRPr lang="en-US" dirty="0"/>
          </a:p>
          <a:p>
            <a:pPr lvl="1"/>
            <a:r>
              <a:rPr lang="en-US" dirty="0" smtClean="0"/>
              <a:t> - Run-time inefficiencies</a:t>
            </a:r>
          </a:p>
          <a:p>
            <a:pPr lvl="1"/>
            <a:endParaRPr lang="en-US" dirty="0"/>
          </a:p>
          <a:p>
            <a:r>
              <a:rPr lang="en-US" dirty="0" smtClean="0"/>
              <a:t>Many design patterns used delegation</a:t>
            </a:r>
          </a:p>
          <a:p>
            <a:pPr lvl="1"/>
            <a:r>
              <a:rPr lang="en-US" dirty="0" smtClean="0"/>
              <a:t>State, strategy, visitor, mediator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Putting Reuse Mechanism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916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0"/>
          </a:xfrm>
        </p:spPr>
        <p:txBody>
          <a:bodyPr>
            <a:normAutofit/>
          </a:bodyPr>
          <a:lstStyle/>
          <a:p>
            <a:r>
              <a:rPr lang="en-US" dirty="0" smtClean="0"/>
              <a:t>Inheritance vs. </a:t>
            </a:r>
            <a:r>
              <a:rPr lang="en-US" dirty="0" smtClean="0"/>
              <a:t>parameterized </a:t>
            </a:r>
            <a:r>
              <a:rPr lang="en-US" dirty="0" smtClean="0"/>
              <a:t>types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Parameterized types, also called genetics or templates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 lets you define a type without specifying all the other types. The unspecified types are supplied as parameters</a:t>
            </a:r>
          </a:p>
          <a:p>
            <a:pPr lvl="1"/>
            <a:r>
              <a:rPr lang="en-US" dirty="0" smtClean="0"/>
              <a:t>E.g., List&lt;Integers&gt; = new </a:t>
            </a:r>
            <a:r>
              <a:rPr lang="en-US" dirty="0" err="1" smtClean="0"/>
              <a:t>ArrayList</a:t>
            </a:r>
            <a:r>
              <a:rPr lang="en-US" dirty="0" smtClean="0"/>
              <a:t>&lt;Integer&gt;();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+ A way to compose behavior in OO system</a:t>
            </a:r>
          </a:p>
          <a:p>
            <a:pPr lvl="1"/>
            <a:r>
              <a:rPr lang="en-US" dirty="0" smtClean="0"/>
              <a:t>+ It lets you change the type the class can uses</a:t>
            </a:r>
          </a:p>
          <a:p>
            <a:pPr lvl="1"/>
            <a:r>
              <a:rPr lang="en-US" dirty="0" smtClean="0"/>
              <a:t>- Cannot be changed at </a:t>
            </a:r>
            <a:r>
              <a:rPr lang="en-US" dirty="0" smtClean="0"/>
              <a:t>run-time</a:t>
            </a:r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Putting Reuse Mechanism to 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378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Software structure </a:t>
            </a:r>
            <a:r>
              <a:rPr lang="en-US" dirty="0" smtClean="0"/>
              <a:t>can be forced by the designer</a:t>
            </a:r>
          </a:p>
          <a:p>
            <a:endParaRPr lang="en-US" dirty="0"/>
          </a:p>
          <a:p>
            <a:r>
              <a:rPr lang="en-US" dirty="0" smtClean="0"/>
              <a:t>The relationship between objects and their types must be design with great care </a:t>
            </a:r>
          </a:p>
          <a:p>
            <a:pPr lvl="1"/>
            <a:r>
              <a:rPr lang="en-US" dirty="0" smtClean="0"/>
              <a:t>They determine how good or bad is the run-time structure </a:t>
            </a:r>
          </a:p>
          <a:p>
            <a:pPr lvl="1"/>
            <a:endParaRPr lang="en-US" dirty="0"/>
          </a:p>
          <a:p>
            <a:r>
              <a:rPr lang="en-US" dirty="0" smtClean="0"/>
              <a:t> Some design patterns are useful for building complex run-time structures </a:t>
            </a:r>
          </a:p>
          <a:p>
            <a:pPr lvl="1"/>
            <a:r>
              <a:rPr lang="en-US" dirty="0" smtClean="0"/>
              <a:t>Composite, decorator, observer  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/>
              <a:t>5</a:t>
            </a:r>
            <a:r>
              <a:rPr lang="en-US" dirty="0" smtClean="0"/>
              <a:t>. Relating Run-time and Compile-time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01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 how the system might need to change over lifetime</a:t>
            </a:r>
            <a:endParaRPr lang="en-US" dirty="0"/>
          </a:p>
          <a:p>
            <a:pPr lvl="1"/>
            <a:r>
              <a:rPr lang="en-US" dirty="0" smtClean="0"/>
              <a:t>Might need to redesign the whole system in the future</a:t>
            </a:r>
          </a:p>
          <a:p>
            <a:endParaRPr lang="en-US" dirty="0"/>
          </a:p>
          <a:p>
            <a:r>
              <a:rPr lang="en-US" dirty="0" smtClean="0"/>
              <a:t>Design patterns help to ensure system can change over time by making the system robust of particular type of change</a:t>
            </a:r>
          </a:p>
          <a:p>
            <a:pPr lvl="1"/>
            <a:r>
              <a:rPr lang="en-US" dirty="0" smtClean="0"/>
              <a:t>Tight coupling between classes: change in one class required changes to other classes (Abstract Factory, Bridge, Command)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Extending functionality by </a:t>
            </a:r>
            <a:r>
              <a:rPr lang="en-US" dirty="0" err="1" smtClean="0"/>
              <a:t>subclassing</a:t>
            </a:r>
            <a:r>
              <a:rPr lang="en-US" dirty="0" smtClean="0"/>
              <a:t>: define subclass requires understanding to the parent class. Use object composition is another way for combing behaviors but will make software hard to understand (Bridge, Chain of Responsibility, Composite) 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/>
              <a:t>5</a:t>
            </a:r>
            <a:r>
              <a:rPr lang="en-US" dirty="0" smtClean="0"/>
              <a:t>. Designing for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2514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725"/>
            <a:ext cx="8229600" cy="48466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Not </a:t>
            </a:r>
            <a:r>
              <a:rPr lang="en-US" dirty="0"/>
              <a:t>enough time has been spent to understand the underlying </a:t>
            </a:r>
            <a:r>
              <a:rPr lang="en-US" dirty="0" smtClean="0"/>
              <a:t>problem</a:t>
            </a:r>
            <a:r>
              <a:rPr lang="en-US" dirty="0"/>
              <a:t> </a:t>
            </a:r>
            <a:r>
              <a:rPr lang="en-US" dirty="0" smtClean="0"/>
              <a:t>and its context, </a:t>
            </a:r>
            <a:r>
              <a:rPr lang="en-US" dirty="0"/>
              <a:t>and as a consequence, </a:t>
            </a:r>
            <a:r>
              <a:rPr lang="en-US" dirty="0">
                <a:solidFill>
                  <a:srgbClr val="292934"/>
                </a:solidFill>
              </a:rPr>
              <a:t>you select a pattern that looks right, but is inappropriate</a:t>
            </a:r>
            <a:r>
              <a:rPr lang="en-US" dirty="0"/>
              <a:t> for the solution required. </a:t>
            </a: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Once </a:t>
            </a:r>
            <a:r>
              <a:rPr lang="en-US" dirty="0"/>
              <a:t>the </a:t>
            </a:r>
            <a:r>
              <a:rPr lang="en-US" dirty="0">
                <a:solidFill>
                  <a:srgbClr val="292934"/>
                </a:solidFill>
              </a:rPr>
              <a:t>wrong pattern is selected, you refuse to see your error and force fit the </a:t>
            </a:r>
            <a:r>
              <a:rPr lang="en-US" dirty="0" smtClean="0">
                <a:solidFill>
                  <a:srgbClr val="292934"/>
                </a:solidFill>
              </a:rPr>
              <a:t>pattern</a:t>
            </a:r>
          </a:p>
          <a:p>
            <a:pPr lvl="1">
              <a:defRPr/>
            </a:pPr>
            <a:r>
              <a:rPr lang="en-US" dirty="0" smtClean="0">
                <a:solidFill>
                  <a:srgbClr val="292934"/>
                </a:solidFill>
              </a:rPr>
              <a:t>It will result a poor </a:t>
            </a:r>
            <a:r>
              <a:rPr lang="en-US" dirty="0">
                <a:solidFill>
                  <a:srgbClr val="292934"/>
                </a:solidFill>
              </a:rPr>
              <a:t>or wrong fit. </a:t>
            </a:r>
            <a:endParaRPr lang="en-US" dirty="0" smtClean="0">
              <a:solidFill>
                <a:srgbClr val="292934"/>
              </a:solidFill>
            </a:endParaRPr>
          </a:p>
          <a:p>
            <a:pPr>
              <a:defRPr/>
            </a:pPr>
            <a:endParaRPr lang="en-US" dirty="0">
              <a:solidFill>
                <a:srgbClr val="292934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rgbClr val="292934"/>
                </a:solidFill>
              </a:rPr>
              <a:t>Sometimes </a:t>
            </a:r>
            <a:r>
              <a:rPr lang="en-US" dirty="0">
                <a:solidFill>
                  <a:srgbClr val="292934"/>
                </a:solidFill>
              </a:rPr>
              <a:t>a pattern is applied too exactly and the required adaptations for your problem space are not implemented.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>
              <a:solidFill>
                <a:srgbClr val="292934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20675"/>
            <a:ext cx="7696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 smtClean="0"/>
              <a:t>Common Design Mistakes</a:t>
            </a:r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3252471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Design and Quality</a:t>
            </a:r>
            <a:endParaRPr lang="en-US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5257800"/>
          </a:xfrm>
        </p:spPr>
        <p:txBody>
          <a:bodyPr>
            <a:normAutofit/>
          </a:bodyPr>
          <a:lstStyle/>
          <a:p>
            <a:pPr algn="just" eaLnBrk="1" hangingPunct="1">
              <a:spcBef>
                <a:spcPts val="600"/>
              </a:spcBef>
            </a:pPr>
            <a:r>
              <a:rPr lang="en-US" dirty="0" smtClean="0"/>
              <a:t>The design must implement all of the </a:t>
            </a:r>
            <a:r>
              <a:rPr lang="en-US" dirty="0" smtClean="0">
                <a:solidFill>
                  <a:srgbClr val="292934"/>
                </a:solidFill>
              </a:rPr>
              <a:t>explicit (clear) requirements contained in the analysis model, and it must accommodate all of the implicit (hidden) requirements desired by the customer</a:t>
            </a:r>
          </a:p>
          <a:p>
            <a:pPr algn="just" eaLnBrk="1" hangingPunct="1">
              <a:spcBef>
                <a:spcPts val="600"/>
              </a:spcBef>
            </a:pPr>
            <a:endParaRPr lang="en-US" dirty="0" smtClean="0"/>
          </a:p>
          <a:p>
            <a:pPr algn="just" eaLnBrk="1" hangingPunct="1">
              <a:spcBef>
                <a:spcPts val="300"/>
              </a:spcBef>
            </a:pPr>
            <a:r>
              <a:rPr lang="en-US" dirty="0" smtClean="0"/>
              <a:t>The design must be readable, understandable guide for those who generate code and for those who test and subsequently support the software</a:t>
            </a:r>
          </a:p>
          <a:p>
            <a:pPr algn="just" eaLnBrk="1" hangingPunct="1">
              <a:spcBef>
                <a:spcPts val="300"/>
              </a:spcBef>
            </a:pPr>
            <a:endParaRPr lang="en-US" dirty="0" smtClean="0"/>
          </a:p>
          <a:p>
            <a:pPr algn="just" eaLnBrk="1" hangingPunct="1"/>
            <a:r>
              <a:rPr lang="en-US" dirty="0" smtClean="0"/>
              <a:t>The design should provide a </a:t>
            </a:r>
            <a:r>
              <a:rPr lang="en-US" dirty="0" smtClean="0">
                <a:solidFill>
                  <a:srgbClr val="292934"/>
                </a:solidFill>
              </a:rPr>
              <a:t>complete picture </a:t>
            </a:r>
            <a:r>
              <a:rPr lang="en-US" dirty="0" smtClean="0"/>
              <a:t>of the software, addressing the data, functional, and behavioral domains from an implementation perspective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D41531-15A3-4DA9-9129-FD9D1C59BC11}" type="slidenum">
              <a:rPr lang="en-US" smtClean="0">
                <a:latin typeface="Times New Roman" pitchFamily="-128" charset="0"/>
              </a:rPr>
              <a:pPr/>
              <a:t>4</a:t>
            </a:fld>
            <a:endParaRPr lang="en-US" smtClean="0">
              <a:latin typeface="Times New Roman" pitchFamily="-12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24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Structured/functional Design: data flow diagram (DFD), entity relation diagram (ERD), </a:t>
            </a:r>
            <a:r>
              <a:rPr lang="en-US" dirty="0"/>
              <a:t>and Hierarchical </a:t>
            </a:r>
            <a:r>
              <a:rPr lang="en-US" dirty="0" smtClean="0"/>
              <a:t>Charts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Object Oriented Design: UML</a:t>
            </a:r>
            <a:r>
              <a:rPr lang="en-US" dirty="0"/>
              <a:t>, Use Cases and Class </a:t>
            </a:r>
            <a:r>
              <a:rPr lang="en-US" dirty="0" smtClean="0"/>
              <a:t>Diagrams</a:t>
            </a: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Examples of Design Tools</a:t>
            </a:r>
          </a:p>
          <a:p>
            <a:pPr lvl="1">
              <a:defRPr/>
            </a:pPr>
            <a:r>
              <a:rPr lang="en-US" dirty="0" smtClean="0"/>
              <a:t>Rational </a:t>
            </a:r>
            <a:r>
              <a:rPr lang="en-US" dirty="0"/>
              <a:t>Rose, Star UML, </a:t>
            </a:r>
            <a:r>
              <a:rPr lang="en-US" dirty="0" smtClean="0"/>
              <a:t>Together Soft</a:t>
            </a:r>
            <a:r>
              <a:rPr lang="en-US" dirty="0"/>
              <a:t>, </a:t>
            </a:r>
            <a:r>
              <a:rPr lang="en-US" dirty="0" smtClean="0"/>
              <a:t>and Microsoft Visio</a:t>
            </a:r>
            <a:endParaRPr lang="en-US" dirty="0"/>
          </a:p>
          <a:p>
            <a:pPr marL="274320" indent="-27432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dirty="0" smtClean="0"/>
              <a:t>Design Techniques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/>
              <a:t>Object Oriented </a:t>
            </a:r>
            <a:r>
              <a:rPr lang="en-US" dirty="0" smtClean="0"/>
              <a:t>Design </a:t>
            </a:r>
            <a:r>
              <a:rPr lang="en-US" dirty="0"/>
              <a:t>Techniques 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543800" cy="4846638"/>
          </a:xfrm>
        </p:spPr>
        <p:txBody>
          <a:bodyPr/>
          <a:lstStyle/>
          <a:p>
            <a:r>
              <a:rPr lang="en-US" dirty="0" smtClean="0">
                <a:solidFill>
                  <a:srgbClr val="292934"/>
                </a:solidFill>
              </a:rPr>
              <a:t>Basic components</a:t>
            </a:r>
          </a:p>
          <a:p>
            <a:pPr lvl="1"/>
            <a:r>
              <a:rPr lang="en-US" dirty="0" smtClean="0">
                <a:solidFill>
                  <a:srgbClr val="292934"/>
                </a:solidFill>
              </a:rPr>
              <a:t>Classes, which include objects </a:t>
            </a:r>
          </a:p>
          <a:p>
            <a:pPr lvl="1"/>
            <a:r>
              <a:rPr lang="en-US" dirty="0" smtClean="0">
                <a:solidFill>
                  <a:srgbClr val="292934"/>
                </a:solidFill>
              </a:rPr>
              <a:t>Functions </a:t>
            </a:r>
          </a:p>
          <a:p>
            <a:endParaRPr lang="en-US" dirty="0" smtClean="0">
              <a:solidFill>
                <a:srgbClr val="292934"/>
              </a:solidFill>
            </a:endParaRPr>
          </a:p>
          <a:p>
            <a:r>
              <a:rPr lang="en-US" dirty="0" smtClean="0">
                <a:solidFill>
                  <a:srgbClr val="292934"/>
                </a:solidFill>
              </a:rPr>
              <a:t>Component relationships </a:t>
            </a:r>
          </a:p>
          <a:p>
            <a:pPr lvl="1"/>
            <a:r>
              <a:rPr lang="en-US" dirty="0" smtClean="0">
                <a:solidFill>
                  <a:srgbClr val="292934"/>
                </a:solidFill>
              </a:rPr>
              <a:t>One class uses other classes t</a:t>
            </a:r>
            <a:r>
              <a:rPr lang="en-US" dirty="0" smtClean="0"/>
              <a:t>o fulfill its responsibilities 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ethods from one class call methods in the other classes</a:t>
            </a:r>
          </a:p>
          <a:p>
            <a:pPr lvl="1"/>
            <a:r>
              <a:rPr lang="en-US" dirty="0" smtClean="0"/>
              <a:t>Inheritance </a:t>
            </a:r>
            <a:endParaRPr lang="en-US" dirty="0"/>
          </a:p>
          <a:p>
            <a:pPr lvl="1"/>
            <a:r>
              <a:rPr lang="en-US" dirty="0" smtClean="0"/>
              <a:t>Classes grouped into packages/subsystems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/>
              <a:t>Object Oriented </a:t>
            </a:r>
            <a:r>
              <a:rPr lang="en-US" dirty="0" smtClean="0"/>
              <a:t>Design Techniques 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846638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rgbClr val="292934"/>
                </a:solidFill>
              </a:rPr>
              <a:t>Identify basic objects</a:t>
            </a:r>
            <a:r>
              <a:rPr lang="en-US" dirty="0" smtClean="0"/>
              <a:t>/concepts in application domain, and use these as foundation classes </a:t>
            </a:r>
          </a:p>
          <a:p>
            <a:pPr marL="274320" lvl="1" indent="0" algn="just">
              <a:buNone/>
            </a:pPr>
            <a:endParaRPr lang="en-US" dirty="0"/>
          </a:p>
          <a:p>
            <a:pPr algn="just"/>
            <a:r>
              <a:rPr lang="en-US" dirty="0" smtClean="0"/>
              <a:t>Add additional classes for desired functionality </a:t>
            </a:r>
          </a:p>
          <a:p>
            <a:pPr lvl="1" algn="just"/>
            <a:endParaRPr lang="en-US" dirty="0"/>
          </a:p>
          <a:p>
            <a:pPr algn="just"/>
            <a:r>
              <a:rPr lang="en-US" dirty="0" smtClean="0"/>
              <a:t>Abstract out super classes to facilitate understanding and possible re-use </a:t>
            </a:r>
          </a:p>
          <a:p>
            <a:pPr lvl="1" algn="just"/>
            <a:endParaRPr lang="en-US" dirty="0"/>
          </a:p>
          <a:p>
            <a:pPr algn="just"/>
            <a:r>
              <a:rPr lang="en-US" dirty="0" smtClean="0"/>
              <a:t>Refactor as necessary </a:t>
            </a:r>
          </a:p>
          <a:p>
            <a:pPr algn="just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Definitions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153400" cy="4833938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defRPr/>
            </a:pPr>
            <a:r>
              <a:rPr lang="en-US" sz="2400" dirty="0" smtClean="0"/>
              <a:t>A </a:t>
            </a:r>
            <a:r>
              <a:rPr lang="en-US" sz="2400" i="1" dirty="0" smtClean="0"/>
              <a:t>pattern</a:t>
            </a:r>
            <a:r>
              <a:rPr lang="en-US" sz="2400" dirty="0" smtClean="0"/>
              <a:t> is a </a:t>
            </a:r>
            <a:r>
              <a:rPr lang="en-US" sz="2400" dirty="0" smtClean="0">
                <a:solidFill>
                  <a:srgbClr val="3366FF"/>
                </a:solidFill>
              </a:rPr>
              <a:t>recurring </a:t>
            </a:r>
            <a:r>
              <a:rPr lang="en-US" sz="2400" dirty="0" smtClean="0">
                <a:solidFill>
                  <a:srgbClr val="840E02"/>
                </a:solidFill>
              </a:rPr>
              <a:t>solution</a:t>
            </a:r>
            <a:r>
              <a:rPr lang="en-US" sz="2400" dirty="0" smtClean="0"/>
              <a:t> to a standard </a:t>
            </a:r>
            <a:r>
              <a:rPr lang="en-US" sz="2400" dirty="0" smtClean="0">
                <a:solidFill>
                  <a:srgbClr val="840E02"/>
                </a:solidFill>
              </a:rPr>
              <a:t>problem</a:t>
            </a:r>
            <a:r>
              <a:rPr lang="en-US" sz="2400" dirty="0" smtClean="0"/>
              <a:t>, in a </a:t>
            </a:r>
            <a:r>
              <a:rPr lang="en-US" sz="2400" dirty="0" smtClean="0">
                <a:solidFill>
                  <a:srgbClr val="3366FF"/>
                </a:solidFill>
              </a:rPr>
              <a:t>context</a:t>
            </a:r>
            <a:endParaRPr lang="en-US" sz="2400" dirty="0" smtClean="0"/>
          </a:p>
          <a:p>
            <a:pPr marL="0" indent="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2400" dirty="0"/>
          </a:p>
          <a:p>
            <a:pPr algn="just">
              <a:defRPr/>
            </a:pPr>
            <a:r>
              <a:rPr lang="en-US" sz="2400" dirty="0">
                <a:solidFill>
                  <a:srgbClr val="3366FF"/>
                </a:solidFill>
              </a:rPr>
              <a:t>Pattern </a:t>
            </a:r>
            <a:r>
              <a:rPr lang="en-US" sz="2400" dirty="0"/>
              <a:t>is a structure or template that is designed to provide solution of a specific </a:t>
            </a:r>
            <a:r>
              <a:rPr lang="en-US" sz="2400" dirty="0" smtClean="0"/>
              <a:t>problem</a:t>
            </a:r>
            <a:endParaRPr lang="en-US" dirty="0" smtClean="0"/>
          </a:p>
          <a:p>
            <a:pPr algn="just"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algn="just">
              <a:defRPr/>
            </a:pPr>
            <a:r>
              <a:rPr lang="en-US" dirty="0" smtClean="0">
                <a:solidFill>
                  <a:schemeClr val="tx1"/>
                </a:solidFill>
              </a:rPr>
              <a:t>“A </a:t>
            </a:r>
            <a:r>
              <a:rPr lang="en-US" dirty="0" smtClean="0">
                <a:solidFill>
                  <a:srgbClr val="3366FF"/>
                </a:solidFill>
              </a:rPr>
              <a:t>pattern </a:t>
            </a:r>
            <a:r>
              <a:rPr lang="en-US" dirty="0" smtClean="0">
                <a:solidFill>
                  <a:schemeClr val="tx1"/>
                </a:solidFill>
              </a:rPr>
              <a:t>describes a problem which occurs over and over again in our environment, and then describes the core of the solution to that problem, in such a way that you can use this solution a million times over, without ever doing it the same way twice”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/>
              <a:t>Main </a:t>
            </a:r>
            <a:r>
              <a:rPr lang="en-US" b="0" dirty="0"/>
              <a:t>Types of Patterns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/>
          <a:lstStyle/>
          <a:p>
            <a:r>
              <a:rPr lang="en-US" dirty="0" smtClean="0"/>
              <a:t>Architectural Patterns</a:t>
            </a:r>
          </a:p>
          <a:p>
            <a:r>
              <a:rPr lang="en-US" dirty="0" smtClean="0"/>
              <a:t>Design Patterns</a:t>
            </a:r>
          </a:p>
          <a:p>
            <a:r>
              <a:rPr lang="en-US" dirty="0" smtClean="0"/>
              <a:t>Idiom Patterns</a:t>
            </a:r>
          </a:p>
          <a:p>
            <a:endParaRPr lang="en-US" dirty="0" smtClean="0"/>
          </a:p>
          <a:p>
            <a:r>
              <a:rPr lang="en-US" dirty="0" smtClean="0"/>
              <a:t>Our main focus is : Design Patterns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E5342AD51261459D4DC1AD56670B80" ma:contentTypeVersion="0" ma:contentTypeDescription="Create a new document." ma:contentTypeScope="" ma:versionID="3f085fb6abd91e5f510da4f4e3a207a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B22ADA-2193-44E2-AFFC-0611BA2A800A}"/>
</file>

<file path=customXml/itemProps2.xml><?xml version="1.0" encoding="utf-8"?>
<ds:datastoreItem xmlns:ds="http://schemas.openxmlformats.org/officeDocument/2006/customXml" ds:itemID="{FC5F5EE4-7DFB-4341-8FB6-ED63DCF8EFEA}"/>
</file>

<file path=customXml/itemProps3.xml><?xml version="1.0" encoding="utf-8"?>
<ds:datastoreItem xmlns:ds="http://schemas.openxmlformats.org/officeDocument/2006/customXml" ds:itemID="{D9C9A0A9-F22E-40DB-941F-6295A39859E0}"/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4136</TotalTime>
  <Words>2441</Words>
  <Application>Microsoft Macintosh PowerPoint</Application>
  <PresentationFormat>On-screen Show (4:3)</PresentationFormat>
  <Paragraphs>352</Paragraphs>
  <Slides>39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Clarity</vt:lpstr>
      <vt:lpstr>Chapter 1 Introduction to Design Patterns</vt:lpstr>
      <vt:lpstr>What is a Design? </vt:lpstr>
      <vt:lpstr>Why We Need A Design?</vt:lpstr>
      <vt:lpstr>Design and Quality</vt:lpstr>
      <vt:lpstr>PowerPoint Presentation</vt:lpstr>
      <vt:lpstr>Object Oriented Design Techniques </vt:lpstr>
      <vt:lpstr>Object Oriented Design Techniques </vt:lpstr>
      <vt:lpstr>Definitions</vt:lpstr>
      <vt:lpstr>Main Types of Patterns</vt:lpstr>
      <vt:lpstr>Design Pattern</vt:lpstr>
      <vt:lpstr>Benefits of Design Patterns</vt:lpstr>
      <vt:lpstr>Design Pattern Elements</vt:lpstr>
      <vt:lpstr>Model View Controller (MVC)</vt:lpstr>
      <vt:lpstr>MVC</vt:lpstr>
      <vt:lpstr>How MVC Works?</vt:lpstr>
      <vt:lpstr>How MVC Works?</vt:lpstr>
      <vt:lpstr>MVC with Controller</vt:lpstr>
      <vt:lpstr>Describing Design Patterns</vt:lpstr>
      <vt:lpstr>Describing Design Patterns</vt:lpstr>
      <vt:lpstr>Describing Design Patterns</vt:lpstr>
      <vt:lpstr>Design Patterns Classifications</vt:lpstr>
      <vt:lpstr>Design Patterns Classifications</vt:lpstr>
      <vt:lpstr>How Design Pattern Solve Design Problems </vt:lpstr>
      <vt:lpstr>1. Finding Appropriate Objects </vt:lpstr>
      <vt:lpstr>1. Finding Appropriate Objects </vt:lpstr>
      <vt:lpstr>2. Determining Object Granularity</vt:lpstr>
      <vt:lpstr>3. Specifying Object Interfaces</vt:lpstr>
      <vt:lpstr>4. Specifying Objects Implementations</vt:lpstr>
      <vt:lpstr>4. Specifying Objects Implementations</vt:lpstr>
      <vt:lpstr>4. Specifying Objects Implementations</vt:lpstr>
      <vt:lpstr>5. Putting Reuse Mechanism to Work</vt:lpstr>
      <vt:lpstr>5. Putting Reuse Mechanism to Work</vt:lpstr>
      <vt:lpstr>5. Putting Reuse Mechanism to Work</vt:lpstr>
      <vt:lpstr>5. Putting Reuse Mechanism to Work</vt:lpstr>
      <vt:lpstr>5. Putting Reuse Mechanism to Work</vt:lpstr>
      <vt:lpstr>5. Putting Reuse Mechanism to Work</vt:lpstr>
      <vt:lpstr>5. Relating Run-time and Compile-time Structures</vt:lpstr>
      <vt:lpstr>5. Designing for Change</vt:lpstr>
      <vt:lpstr>PowerPoint Presentation</vt:lpstr>
    </vt:vector>
  </TitlesOfParts>
  <Company>Lehigh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patterns</dc:title>
  <dc:creator>M ghazi</dc:creator>
  <cp:lastModifiedBy>Fatmah  Assiri </cp:lastModifiedBy>
  <cp:revision>436</cp:revision>
  <dcterms:created xsi:type="dcterms:W3CDTF">2004-04-23T02:44:33Z</dcterms:created>
  <dcterms:modified xsi:type="dcterms:W3CDTF">2015-10-04T17:30:49Z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0x010100CFE5342AD51261459D4DC1AD56670B80</vt:lpwstr>
  </property>
</Properties>
</file>