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85" r:id="rId10"/>
    <p:sldId id="286" r:id="rId11"/>
    <p:sldId id="265" r:id="rId12"/>
    <p:sldId id="283" r:id="rId13"/>
    <p:sldId id="266" r:id="rId14"/>
    <p:sldId id="267" r:id="rId15"/>
    <p:sldId id="268" r:id="rId16"/>
    <p:sldId id="269" r:id="rId17"/>
    <p:sldId id="270" r:id="rId18"/>
    <p:sldId id="284" r:id="rId19"/>
    <p:sldId id="272" r:id="rId20"/>
    <p:sldId id="287" r:id="rId21"/>
    <p:sldId id="288" r:id="rId22"/>
    <p:sldId id="273" r:id="rId23"/>
    <p:sldId id="274" r:id="rId24"/>
    <p:sldId id="276" r:id="rId25"/>
    <p:sldId id="277" r:id="rId26"/>
    <p:sldId id="278" r:id="rId27"/>
    <p:sldId id="279" r:id="rId28"/>
    <p:sldId id="280" r:id="rId29"/>
    <p:sldId id="289" r:id="rId30"/>
    <p:sldId id="290" r:id="rId31"/>
    <p:sldId id="312" r:id="rId32"/>
    <p:sldId id="313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5211" autoAdjust="0"/>
  </p:normalViewPr>
  <p:slideViewPr>
    <p:cSldViewPr>
      <p:cViewPr varScale="1">
        <p:scale>
          <a:sx n="104" d="100"/>
          <a:sy n="104" d="100"/>
        </p:scale>
        <p:origin x="18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customXml" Target="../customXml/item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C9CBCDA-6C2C-469B-AC73-16FD0F47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5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0CEC9-48B6-4406-8E33-76A216F912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BBEB5-C7C7-4D48-B0A2-8F314353A5D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1BDE3-5502-4083-8580-D572199F3C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99BA3-6C62-46BE-AD7F-9DDA295084E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A4896-1FD1-4C72-B165-7BE87A319E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F8790-266A-4290-8E91-FCBA2E501E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C467F-3657-47C6-8148-D2210C737C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A7EDD-DF25-4CF8-9718-748E51BDCD5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4F73D-CCCF-4007-94FC-232EC07AFF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FE1F2-2716-4BAE-BFF1-F5E5463C75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39E62-C4DE-4CC9-B844-61F028F372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25D716-EF56-4696-9331-2715C3F78D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Creational Design Patterns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Software Design Patterns</a:t>
            </a:r>
          </a:p>
          <a:p>
            <a:r>
              <a:rPr lang="en-US" sz="1800" dirty="0"/>
              <a:t>CPIT-251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Applicability</a:t>
            </a:r>
          </a:p>
          <a:p>
            <a:endParaRPr lang="en-US" dirty="0"/>
          </a:p>
          <a:p>
            <a:pPr lvl="1"/>
            <a:r>
              <a:rPr lang="en-US" dirty="0"/>
              <a:t>When the system should be independent of how its products created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classes to instantiate are specified at run-time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Avoid building a class hierarchy that is parallel to an existing one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163057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447800"/>
            <a:ext cx="87630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0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sp>
        <p:nvSpPr>
          <p:cNvPr id="6" name="Rectangle 5"/>
          <p:cNvSpPr/>
          <p:nvPr/>
        </p:nvSpPr>
        <p:spPr>
          <a:xfrm>
            <a:off x="5029200" y="2895600"/>
            <a:ext cx="1371600" cy="533399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&lt;&lt;interface&gt;&gt; Animal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34290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makeCopy</a:t>
            </a:r>
            <a:r>
              <a:rPr lang="en-US" sz="1400" dirty="0"/>
              <a:t>()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4495799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Sheep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48006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makeCopy</a:t>
            </a:r>
            <a:r>
              <a:rPr lang="en-US" sz="1400" dirty="0"/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4495799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48006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makeClone</a:t>
            </a:r>
            <a:r>
              <a:rPr lang="en-US" sz="1400" dirty="0"/>
              <a:t>()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3124200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Client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34290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Operation()</a:t>
            </a:r>
          </a:p>
        </p:txBody>
      </p:sp>
      <p:cxnSp>
        <p:nvCxnSpPr>
          <p:cNvPr id="15" name="Straight Arrow Connector 14"/>
          <p:cNvCxnSpPr>
            <a:stCxn id="13" idx="3"/>
            <a:endCxn id="7" idx="1"/>
          </p:cNvCxnSpPr>
          <p:nvPr/>
        </p:nvCxnSpPr>
        <p:spPr>
          <a:xfrm>
            <a:off x="2362200" y="3619500"/>
            <a:ext cx="2667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5562600" y="3810000"/>
            <a:ext cx="146304" cy="152400"/>
          </a:xfrm>
          <a:prstGeom prst="triangl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>
            <a:stCxn id="18" idx="3"/>
            <a:endCxn id="8" idx="0"/>
          </p:cNvCxnSpPr>
          <p:nvPr/>
        </p:nvCxnSpPr>
        <p:spPr>
          <a:xfrm rot="5400000">
            <a:off x="4684777" y="3544823"/>
            <a:ext cx="533399" cy="1368552"/>
          </a:xfrm>
          <a:prstGeom prst="bentConnector3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8" idx="3"/>
            <a:endCxn id="10" idx="0"/>
          </p:cNvCxnSpPr>
          <p:nvPr/>
        </p:nvCxnSpPr>
        <p:spPr>
          <a:xfrm rot="16200000" flipH="1">
            <a:off x="6094477" y="3503675"/>
            <a:ext cx="533399" cy="1450848"/>
          </a:xfrm>
          <a:prstGeom prst="bentConnector3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257800" y="2057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Animal is the Prototype class in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353806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2133599"/>
            <a:ext cx="1371600" cy="30480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CloneFactory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029200" y="2438399"/>
            <a:ext cx="1371600" cy="381000"/>
          </a:xfrm>
          <a:prstGeom prst="rect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getClone</a:t>
            </a:r>
            <a:r>
              <a:rPr lang="en-US" sz="1400" dirty="0"/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29200" y="3429000"/>
            <a:ext cx="1371600" cy="533399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&lt;&lt;interface&gt;&gt; Animal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029200" y="39624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makeCopy</a:t>
            </a:r>
            <a:r>
              <a:rPr lang="en-US" sz="1400" dirty="0"/>
              <a:t>()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5029199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Sheep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1400" y="53340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makeCopy</a:t>
            </a:r>
            <a:r>
              <a:rPr lang="en-US" sz="1400" dirty="0"/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00800" y="5029199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53340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makeClone</a:t>
            </a:r>
            <a:r>
              <a:rPr lang="en-US" sz="1400" dirty="0"/>
              <a:t>()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133600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Client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24384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Operation()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62200" y="2514600"/>
            <a:ext cx="2667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6" idx="0"/>
          </p:cNvCxnSpPr>
          <p:nvPr/>
        </p:nvCxnSpPr>
        <p:spPr>
          <a:xfrm>
            <a:off x="5715000" y="2819399"/>
            <a:ext cx="0" cy="60960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>
            <a:off x="5562600" y="4343400"/>
            <a:ext cx="146304" cy="152400"/>
          </a:xfrm>
          <a:prstGeom prst="triangl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>
            <a:stCxn id="18" idx="3"/>
            <a:endCxn id="8" idx="0"/>
          </p:cNvCxnSpPr>
          <p:nvPr/>
        </p:nvCxnSpPr>
        <p:spPr>
          <a:xfrm rot="5400000">
            <a:off x="4684777" y="4078223"/>
            <a:ext cx="533399" cy="1368552"/>
          </a:xfrm>
          <a:prstGeom prst="bentConnector3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8" idx="3"/>
            <a:endCxn id="10" idx="0"/>
          </p:cNvCxnSpPr>
          <p:nvPr/>
        </p:nvCxnSpPr>
        <p:spPr>
          <a:xfrm rot="16200000" flipH="1">
            <a:off x="6094477" y="4037075"/>
            <a:ext cx="533399" cy="1450848"/>
          </a:xfrm>
          <a:prstGeom prst="bentConnector3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olded Corner 22"/>
          <p:cNvSpPr/>
          <p:nvPr/>
        </p:nvSpPr>
        <p:spPr>
          <a:xfrm>
            <a:off x="5715000" y="1371600"/>
            <a:ext cx="1981200" cy="457200"/>
          </a:xfrm>
          <a:prstGeom prst="foldedCorner">
            <a:avLst/>
          </a:prstGeom>
          <a:noFill/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getClone</a:t>
            </a:r>
            <a:r>
              <a:rPr lang="en-US" sz="1200" dirty="0">
                <a:solidFill>
                  <a:schemeClr val="tx1"/>
                </a:solidFill>
              </a:rPr>
              <a:t>() -&gt; </a:t>
            </a:r>
            <a:r>
              <a:rPr lang="en-US" sz="1200" dirty="0" err="1">
                <a:solidFill>
                  <a:schemeClr val="tx1"/>
                </a:solidFill>
              </a:rPr>
              <a:t>makeCopy</a:t>
            </a:r>
            <a:r>
              <a:rPr lang="en-US" sz="120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24" name="Straight Connector 23"/>
          <p:cNvCxnSpPr>
            <a:endCxn id="23" idx="2"/>
          </p:cNvCxnSpPr>
          <p:nvPr/>
        </p:nvCxnSpPr>
        <p:spPr>
          <a:xfrm flipV="1">
            <a:off x="6019800" y="1828800"/>
            <a:ext cx="685800" cy="838200"/>
          </a:xfrm>
          <a:prstGeom prst="line">
            <a:avLst/>
          </a:prstGeom>
          <a:ln>
            <a:solidFill>
              <a:srgbClr val="292934"/>
            </a:solidFill>
            <a:prstDash val="sys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752600" y="3505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Animal is equivalent to Prototype class in previous slide</a:t>
            </a:r>
          </a:p>
        </p:txBody>
      </p:sp>
    </p:spTree>
    <p:extLst>
      <p:ext uri="{BB962C8B-B14F-4D97-AF65-F5344CB8AC3E}">
        <p14:creationId xmlns:p14="http://schemas.microsoft.com/office/powerpoint/2010/main" val="2722710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708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public interface Animal extends </a:t>
            </a:r>
            <a:r>
              <a:rPr lang="en-US" b="1" dirty="0" err="1"/>
              <a:t>Cloneable</a:t>
            </a:r>
            <a:r>
              <a:rPr lang="en-US" b="1" dirty="0"/>
              <a:t>{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public Animal </a:t>
            </a:r>
            <a:r>
              <a:rPr lang="en-US" b="1" dirty="0" err="1"/>
              <a:t>makeCopy</a:t>
            </a:r>
            <a:r>
              <a:rPr lang="en-US" b="1" dirty="0"/>
              <a:t>();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1676400"/>
            <a:ext cx="4894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Create a </a:t>
            </a:r>
            <a:r>
              <a:rPr lang="en-US" sz="1400" b="1" dirty="0" err="1">
                <a:solidFill>
                  <a:srgbClr val="3366FF"/>
                </a:solidFill>
              </a:rPr>
              <a:t>Cloneable</a:t>
            </a:r>
            <a:r>
              <a:rPr lang="en-US" sz="1400" dirty="0">
                <a:solidFill>
                  <a:srgbClr val="3366FF"/>
                </a:solidFill>
              </a:rPr>
              <a:t> interface</a:t>
            </a:r>
          </a:p>
          <a:p>
            <a:r>
              <a:rPr lang="en-US" sz="1400" dirty="0">
                <a:solidFill>
                  <a:srgbClr val="3366FF"/>
                </a:solidFill>
              </a:rPr>
              <a:t>To tell Java compiler it is okay to copy instance of this class</a:t>
            </a:r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 flipH="1">
            <a:off x="4495800" y="2199620"/>
            <a:ext cx="161257" cy="39118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8400" y="2819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Animal class serves as a prototype class</a:t>
            </a:r>
          </a:p>
        </p:txBody>
      </p:sp>
    </p:spTree>
    <p:extLst>
      <p:ext uri="{BB962C8B-B14F-4D97-AF65-F5344CB8AC3E}">
        <p14:creationId xmlns:p14="http://schemas.microsoft.com/office/powerpoint/2010/main" val="819685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6106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public class Sheep implements Animal {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public Sheep() { </a:t>
            </a:r>
          </a:p>
          <a:p>
            <a:r>
              <a:rPr lang="en-US" b="1" dirty="0"/>
              <a:t>   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("Sheep is Made”);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@Override</a:t>
            </a:r>
          </a:p>
          <a:p>
            <a:r>
              <a:rPr lang="en-US" b="1" dirty="0"/>
              <a:t>public Animal </a:t>
            </a:r>
            <a:r>
              <a:rPr lang="en-US" b="1" dirty="0" err="1"/>
              <a:t>makeCopy</a:t>
            </a:r>
            <a:r>
              <a:rPr lang="en-US" b="1" dirty="0"/>
              <a:t>() {</a:t>
            </a:r>
            <a:r>
              <a:rPr lang="en-US" dirty="0"/>
              <a:t>	</a:t>
            </a:r>
          </a:p>
          <a:p>
            <a:r>
              <a:rPr lang="en-US" dirty="0"/>
              <a:t>      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("Sheep is Being Made");          </a:t>
            </a:r>
          </a:p>
          <a:p>
            <a:r>
              <a:rPr lang="en-US" i="1" dirty="0"/>
              <a:t>      </a:t>
            </a:r>
            <a:r>
              <a:rPr lang="en-US" dirty="0"/>
              <a:t>Sheep </a:t>
            </a:r>
            <a:r>
              <a:rPr lang="en-US" dirty="0" err="1"/>
              <a:t>sheepObject</a:t>
            </a:r>
            <a:r>
              <a:rPr lang="en-US" dirty="0"/>
              <a:t> = </a:t>
            </a:r>
            <a:r>
              <a:rPr lang="en-US" b="1" dirty="0"/>
              <a:t>null;</a:t>
            </a:r>
            <a:r>
              <a:rPr lang="en-US" dirty="0"/>
              <a:t>	 </a:t>
            </a:r>
          </a:p>
          <a:p>
            <a:r>
              <a:rPr lang="en-US" b="1" dirty="0"/>
              <a:t>     try { </a:t>
            </a:r>
            <a:r>
              <a:rPr lang="en-US" dirty="0"/>
              <a:t> </a:t>
            </a:r>
          </a:p>
          <a:p>
            <a:r>
              <a:rPr lang="en-US" dirty="0"/>
              <a:t>           </a:t>
            </a:r>
            <a:r>
              <a:rPr lang="en-US" dirty="0" err="1"/>
              <a:t>sheepObject</a:t>
            </a:r>
            <a:r>
              <a:rPr lang="en-US" dirty="0"/>
              <a:t> = (Sheep) </a:t>
            </a:r>
            <a:r>
              <a:rPr lang="en-US" b="1" dirty="0" err="1"/>
              <a:t>super.clone</a:t>
            </a:r>
            <a:r>
              <a:rPr lang="en-US" b="1" dirty="0"/>
              <a:t>();</a:t>
            </a:r>
          </a:p>
          <a:p>
            <a:r>
              <a:rPr lang="en-US" dirty="0"/>
              <a:t>           } </a:t>
            </a:r>
            <a:r>
              <a:rPr lang="en-US" b="1" dirty="0"/>
              <a:t>catch (</a:t>
            </a:r>
            <a:r>
              <a:rPr lang="en-US" b="1" dirty="0" err="1"/>
              <a:t>CloneNotSupportedException</a:t>
            </a:r>
            <a:r>
              <a:rPr lang="en-US" b="1" dirty="0"/>
              <a:t> e) {</a:t>
            </a:r>
          </a:p>
          <a:p>
            <a:r>
              <a:rPr lang="en-US" dirty="0"/>
              <a:t>         </a:t>
            </a:r>
            <a:r>
              <a:rPr lang="en-US" dirty="0" err="1"/>
              <a:t>e.printStackTrace</a:t>
            </a:r>
            <a:r>
              <a:rPr lang="en-US" dirty="0"/>
              <a:t>();</a:t>
            </a:r>
          </a:p>
          <a:p>
            <a:r>
              <a:rPr lang="en-US" dirty="0"/>
              <a:t>}	</a:t>
            </a:r>
          </a:p>
          <a:p>
            <a:r>
              <a:rPr lang="en-US" dirty="0"/>
              <a:t>   </a:t>
            </a:r>
            <a:r>
              <a:rPr lang="en-US" b="1" dirty="0"/>
              <a:t>return </a:t>
            </a:r>
            <a:r>
              <a:rPr lang="en-US" b="1" dirty="0" err="1"/>
              <a:t>sheepObject</a:t>
            </a:r>
            <a:r>
              <a:rPr lang="en-US" b="1" dirty="0"/>
              <a:t>;</a:t>
            </a:r>
            <a:r>
              <a:rPr lang="en-US" dirty="0"/>
              <a:t>}</a:t>
            </a:r>
          </a:p>
          <a:p>
            <a:r>
              <a:rPr lang="en-US" dirty="0"/>
              <a:t>	</a:t>
            </a:r>
          </a:p>
          <a:p>
            <a:r>
              <a:rPr lang="en-US" b="1" dirty="0"/>
              <a:t>public String </a:t>
            </a:r>
            <a:r>
              <a:rPr lang="en-US" b="1" dirty="0" err="1"/>
              <a:t>toString</a:t>
            </a:r>
            <a:r>
              <a:rPr lang="en-US" b="1" dirty="0"/>
              <a:t>(){</a:t>
            </a:r>
          </a:p>
          <a:p>
            <a:r>
              <a:rPr lang="en-US" dirty="0"/>
              <a:t>       </a:t>
            </a:r>
            <a:r>
              <a:rPr lang="en-US" b="1" dirty="0"/>
              <a:t>return "Dolly is my Hero, </a:t>
            </a:r>
            <a:r>
              <a:rPr lang="en-US" b="1" dirty="0" err="1"/>
              <a:t>Baaaaa</a:t>
            </a:r>
            <a:r>
              <a:rPr lang="en-US" b="1" dirty="0"/>
              <a:t>”;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1981200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Constructor</a:t>
            </a:r>
          </a:p>
        </p:txBody>
      </p:sp>
      <p:cxnSp>
        <p:nvCxnSpPr>
          <p:cNvPr id="10" name="Straight Connector 9"/>
          <p:cNvCxnSpPr>
            <a:stCxn id="5" idx="1"/>
          </p:cNvCxnSpPr>
          <p:nvPr/>
        </p:nvCxnSpPr>
        <p:spPr>
          <a:xfrm flipH="1">
            <a:off x="2286000" y="2135089"/>
            <a:ext cx="1676400" cy="15091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81600" y="3048000"/>
            <a:ext cx="2549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Override </a:t>
            </a:r>
            <a:r>
              <a:rPr lang="en-US" sz="1400" dirty="0" err="1">
                <a:solidFill>
                  <a:srgbClr val="3366FF"/>
                </a:solidFill>
              </a:rPr>
              <a:t>makeCopy</a:t>
            </a:r>
            <a:r>
              <a:rPr lang="en-US" sz="1400" dirty="0">
                <a:solidFill>
                  <a:srgbClr val="3366FF"/>
                </a:solidFill>
              </a:rPr>
              <a:t>() method</a:t>
            </a:r>
          </a:p>
        </p:txBody>
      </p:sp>
      <p:cxnSp>
        <p:nvCxnSpPr>
          <p:cNvPr id="13" name="Straight Connector 12"/>
          <p:cNvCxnSpPr>
            <a:stCxn id="12" idx="1"/>
          </p:cNvCxnSpPr>
          <p:nvPr/>
        </p:nvCxnSpPr>
        <p:spPr>
          <a:xfrm flipH="1">
            <a:off x="3505200" y="3201889"/>
            <a:ext cx="1676400" cy="15091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53200" y="38862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Call clone() from the super class Animal and cast it to Sheep type </a:t>
            </a:r>
          </a:p>
        </p:txBody>
      </p:sp>
      <p:cxnSp>
        <p:nvCxnSpPr>
          <p:cNvPr id="15" name="Straight Connector 14"/>
          <p:cNvCxnSpPr>
            <a:stCxn id="14" idx="1"/>
          </p:cNvCxnSpPr>
          <p:nvPr/>
        </p:nvCxnSpPr>
        <p:spPr>
          <a:xfrm flipH="1">
            <a:off x="5181600" y="4363254"/>
            <a:ext cx="1371600" cy="132546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019800" y="4953000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Add catch-block in case animal was not </a:t>
            </a:r>
            <a:r>
              <a:rPr lang="en-US" sz="1400" dirty="0" err="1">
                <a:solidFill>
                  <a:srgbClr val="3366FF"/>
                </a:solidFill>
              </a:rPr>
              <a:t>cloneable</a:t>
            </a:r>
            <a:r>
              <a:rPr lang="en-US" sz="1400" dirty="0">
                <a:solidFill>
                  <a:srgbClr val="3366FF"/>
                </a:solidFill>
              </a:rPr>
              <a:t> </a:t>
            </a:r>
          </a:p>
        </p:txBody>
      </p:sp>
      <p:cxnSp>
        <p:nvCxnSpPr>
          <p:cNvPr id="26" name="Straight Connector 25"/>
          <p:cNvCxnSpPr>
            <a:stCxn id="25" idx="1"/>
          </p:cNvCxnSpPr>
          <p:nvPr/>
        </p:nvCxnSpPr>
        <p:spPr>
          <a:xfrm flipH="1" flipV="1">
            <a:off x="3276600" y="4953000"/>
            <a:ext cx="2743200" cy="3693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95600" y="1219200"/>
            <a:ext cx="1411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Concrete Class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286000" y="1447800"/>
            <a:ext cx="609600" cy="1524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448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266700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public class </a:t>
            </a:r>
            <a:r>
              <a:rPr lang="en-US" b="1" dirty="0" err="1"/>
              <a:t>CloneFactory</a:t>
            </a:r>
            <a:r>
              <a:rPr lang="en-US" b="1" dirty="0"/>
              <a:t> {</a:t>
            </a:r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public Animal </a:t>
            </a:r>
            <a:r>
              <a:rPr lang="en-US" b="1" dirty="0" err="1"/>
              <a:t>getClone</a:t>
            </a:r>
            <a:r>
              <a:rPr lang="en-US" b="1" dirty="0"/>
              <a:t>(Animal </a:t>
            </a:r>
            <a:r>
              <a:rPr lang="en-US" b="1" dirty="0" err="1"/>
              <a:t>animalSample</a:t>
            </a:r>
            <a:r>
              <a:rPr lang="en-US" b="1" dirty="0"/>
              <a:t>) {</a:t>
            </a:r>
          </a:p>
          <a:p>
            <a:endParaRPr lang="en-US" dirty="0"/>
          </a:p>
          <a:p>
            <a:r>
              <a:rPr lang="en-US" dirty="0"/>
              <a:t>		</a:t>
            </a:r>
            <a:r>
              <a:rPr lang="en-US" b="1" dirty="0"/>
              <a:t>return </a:t>
            </a:r>
            <a:r>
              <a:rPr lang="en-US" b="1" dirty="0" err="1"/>
              <a:t>animalSample.makeCopy</a:t>
            </a:r>
            <a:r>
              <a:rPr lang="en-US" b="1" dirty="0"/>
              <a:t>();</a:t>
            </a:r>
          </a:p>
          <a:p>
            <a:endParaRPr lang="en-US" dirty="0"/>
          </a:p>
          <a:p>
            <a:r>
              <a:rPr lang="en-US" dirty="0"/>
              <a:t>	}</a:t>
            </a:r>
          </a:p>
          <a:p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4306" y="1447800"/>
            <a:ext cx="753969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- </a:t>
            </a:r>
            <a:r>
              <a:rPr lang="en-US" sz="1400" dirty="0">
                <a:solidFill>
                  <a:srgbClr val="3366FF"/>
                </a:solidFill>
              </a:rPr>
              <a:t>Receives any Animal, or Animal subclass and</a:t>
            </a:r>
          </a:p>
          <a:p>
            <a:r>
              <a:rPr lang="en-US" sz="1400" dirty="0">
                <a:solidFill>
                  <a:srgbClr val="3366FF"/>
                </a:solidFill>
              </a:rPr>
              <a:t>- Makes a copy of it and stores it in its own location in memory</a:t>
            </a:r>
          </a:p>
          <a:p>
            <a:r>
              <a:rPr lang="en-US" sz="1400" dirty="0">
                <a:solidFill>
                  <a:srgbClr val="3366FF"/>
                </a:solidFill>
              </a:rPr>
              <a:t>- </a:t>
            </a:r>
            <a:r>
              <a:rPr lang="en-US" sz="1400" dirty="0" err="1">
                <a:solidFill>
                  <a:srgbClr val="3366FF"/>
                </a:solidFill>
              </a:rPr>
              <a:t>CloneFactory</a:t>
            </a:r>
            <a:r>
              <a:rPr lang="en-US" sz="1400" dirty="0">
                <a:solidFill>
                  <a:srgbClr val="3366FF"/>
                </a:solidFill>
              </a:rPr>
              <a:t> has no idea what these objects are except that they are subclasses of Animal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048000" y="2286000"/>
            <a:ext cx="304800" cy="4572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43200" y="4495800"/>
            <a:ext cx="624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- Because of </a:t>
            </a:r>
            <a:r>
              <a:rPr lang="en-US" sz="1400" u="sng" dirty="0">
                <a:solidFill>
                  <a:srgbClr val="3366FF"/>
                </a:solidFill>
              </a:rPr>
              <a:t>Polymorphism , the </a:t>
            </a:r>
            <a:r>
              <a:rPr lang="en-US" sz="1400" u="sng" dirty="0" err="1">
                <a:solidFill>
                  <a:srgbClr val="3366FF"/>
                </a:solidFill>
              </a:rPr>
              <a:t>animalSample</a:t>
            </a:r>
            <a:r>
              <a:rPr lang="en-US" sz="1400" u="sng" dirty="0">
                <a:solidFill>
                  <a:srgbClr val="3366FF"/>
                </a:solidFill>
              </a:rPr>
              <a:t> </a:t>
            </a:r>
            <a:r>
              <a:rPr lang="en-US" sz="1400" u="sng" dirty="0" err="1">
                <a:solidFill>
                  <a:srgbClr val="3366FF"/>
                </a:solidFill>
              </a:rPr>
              <a:t>makeCopy</a:t>
            </a:r>
            <a:r>
              <a:rPr lang="en-US" sz="1400" u="sng" dirty="0">
                <a:solidFill>
                  <a:srgbClr val="3366FF"/>
                </a:solidFill>
              </a:rPr>
              <a:t>()</a:t>
            </a:r>
          </a:p>
          <a:p>
            <a:r>
              <a:rPr lang="en-US" sz="1400" dirty="0">
                <a:solidFill>
                  <a:srgbClr val="3366FF"/>
                </a:solidFill>
              </a:rPr>
              <a:t>is called here instead of Animals</a:t>
            </a:r>
          </a:p>
          <a:p>
            <a:r>
              <a:rPr lang="en-US" sz="1400" dirty="0">
                <a:solidFill>
                  <a:srgbClr val="3366FF"/>
                </a:solidFill>
              </a:rPr>
              <a:t>- If </a:t>
            </a:r>
            <a:r>
              <a:rPr lang="en-US" sz="1400" dirty="0" err="1">
                <a:solidFill>
                  <a:srgbClr val="3366FF"/>
                </a:solidFill>
              </a:rPr>
              <a:t>animalSample</a:t>
            </a:r>
            <a:r>
              <a:rPr lang="en-US" sz="1400" dirty="0">
                <a:solidFill>
                  <a:srgbClr val="3366FF"/>
                </a:solidFill>
              </a:rPr>
              <a:t> is Sheep, then </a:t>
            </a:r>
            <a:r>
              <a:rPr lang="en-US" sz="1400" dirty="0" err="1">
                <a:solidFill>
                  <a:srgbClr val="3366FF"/>
                </a:solidFill>
              </a:rPr>
              <a:t>makeCopy</a:t>
            </a:r>
            <a:r>
              <a:rPr lang="en-US" sz="1400" dirty="0">
                <a:solidFill>
                  <a:srgbClr val="3366FF"/>
                </a:solidFill>
              </a:rPr>
              <a:t>() of Sheep is called </a:t>
            </a:r>
          </a:p>
          <a:p>
            <a:endParaRPr lang="en-US" sz="1400" dirty="0">
              <a:solidFill>
                <a:srgbClr val="3366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724400" y="4114800"/>
            <a:ext cx="76200" cy="3810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73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78" y="1447800"/>
            <a:ext cx="9014422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public class Client {</a:t>
            </a:r>
            <a:endParaRPr lang="en-US" dirty="0"/>
          </a:p>
          <a:p>
            <a:r>
              <a:rPr lang="en-US" dirty="0"/>
              <a:t>    </a:t>
            </a:r>
            <a:r>
              <a:rPr lang="en-US" b="1" dirty="0"/>
              <a:t>public 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endParaRPr lang="en-US" b="1" dirty="0"/>
          </a:p>
          <a:p>
            <a:r>
              <a:rPr lang="en-US" dirty="0"/>
              <a:t>    	</a:t>
            </a:r>
            <a:r>
              <a:rPr lang="en-US" dirty="0" err="1"/>
              <a:t>CloneFactory</a:t>
            </a:r>
            <a:r>
              <a:rPr lang="en-US" dirty="0"/>
              <a:t> </a:t>
            </a:r>
            <a:r>
              <a:rPr lang="en-US" dirty="0" err="1"/>
              <a:t>animalMaker</a:t>
            </a:r>
            <a:r>
              <a:rPr lang="en-US" dirty="0"/>
              <a:t> = </a:t>
            </a:r>
            <a:r>
              <a:rPr lang="en-US" b="1" dirty="0"/>
              <a:t>new </a:t>
            </a:r>
            <a:r>
              <a:rPr lang="en-US" b="1" dirty="0" err="1"/>
              <a:t>CloneFactory</a:t>
            </a:r>
            <a:r>
              <a:rPr lang="en-US" b="1" dirty="0"/>
              <a:t>()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               Sheep sally= </a:t>
            </a:r>
            <a:r>
              <a:rPr lang="en-US" b="1" dirty="0"/>
              <a:t>new Sheep();</a:t>
            </a:r>
          </a:p>
          <a:p>
            <a:r>
              <a:rPr lang="en-US" dirty="0"/>
              <a:t>	       	         </a:t>
            </a:r>
          </a:p>
          <a:p>
            <a:r>
              <a:rPr lang="en-US" dirty="0"/>
              <a:t>	Sheep </a:t>
            </a:r>
            <a:r>
              <a:rPr lang="en-US" dirty="0" err="1"/>
              <a:t>clonedSheep</a:t>
            </a:r>
            <a:r>
              <a:rPr lang="en-US" dirty="0"/>
              <a:t> = (Sheep) </a:t>
            </a:r>
            <a:r>
              <a:rPr lang="en-US" dirty="0" err="1"/>
              <a:t>animalMaker.getClone</a:t>
            </a:r>
            <a:r>
              <a:rPr lang="en-US" dirty="0"/>
              <a:t>(sally);</a:t>
            </a:r>
          </a:p>
          <a:p>
            <a:r>
              <a:rPr lang="en-US" dirty="0"/>
              <a:t>	         	        	         </a:t>
            </a:r>
          </a:p>
          <a:p>
            <a:r>
              <a:rPr lang="en-US" dirty="0"/>
              <a:t>	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(sally);</a:t>
            </a:r>
          </a:p>
          <a:p>
            <a:r>
              <a:rPr lang="en-US" dirty="0"/>
              <a:t>	         </a:t>
            </a:r>
          </a:p>
          <a:p>
            <a:r>
              <a:rPr lang="en-US" dirty="0"/>
              <a:t>	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</a:t>
            </a:r>
            <a:r>
              <a:rPr lang="en-US" i="1" dirty="0" err="1"/>
              <a:t>clonedSheep</a:t>
            </a:r>
            <a:r>
              <a:rPr lang="en-US" i="1" dirty="0"/>
              <a:t>);</a:t>
            </a:r>
          </a:p>
          <a:p>
            <a:r>
              <a:rPr lang="en-US" dirty="0"/>
              <a:t>	         </a:t>
            </a:r>
          </a:p>
          <a:p>
            <a:r>
              <a:rPr lang="en-US" dirty="0"/>
              <a:t>	 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(”Sally </a:t>
            </a:r>
            <a:r>
              <a:rPr lang="en-US" i="1" dirty="0" err="1"/>
              <a:t>HashCode</a:t>
            </a:r>
            <a:r>
              <a:rPr lang="en-US" i="1" dirty="0"/>
              <a:t>: " +</a:t>
            </a:r>
          </a:p>
          <a:p>
            <a:r>
              <a:rPr lang="en-US" i="1" dirty="0"/>
              <a:t>	             </a:t>
            </a:r>
            <a:r>
              <a:rPr lang="en-US" i="1" dirty="0" err="1"/>
              <a:t>System.identityHashCode</a:t>
            </a:r>
            <a:r>
              <a:rPr lang="en-US" i="1" dirty="0"/>
              <a:t>(</a:t>
            </a:r>
            <a:r>
              <a:rPr lang="en-US" i="1" dirty="0" err="1"/>
              <a:t>System.identityHashCode</a:t>
            </a:r>
            <a:r>
              <a:rPr lang="en-US" i="1" dirty="0"/>
              <a:t>(sheep1)));</a:t>
            </a:r>
          </a:p>
          <a:p>
            <a:r>
              <a:rPr lang="en-US" dirty="0"/>
              <a:t>	        </a:t>
            </a:r>
          </a:p>
          <a:p>
            <a:r>
              <a:rPr lang="en-US" dirty="0"/>
              <a:t>                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("</a:t>
            </a:r>
            <a:r>
              <a:rPr lang="en-US" i="1" dirty="0" err="1"/>
              <a:t>Cloneed</a:t>
            </a:r>
            <a:r>
              <a:rPr lang="en-US" i="1" dirty="0"/>
              <a:t> Sheep </a:t>
            </a:r>
            <a:r>
              <a:rPr lang="en-US" i="1" dirty="0" err="1"/>
              <a:t>HashCode</a:t>
            </a:r>
            <a:r>
              <a:rPr lang="en-US" i="1" dirty="0"/>
              <a:t>: " + </a:t>
            </a:r>
          </a:p>
          <a:p>
            <a:r>
              <a:rPr lang="en-US" i="1" dirty="0"/>
              <a:t>                        </a:t>
            </a:r>
            <a:r>
              <a:rPr lang="en-US" i="1" dirty="0" err="1"/>
              <a:t>System.identityHashCode</a:t>
            </a:r>
            <a:r>
              <a:rPr lang="en-US" i="1" dirty="0"/>
              <a:t>(</a:t>
            </a:r>
            <a:r>
              <a:rPr lang="en-US" i="1" dirty="0" err="1"/>
              <a:t>System.identityHashCode</a:t>
            </a:r>
            <a:r>
              <a:rPr lang="en-US" i="1" dirty="0"/>
              <a:t>(clonedSheep1)));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2209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Creates a clone of sheep1 and stores it in its own location</a:t>
            </a:r>
          </a:p>
        </p:txBody>
      </p:sp>
      <p:cxnSp>
        <p:nvCxnSpPr>
          <p:cNvPr id="8" name="Straight Connector 7"/>
          <p:cNvCxnSpPr>
            <a:stCxn id="6" idx="2"/>
          </p:cNvCxnSpPr>
          <p:nvPr/>
        </p:nvCxnSpPr>
        <p:spPr>
          <a:xfrm flipH="1">
            <a:off x="6553200" y="2733020"/>
            <a:ext cx="1295400" cy="54358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840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Consequences</a:t>
            </a:r>
          </a:p>
          <a:p>
            <a:endParaRPr lang="en-US" dirty="0"/>
          </a:p>
          <a:p>
            <a:pPr lvl="1"/>
            <a:r>
              <a:rPr lang="en-US" dirty="0"/>
              <a:t>Hide the concrete classes from the client </a:t>
            </a:r>
          </a:p>
          <a:p>
            <a:endParaRPr lang="en-US" dirty="0"/>
          </a:p>
          <a:p>
            <a:pPr lvl="1"/>
            <a:r>
              <a:rPr lang="en-US" dirty="0"/>
              <a:t>Reduce </a:t>
            </a:r>
            <a:r>
              <a:rPr lang="en-US" dirty="0" err="1"/>
              <a:t>subclassing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Adding and removing products at run-time by allowing the clients to instantiate a new instance </a:t>
            </a:r>
          </a:p>
          <a:p>
            <a:endParaRPr lang="en-US" dirty="0"/>
          </a:p>
          <a:p>
            <a:pPr lvl="1"/>
            <a:r>
              <a:rPr lang="en-US" dirty="0"/>
              <a:t>Adding new objects by instantiate existing classes and register these instances as prototypes of client objects </a:t>
            </a:r>
          </a:p>
          <a:p>
            <a:endParaRPr lang="en-US" dirty="0"/>
          </a:p>
          <a:p>
            <a:pPr lvl="1"/>
            <a:r>
              <a:rPr lang="en-US" dirty="0"/>
              <a:t>It can be used to structure complex objects created by simple objects (parts). Parts can be prototypes that can be cloned to create the complex object 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</a:t>
            </a:r>
          </a:p>
          <a:p>
            <a:pPr lvl="1"/>
            <a:r>
              <a:rPr lang="en-US" dirty="0"/>
              <a:t>Create objects by combing other objects  </a:t>
            </a:r>
          </a:p>
          <a:p>
            <a:pPr lvl="1"/>
            <a:r>
              <a:rPr lang="en-US" dirty="0"/>
              <a:t>Separate the construction of complex object from its representation</a:t>
            </a:r>
          </a:p>
          <a:p>
            <a:pPr lvl="1"/>
            <a:r>
              <a:rPr lang="en-US" dirty="0"/>
              <a:t>Creation of object independent for other objects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Deals with objects creation mechanisms</a:t>
            </a:r>
          </a:p>
          <a:p>
            <a:endParaRPr lang="en-US" dirty="0"/>
          </a:p>
          <a:p>
            <a:r>
              <a:rPr lang="en-US" dirty="0"/>
              <a:t>Depends on object composition than class inheritance </a:t>
            </a:r>
          </a:p>
          <a:p>
            <a:endParaRPr lang="en-US" dirty="0"/>
          </a:p>
          <a:p>
            <a:r>
              <a:rPr lang="en-US" dirty="0"/>
              <a:t>Encapsulate concrete classes the system uses</a:t>
            </a:r>
          </a:p>
          <a:p>
            <a:endParaRPr lang="en-US" dirty="0"/>
          </a:p>
          <a:p>
            <a:r>
              <a:rPr lang="en-US" dirty="0"/>
              <a:t>Hide how instances of these classes are created and combined </a:t>
            </a:r>
          </a:p>
          <a:p>
            <a:endParaRPr lang="en-US" dirty="0"/>
          </a:p>
          <a:p>
            <a:r>
              <a:rPr lang="en-US" dirty="0"/>
              <a:t>System knows about the interfaces</a:t>
            </a:r>
          </a:p>
          <a:p>
            <a:endParaRPr lang="en-US" dirty="0"/>
          </a:p>
          <a:p>
            <a:r>
              <a:rPr lang="en-US" dirty="0"/>
              <a:t>Flexibility in what gets created, who creates it, how it gets created, and when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198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09800"/>
            <a:ext cx="8305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90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Applicability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you want the creation of parts object to be independent of the main object 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The construction process must allow different representation for the objects that’s constructed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3910689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880059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86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2133599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RobotEngineer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943600" y="2438399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makeRobot</a:t>
            </a:r>
            <a:r>
              <a:rPr lang="en-US" sz="1400" dirty="0"/>
              <a:t>()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3429000"/>
            <a:ext cx="1371600" cy="533399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&lt;&lt;interface&gt;&gt; </a:t>
            </a:r>
            <a:r>
              <a:rPr lang="en-US" sz="1400" dirty="0" err="1"/>
              <a:t>RobotBuilder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943600" y="39624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buildRobot</a:t>
            </a:r>
            <a:r>
              <a:rPr lang="en-US" sz="1400" dirty="0"/>
              <a:t>()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5800" y="5029198"/>
            <a:ext cx="1600200" cy="304801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OldStypeRobot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495800" y="5334000"/>
            <a:ext cx="16002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buildRobot</a:t>
            </a:r>
            <a:r>
              <a:rPr lang="en-US" sz="1400" dirty="0"/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15200" y="5029198"/>
            <a:ext cx="1524000" cy="304802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NewStyleRobot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7315200" y="5334000"/>
            <a:ext cx="15240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buildRobot</a:t>
            </a:r>
            <a:r>
              <a:rPr lang="en-US" sz="1400" dirty="0"/>
              <a:t>()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43000" y="2133600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Client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3000" y="24384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Operation()</a:t>
            </a:r>
          </a:p>
        </p:txBody>
      </p: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>
            <a:off x="6629400" y="2819399"/>
            <a:ext cx="0" cy="60960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Isosceles Triangle 15"/>
          <p:cNvSpPr/>
          <p:nvPr/>
        </p:nvSpPr>
        <p:spPr>
          <a:xfrm>
            <a:off x="6477000" y="4343400"/>
            <a:ext cx="146304" cy="152400"/>
          </a:xfrm>
          <a:prstGeom prst="triangle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Elbow Connector 16"/>
          <p:cNvCxnSpPr>
            <a:stCxn id="16" idx="3"/>
            <a:endCxn id="8" idx="0"/>
          </p:cNvCxnSpPr>
          <p:nvPr/>
        </p:nvCxnSpPr>
        <p:spPr>
          <a:xfrm rot="5400000">
            <a:off x="5656327" y="4135373"/>
            <a:ext cx="533398" cy="1254252"/>
          </a:xfrm>
          <a:prstGeom prst="bentConnector3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6" idx="3"/>
            <a:endCxn id="10" idx="0"/>
          </p:cNvCxnSpPr>
          <p:nvPr/>
        </p:nvCxnSpPr>
        <p:spPr>
          <a:xfrm rot="16200000" flipH="1">
            <a:off x="7046977" y="3998975"/>
            <a:ext cx="533398" cy="1527048"/>
          </a:xfrm>
          <a:prstGeom prst="bentConnector3">
            <a:avLst/>
          </a:prstGeom>
          <a:ln>
            <a:solidFill>
              <a:srgbClr val="29293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62000" y="5029200"/>
            <a:ext cx="13716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Robot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62000" y="5334000"/>
            <a:ext cx="1371600" cy="3810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/>
              <a:t>setRobot</a:t>
            </a:r>
            <a:r>
              <a:rPr lang="en-US" sz="1400" dirty="0"/>
              <a:t>()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6629400" y="1447800"/>
            <a:ext cx="2133600" cy="381000"/>
          </a:xfrm>
          <a:prstGeom prst="foldedCorner">
            <a:avLst/>
          </a:prstGeom>
          <a:noFill/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makeRobot</a:t>
            </a:r>
            <a:r>
              <a:rPr lang="en-US" sz="1200" dirty="0">
                <a:solidFill>
                  <a:schemeClr val="tx1"/>
                </a:solidFill>
              </a:rPr>
              <a:t>() -&gt; </a:t>
            </a:r>
            <a:r>
              <a:rPr lang="en-US" sz="1200" dirty="0" err="1">
                <a:solidFill>
                  <a:schemeClr val="tx1"/>
                </a:solidFill>
              </a:rPr>
              <a:t>buidlRobot</a:t>
            </a:r>
            <a:r>
              <a:rPr lang="en-US" sz="120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39" name="Straight Connector 38"/>
          <p:cNvCxnSpPr>
            <a:endCxn id="38" idx="2"/>
          </p:cNvCxnSpPr>
          <p:nvPr/>
        </p:nvCxnSpPr>
        <p:spPr>
          <a:xfrm flipV="1">
            <a:off x="7162800" y="1828800"/>
            <a:ext cx="533400" cy="762000"/>
          </a:xfrm>
          <a:prstGeom prst="line">
            <a:avLst/>
          </a:prstGeom>
          <a:ln>
            <a:solidFill>
              <a:srgbClr val="292934"/>
            </a:solidFill>
            <a:prstDash val="sys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olded Corner 44"/>
          <p:cNvSpPr/>
          <p:nvPr/>
        </p:nvSpPr>
        <p:spPr>
          <a:xfrm>
            <a:off x="4572000" y="6172200"/>
            <a:ext cx="2133600" cy="381000"/>
          </a:xfrm>
          <a:prstGeom prst="foldedCorner">
            <a:avLst/>
          </a:prstGeom>
          <a:noFill/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/>
                </a:solidFill>
              </a:rPr>
              <a:t>buildRobot</a:t>
            </a:r>
            <a:r>
              <a:rPr lang="en-US" sz="1200" dirty="0">
                <a:solidFill>
                  <a:schemeClr val="tx1"/>
                </a:solidFill>
              </a:rPr>
              <a:t>() -&gt; </a:t>
            </a:r>
            <a:r>
              <a:rPr lang="en-US" sz="1200" dirty="0" err="1">
                <a:solidFill>
                  <a:schemeClr val="tx1"/>
                </a:solidFill>
              </a:rPr>
              <a:t>setRobot</a:t>
            </a:r>
            <a:r>
              <a:rPr lang="en-US" sz="120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>
          <a:xfrm>
            <a:off x="5638800" y="5638800"/>
            <a:ext cx="0" cy="533400"/>
          </a:xfrm>
          <a:prstGeom prst="line">
            <a:avLst/>
          </a:prstGeom>
          <a:ln>
            <a:solidFill>
              <a:srgbClr val="292934"/>
            </a:solidFill>
            <a:prstDash val="sys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514600" y="2514600"/>
            <a:ext cx="34290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9" idx="1"/>
            <a:endCxn id="29" idx="3"/>
          </p:cNvCxnSpPr>
          <p:nvPr/>
        </p:nvCxnSpPr>
        <p:spPr>
          <a:xfrm flipH="1">
            <a:off x="2133600" y="5524500"/>
            <a:ext cx="236220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olded Corner 62"/>
          <p:cNvSpPr/>
          <p:nvPr/>
        </p:nvSpPr>
        <p:spPr>
          <a:xfrm>
            <a:off x="1752600" y="3124200"/>
            <a:ext cx="1371600" cy="304800"/>
          </a:xfrm>
          <a:prstGeom prst="foldedCorner">
            <a:avLst/>
          </a:prstGeom>
          <a:noFill/>
          <a:ln>
            <a:solidFill>
              <a:srgbClr val="29293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Call </a:t>
            </a:r>
            <a:r>
              <a:rPr lang="en-US" sz="1200" dirty="0" err="1">
                <a:solidFill>
                  <a:schemeClr val="tx1"/>
                </a:solidFill>
              </a:rPr>
              <a:t>makeRobot</a:t>
            </a:r>
            <a:r>
              <a:rPr lang="en-US" sz="1200" dirty="0">
                <a:solidFill>
                  <a:schemeClr val="tx1"/>
                </a:solidFill>
              </a:rPr>
              <a:t>()</a:t>
            </a:r>
          </a:p>
        </p:txBody>
      </p:sp>
      <p:cxnSp>
        <p:nvCxnSpPr>
          <p:cNvPr id="64" name="Straight Connector 63"/>
          <p:cNvCxnSpPr>
            <a:endCxn id="63" idx="0"/>
          </p:cNvCxnSpPr>
          <p:nvPr/>
        </p:nvCxnSpPr>
        <p:spPr>
          <a:xfrm>
            <a:off x="2209800" y="2667000"/>
            <a:ext cx="228600" cy="457200"/>
          </a:xfrm>
          <a:prstGeom prst="line">
            <a:avLst/>
          </a:prstGeom>
          <a:ln>
            <a:solidFill>
              <a:srgbClr val="292934"/>
            </a:solidFill>
            <a:prstDash val="sysDash"/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7200" y="1447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Client has a reference to </a:t>
            </a:r>
            <a:r>
              <a:rPr lang="en-US" sz="1400" dirty="0" err="1">
                <a:solidFill>
                  <a:srgbClr val="3366FF"/>
                </a:solidFill>
              </a:rPr>
              <a:t>RobotEngineer</a:t>
            </a:r>
            <a:r>
              <a:rPr lang="en-US" sz="1400" dirty="0">
                <a:solidFill>
                  <a:srgbClr val="3366FF"/>
                </a:solidFill>
              </a:rPr>
              <a:t> using object of </a:t>
            </a:r>
            <a:r>
              <a:rPr lang="en-US" sz="1400" dirty="0" err="1">
                <a:solidFill>
                  <a:srgbClr val="3366FF"/>
                </a:solidFill>
              </a:rPr>
              <a:t>RobotBuilder</a:t>
            </a:r>
            <a:r>
              <a:rPr lang="en-US" sz="1400" dirty="0">
                <a:solidFill>
                  <a:srgbClr val="3366FF"/>
                </a:solidFill>
              </a:rPr>
              <a:t> or one of its subclasses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20000" y="2286000"/>
            <a:ext cx="903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Director</a:t>
            </a:r>
          </a:p>
        </p:txBody>
      </p:sp>
    </p:spTree>
    <p:extLst>
      <p:ext uri="{BB962C8B-B14F-4D97-AF65-F5344CB8AC3E}">
        <p14:creationId xmlns:p14="http://schemas.microsoft.com/office/powerpoint/2010/main" val="3686063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457200"/>
            <a:ext cx="838200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public class Robot {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private String </a:t>
            </a:r>
            <a:r>
              <a:rPr lang="en-US" sz="1600" dirty="0" err="1"/>
              <a:t>robotHead</a:t>
            </a:r>
            <a:r>
              <a:rPr lang="en-US" sz="1600" dirty="0"/>
              <a:t>;</a:t>
            </a:r>
          </a:p>
          <a:p>
            <a:r>
              <a:rPr lang="en-US" sz="1600" dirty="0"/>
              <a:t>	private String </a:t>
            </a:r>
            <a:r>
              <a:rPr lang="en-US" sz="1600" dirty="0" err="1"/>
              <a:t>robotTorso</a:t>
            </a:r>
            <a:r>
              <a:rPr lang="en-US" sz="1600" dirty="0"/>
              <a:t>;</a:t>
            </a:r>
          </a:p>
          <a:p>
            <a:r>
              <a:rPr lang="en-US" sz="1600" dirty="0"/>
              <a:t>	private String </a:t>
            </a:r>
            <a:r>
              <a:rPr lang="en-US" sz="1600" dirty="0" err="1"/>
              <a:t>robotArms</a:t>
            </a:r>
            <a:r>
              <a:rPr lang="en-US" sz="1600" dirty="0"/>
              <a:t>;</a:t>
            </a:r>
          </a:p>
          <a:p>
            <a:r>
              <a:rPr lang="en-US" sz="1600" dirty="0"/>
              <a:t>	private String </a:t>
            </a:r>
            <a:r>
              <a:rPr lang="en-US" sz="1600" dirty="0" err="1"/>
              <a:t>robotLegs</a:t>
            </a:r>
            <a:r>
              <a:rPr lang="en-US" sz="1600" dirty="0"/>
              <a:t>; 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public Robot() { }</a:t>
            </a:r>
          </a:p>
          <a:p>
            <a:endParaRPr lang="en-US" sz="1600" dirty="0"/>
          </a:p>
          <a:p>
            <a:r>
              <a:rPr lang="en-US" sz="1600" dirty="0"/>
              <a:t>	public void </a:t>
            </a:r>
            <a:r>
              <a:rPr lang="en-US" sz="1600" dirty="0" err="1"/>
              <a:t>setRobotHead</a:t>
            </a:r>
            <a:r>
              <a:rPr lang="en-US" sz="1600" dirty="0"/>
              <a:t>(String head) { </a:t>
            </a:r>
            <a:r>
              <a:rPr lang="en-US" sz="1600" dirty="0" err="1"/>
              <a:t>robotHead</a:t>
            </a:r>
            <a:r>
              <a:rPr lang="en-US" sz="1600" dirty="0"/>
              <a:t> = head;}	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public void </a:t>
            </a:r>
            <a:r>
              <a:rPr lang="en-US" sz="1600" dirty="0" err="1"/>
              <a:t>setRobotTorso</a:t>
            </a:r>
            <a:r>
              <a:rPr lang="en-US" sz="1600" dirty="0"/>
              <a:t>(String torso)  {</a:t>
            </a:r>
            <a:r>
              <a:rPr lang="en-US" sz="1600" dirty="0" err="1"/>
              <a:t>robotTorso</a:t>
            </a:r>
            <a:r>
              <a:rPr lang="en-US" sz="1600" dirty="0"/>
              <a:t> = torso;}</a:t>
            </a:r>
          </a:p>
          <a:p>
            <a:endParaRPr lang="en-US" sz="1600" dirty="0"/>
          </a:p>
          <a:p>
            <a:r>
              <a:rPr lang="en-US" sz="1600" dirty="0"/>
              <a:t>	public void </a:t>
            </a:r>
            <a:r>
              <a:rPr lang="en-US" sz="1600" dirty="0" err="1"/>
              <a:t>setRobotArms</a:t>
            </a:r>
            <a:r>
              <a:rPr lang="en-US" sz="1600" dirty="0"/>
              <a:t>(String arms) {</a:t>
            </a:r>
            <a:r>
              <a:rPr lang="en-US" sz="1600" dirty="0" err="1"/>
              <a:t>robotArms</a:t>
            </a:r>
            <a:r>
              <a:rPr lang="en-US" sz="1600" dirty="0"/>
              <a:t> = arms;}</a:t>
            </a:r>
          </a:p>
          <a:p>
            <a:endParaRPr lang="en-US" sz="1600" dirty="0"/>
          </a:p>
          <a:p>
            <a:r>
              <a:rPr lang="en-US" sz="1600" dirty="0"/>
              <a:t>	public void </a:t>
            </a:r>
            <a:r>
              <a:rPr lang="en-US" sz="1600" dirty="0" err="1"/>
              <a:t>setRobotLegs</a:t>
            </a:r>
            <a:r>
              <a:rPr lang="en-US" sz="1600" dirty="0"/>
              <a:t>(String legs) { </a:t>
            </a:r>
            <a:r>
              <a:rPr lang="en-US" sz="1600" dirty="0" err="1"/>
              <a:t>robotLegs</a:t>
            </a:r>
            <a:r>
              <a:rPr lang="en-US" sz="1600" dirty="0"/>
              <a:t> = legs; }</a:t>
            </a:r>
          </a:p>
          <a:p>
            <a:r>
              <a:rPr lang="en-US" sz="1600" dirty="0"/>
              <a:t>	</a:t>
            </a:r>
          </a:p>
          <a:p>
            <a:r>
              <a:rPr lang="en-US" sz="1600" dirty="0"/>
              <a:t>	public String </a:t>
            </a:r>
            <a:r>
              <a:rPr lang="en-US" sz="1600" dirty="0" err="1"/>
              <a:t>getRobortHead</a:t>
            </a:r>
            <a:r>
              <a:rPr lang="en-US" sz="1600" dirty="0"/>
              <a:t>() {return </a:t>
            </a:r>
            <a:r>
              <a:rPr lang="en-US" sz="1600" dirty="0" err="1"/>
              <a:t>robotHead</a:t>
            </a:r>
            <a:r>
              <a:rPr lang="en-US" sz="1600" dirty="0"/>
              <a:t>;}</a:t>
            </a:r>
          </a:p>
          <a:p>
            <a:r>
              <a:rPr lang="en-US" sz="1600" dirty="0"/>
              <a:t>	public String </a:t>
            </a:r>
            <a:r>
              <a:rPr lang="en-US" sz="1600" dirty="0" err="1"/>
              <a:t>getRobortTorso</a:t>
            </a:r>
            <a:r>
              <a:rPr lang="en-US" sz="1600" dirty="0"/>
              <a:t>() {return </a:t>
            </a:r>
            <a:r>
              <a:rPr lang="en-US" sz="1600" dirty="0" err="1"/>
              <a:t>robotTorso</a:t>
            </a:r>
            <a:r>
              <a:rPr lang="en-US" sz="1600" dirty="0"/>
              <a:t>;}</a:t>
            </a:r>
          </a:p>
          <a:p>
            <a:r>
              <a:rPr lang="en-US" sz="1600" dirty="0"/>
              <a:t>	public String </a:t>
            </a:r>
            <a:r>
              <a:rPr lang="en-US" sz="1600" dirty="0" err="1"/>
              <a:t>getRobortArms</a:t>
            </a:r>
            <a:r>
              <a:rPr lang="en-US" sz="1600" dirty="0"/>
              <a:t>() {return </a:t>
            </a:r>
            <a:r>
              <a:rPr lang="en-US" sz="1600" dirty="0" err="1"/>
              <a:t>robotArms</a:t>
            </a:r>
            <a:r>
              <a:rPr lang="en-US" sz="1600" dirty="0"/>
              <a:t>;}</a:t>
            </a:r>
          </a:p>
          <a:p>
            <a:r>
              <a:rPr lang="en-US" sz="1600" dirty="0"/>
              <a:t>	public String </a:t>
            </a:r>
            <a:r>
              <a:rPr lang="en-US" sz="1600" dirty="0" err="1"/>
              <a:t>getRobortLegs</a:t>
            </a:r>
            <a:r>
              <a:rPr lang="en-US" sz="1600" dirty="0"/>
              <a:t>() {return </a:t>
            </a:r>
            <a:r>
              <a:rPr lang="en-US" sz="1600" dirty="0" err="1"/>
              <a:t>robotLegs</a:t>
            </a:r>
            <a:r>
              <a:rPr lang="en-US" sz="1600" dirty="0"/>
              <a:t>;}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8382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This is the create the product (Robot)</a:t>
            </a:r>
          </a:p>
        </p:txBody>
      </p:sp>
    </p:spTree>
    <p:extLst>
      <p:ext uri="{BB962C8B-B14F-4D97-AF65-F5344CB8AC3E}">
        <p14:creationId xmlns:p14="http://schemas.microsoft.com/office/powerpoint/2010/main" val="408735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public interface </a:t>
            </a:r>
            <a:r>
              <a:rPr lang="en-US" b="1" dirty="0" err="1"/>
              <a:t>RobotBuilder</a:t>
            </a:r>
            <a:r>
              <a:rPr lang="en-US" b="1" dirty="0"/>
              <a:t> {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public void </a:t>
            </a:r>
            <a:r>
              <a:rPr lang="en-US" dirty="0" err="1"/>
              <a:t>buildRobotHead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public void </a:t>
            </a:r>
            <a:r>
              <a:rPr lang="en-US" dirty="0" err="1"/>
              <a:t>buildRobotTorso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public void </a:t>
            </a:r>
            <a:r>
              <a:rPr lang="en-US" dirty="0" err="1"/>
              <a:t>buildRobotArms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public void </a:t>
            </a:r>
            <a:r>
              <a:rPr lang="en-US" dirty="0" err="1"/>
              <a:t>buildRobotLegs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public Robot </a:t>
            </a:r>
            <a:r>
              <a:rPr lang="en-US" dirty="0" err="1"/>
              <a:t>getRobot</a:t>
            </a:r>
            <a:r>
              <a:rPr lang="en-US" dirty="0"/>
              <a:t>();</a:t>
            </a:r>
          </a:p>
          <a:p>
            <a:endParaRPr lang="en-US" dirty="0"/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676400"/>
            <a:ext cx="3886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Defines the methods needed for creating/building robot parts</a:t>
            </a:r>
          </a:p>
        </p:txBody>
      </p:sp>
    </p:spTree>
    <p:extLst>
      <p:ext uri="{BB962C8B-B14F-4D97-AF65-F5344CB8AC3E}">
        <p14:creationId xmlns:p14="http://schemas.microsoft.com/office/powerpoint/2010/main" val="1692726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public class </a:t>
            </a:r>
            <a:r>
              <a:rPr lang="en-US" b="1" dirty="0" err="1"/>
              <a:t>OldRobotBuilder</a:t>
            </a:r>
            <a:r>
              <a:rPr lang="en-US" b="1" dirty="0"/>
              <a:t> implements </a:t>
            </a:r>
            <a:r>
              <a:rPr lang="en-US" b="1" dirty="0" err="1"/>
              <a:t>RobotBuilder</a:t>
            </a:r>
            <a:r>
              <a:rPr lang="en-US" b="1" dirty="0"/>
              <a:t> {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private Robot robot;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public </a:t>
            </a:r>
            <a:r>
              <a:rPr lang="en-US" b="1" dirty="0" err="1"/>
              <a:t>OldRobotBuilder</a:t>
            </a:r>
            <a:r>
              <a:rPr lang="en-US" b="1" dirty="0"/>
              <a:t>()  </a:t>
            </a:r>
            <a:r>
              <a:rPr lang="en-US" dirty="0"/>
              <a:t>{</a:t>
            </a:r>
            <a:r>
              <a:rPr lang="en-US" b="1" dirty="0" err="1"/>
              <a:t>this.robot</a:t>
            </a:r>
            <a:r>
              <a:rPr lang="en-US" b="1" dirty="0"/>
              <a:t> = new Robot(); };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@Override</a:t>
            </a:r>
          </a:p>
          <a:p>
            <a:r>
              <a:rPr lang="en-US" dirty="0"/>
              <a:t>	</a:t>
            </a:r>
            <a:r>
              <a:rPr lang="en-US" b="1" dirty="0"/>
              <a:t>public void </a:t>
            </a:r>
            <a:r>
              <a:rPr lang="en-US" b="1" dirty="0" err="1"/>
              <a:t>buildRobotHead</a:t>
            </a:r>
            <a:r>
              <a:rPr lang="en-US" b="1" dirty="0"/>
              <a:t>() {</a:t>
            </a:r>
            <a:r>
              <a:rPr lang="en-US" dirty="0" err="1"/>
              <a:t>robot.setRobotHead</a:t>
            </a:r>
            <a:r>
              <a:rPr lang="en-US" dirty="0"/>
              <a:t>("Tin Head");}</a:t>
            </a:r>
          </a:p>
          <a:p>
            <a:endParaRPr lang="en-US" dirty="0"/>
          </a:p>
          <a:p>
            <a:r>
              <a:rPr lang="en-US" dirty="0"/>
              <a:t>	@Override</a:t>
            </a:r>
          </a:p>
          <a:p>
            <a:r>
              <a:rPr lang="en-US" dirty="0"/>
              <a:t>	</a:t>
            </a:r>
            <a:r>
              <a:rPr lang="en-US" b="1" dirty="0"/>
              <a:t>public void </a:t>
            </a:r>
            <a:r>
              <a:rPr lang="en-US" b="1" dirty="0" err="1"/>
              <a:t>buildRobotTorso</a:t>
            </a:r>
            <a:r>
              <a:rPr lang="en-US" b="1" dirty="0"/>
              <a:t>() {</a:t>
            </a:r>
            <a:r>
              <a:rPr lang="en-US" dirty="0" err="1"/>
              <a:t>robot.setRobotTorso</a:t>
            </a:r>
            <a:r>
              <a:rPr lang="en-US" dirty="0"/>
              <a:t>("Tin Torso");}</a:t>
            </a:r>
          </a:p>
          <a:p>
            <a:endParaRPr lang="en-US" dirty="0"/>
          </a:p>
          <a:p>
            <a:r>
              <a:rPr lang="en-US" dirty="0"/>
              <a:t>	@Override</a:t>
            </a:r>
          </a:p>
          <a:p>
            <a:r>
              <a:rPr lang="en-US" dirty="0"/>
              <a:t>	</a:t>
            </a:r>
            <a:r>
              <a:rPr lang="en-US" b="1" dirty="0"/>
              <a:t>public void </a:t>
            </a:r>
            <a:r>
              <a:rPr lang="en-US" b="1" dirty="0" err="1"/>
              <a:t>buildRobotArms</a:t>
            </a:r>
            <a:r>
              <a:rPr lang="en-US" b="1" dirty="0"/>
              <a:t>() {</a:t>
            </a:r>
            <a:r>
              <a:rPr lang="en-US" dirty="0" err="1"/>
              <a:t>robot.setRobotArms</a:t>
            </a:r>
            <a:r>
              <a:rPr lang="en-US" dirty="0"/>
              <a:t>("Blowtorch Arms");}</a:t>
            </a:r>
          </a:p>
          <a:p>
            <a:endParaRPr lang="en-US" dirty="0"/>
          </a:p>
          <a:p>
            <a:r>
              <a:rPr lang="en-US" dirty="0"/>
              <a:t>	@Override</a:t>
            </a:r>
          </a:p>
          <a:p>
            <a:r>
              <a:rPr lang="en-US" dirty="0"/>
              <a:t>	</a:t>
            </a:r>
            <a:r>
              <a:rPr lang="en-US" b="1" dirty="0"/>
              <a:t>public void </a:t>
            </a:r>
            <a:r>
              <a:rPr lang="en-US" b="1" dirty="0" err="1"/>
              <a:t>buildRobotLegs</a:t>
            </a:r>
            <a:r>
              <a:rPr lang="en-US" b="1" dirty="0"/>
              <a:t>() {</a:t>
            </a:r>
            <a:r>
              <a:rPr lang="en-US" dirty="0" err="1"/>
              <a:t>robot.setRobotLegs</a:t>
            </a:r>
            <a:r>
              <a:rPr lang="en-US" dirty="0"/>
              <a:t>("</a:t>
            </a:r>
            <a:r>
              <a:rPr lang="en-US" dirty="0" err="1"/>
              <a:t>Rollar</a:t>
            </a:r>
            <a:r>
              <a:rPr lang="en-US" dirty="0"/>
              <a:t> Skates");}</a:t>
            </a:r>
          </a:p>
          <a:p>
            <a:endParaRPr lang="en-US" dirty="0"/>
          </a:p>
          <a:p>
            <a:r>
              <a:rPr lang="en-US" dirty="0"/>
              <a:t>	@Override</a:t>
            </a:r>
          </a:p>
          <a:p>
            <a:r>
              <a:rPr lang="en-US" dirty="0"/>
              <a:t>	</a:t>
            </a:r>
            <a:r>
              <a:rPr lang="en-US" b="1" dirty="0"/>
              <a:t>public Robot </a:t>
            </a:r>
            <a:r>
              <a:rPr lang="en-US" b="1" dirty="0" err="1"/>
              <a:t>getRobot</a:t>
            </a:r>
            <a:r>
              <a:rPr lang="en-US" b="1" dirty="0"/>
              <a:t>() {return </a:t>
            </a:r>
            <a:r>
              <a:rPr lang="en-US" b="1" dirty="0" err="1"/>
              <a:t>this.robot</a:t>
            </a:r>
            <a:r>
              <a:rPr lang="en-US" b="1" dirty="0"/>
              <a:t>;</a:t>
            </a:r>
            <a:r>
              <a:rPr lang="en-US" dirty="0"/>
              <a:t>}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8382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The concrete class that implement the builder interface that assembles the parts</a:t>
            </a:r>
          </a:p>
          <a:p>
            <a:r>
              <a:rPr lang="en-US" sz="1400" dirty="0">
                <a:solidFill>
                  <a:srgbClr val="3366FF"/>
                </a:solidFill>
              </a:rPr>
              <a:t>of the finished Robot objects</a:t>
            </a:r>
          </a:p>
        </p:txBody>
      </p:sp>
    </p:spTree>
    <p:extLst>
      <p:ext uri="{BB962C8B-B14F-4D97-AF65-F5344CB8AC3E}">
        <p14:creationId xmlns:p14="http://schemas.microsoft.com/office/powerpoint/2010/main" val="8001042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5" y="400198"/>
            <a:ext cx="9364807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public class </a:t>
            </a:r>
            <a:r>
              <a:rPr lang="en-US" b="1" dirty="0" err="1"/>
              <a:t>RobotEngineer</a:t>
            </a:r>
            <a:r>
              <a:rPr lang="en-US" b="1" dirty="0"/>
              <a:t> {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private </a:t>
            </a:r>
            <a:r>
              <a:rPr lang="en-US" b="1" dirty="0" err="1"/>
              <a:t>RobotBuilder</a:t>
            </a:r>
            <a:r>
              <a:rPr lang="en-US" b="1" dirty="0"/>
              <a:t> </a:t>
            </a:r>
            <a:r>
              <a:rPr lang="en-US" b="1" dirty="0" err="1"/>
              <a:t>robotmaker</a:t>
            </a:r>
            <a:r>
              <a:rPr lang="en-US" b="1" dirty="0"/>
              <a:t> ;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public </a:t>
            </a:r>
            <a:r>
              <a:rPr lang="en-US" b="1" dirty="0" err="1"/>
              <a:t>RobotEngineer</a:t>
            </a:r>
            <a:r>
              <a:rPr lang="en-US" b="1" dirty="0"/>
              <a:t>(</a:t>
            </a:r>
            <a:r>
              <a:rPr lang="en-US" b="1" dirty="0" err="1"/>
              <a:t>RobotBuilder</a:t>
            </a:r>
            <a:r>
              <a:rPr lang="en-US" b="1" dirty="0"/>
              <a:t> </a:t>
            </a:r>
            <a:r>
              <a:rPr lang="en-US" b="1" dirty="0" err="1"/>
              <a:t>robotmaker</a:t>
            </a:r>
            <a:r>
              <a:rPr lang="en-US" b="1" dirty="0"/>
              <a:t>){</a:t>
            </a:r>
            <a:endParaRPr lang="en-US" dirty="0"/>
          </a:p>
          <a:p>
            <a:r>
              <a:rPr lang="en-US" dirty="0"/>
              <a:t>		</a:t>
            </a:r>
            <a:r>
              <a:rPr lang="en-US" b="1" dirty="0" err="1"/>
              <a:t>this.robotmaker</a:t>
            </a:r>
            <a:r>
              <a:rPr lang="en-US" b="1" dirty="0"/>
              <a:t> = </a:t>
            </a:r>
            <a:r>
              <a:rPr lang="en-US" b="1" dirty="0" err="1"/>
              <a:t>robotmaker</a:t>
            </a:r>
            <a:r>
              <a:rPr lang="en-US" b="1" dirty="0"/>
              <a:t>; 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public Robot </a:t>
            </a:r>
            <a:r>
              <a:rPr lang="en-US" b="1" dirty="0" err="1"/>
              <a:t>getRobot</a:t>
            </a:r>
            <a:r>
              <a:rPr lang="en-US" b="1" dirty="0"/>
              <a:t>()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</a:t>
            </a:r>
            <a:r>
              <a:rPr lang="en-US" b="1" dirty="0"/>
              <a:t>return </a:t>
            </a:r>
            <a:r>
              <a:rPr lang="en-US" b="1" dirty="0" err="1"/>
              <a:t>this.robotmaker.getRobot</a:t>
            </a:r>
            <a:r>
              <a:rPr lang="en-US" b="1" dirty="0"/>
              <a:t>(); 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public void </a:t>
            </a:r>
            <a:r>
              <a:rPr lang="en-US" b="1" dirty="0" err="1"/>
              <a:t>makeRobot</a:t>
            </a:r>
            <a:r>
              <a:rPr lang="en-US" b="1" dirty="0"/>
              <a:t>() </a:t>
            </a:r>
          </a:p>
          <a:p>
            <a:r>
              <a:rPr lang="en-US" dirty="0"/>
              <a:t>	{</a:t>
            </a:r>
          </a:p>
          <a:p>
            <a:r>
              <a:rPr lang="en-US" dirty="0"/>
              <a:t>		</a:t>
            </a:r>
            <a:r>
              <a:rPr lang="en-US" b="1" dirty="0" err="1"/>
              <a:t>this.robotmaker.buildRobotArms</a:t>
            </a:r>
            <a:r>
              <a:rPr lang="en-US" b="1" dirty="0"/>
              <a:t>();</a:t>
            </a:r>
          </a:p>
          <a:p>
            <a:r>
              <a:rPr lang="en-US" dirty="0"/>
              <a:t>		</a:t>
            </a:r>
            <a:r>
              <a:rPr lang="en-US" b="1" dirty="0" err="1"/>
              <a:t>this.robotmaker.buildRobotHead</a:t>
            </a:r>
            <a:r>
              <a:rPr lang="en-US" b="1" dirty="0"/>
              <a:t>();</a:t>
            </a:r>
          </a:p>
          <a:p>
            <a:r>
              <a:rPr lang="en-US" dirty="0"/>
              <a:t>		</a:t>
            </a:r>
            <a:r>
              <a:rPr lang="en-US" b="1" dirty="0" err="1"/>
              <a:t>this.robotmaker.buildRobotLegs</a:t>
            </a:r>
            <a:r>
              <a:rPr lang="en-US" b="1" dirty="0"/>
              <a:t>();</a:t>
            </a:r>
          </a:p>
          <a:p>
            <a:r>
              <a:rPr lang="en-US" dirty="0"/>
              <a:t>		</a:t>
            </a:r>
            <a:r>
              <a:rPr lang="en-US" b="1" dirty="0" err="1"/>
              <a:t>this.robotmaker.buildRobotTorso</a:t>
            </a:r>
            <a:r>
              <a:rPr lang="en-US" b="1" dirty="0"/>
              <a:t>();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381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The director / engineer class creates a Robot using the builder interface that is defined (</a:t>
            </a:r>
            <a:r>
              <a:rPr lang="en-US" sz="1400" dirty="0" err="1">
                <a:solidFill>
                  <a:srgbClr val="3366FF"/>
                </a:solidFill>
              </a:rPr>
              <a:t>OldRobotBuilder</a:t>
            </a:r>
            <a:r>
              <a:rPr lang="en-US" sz="1400" dirty="0">
                <a:solidFill>
                  <a:srgbClr val="3366FF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990600"/>
            <a:ext cx="2300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Reference to </a:t>
            </a:r>
            <a:r>
              <a:rPr lang="en-US" sz="1400" dirty="0" err="1">
                <a:solidFill>
                  <a:srgbClr val="3366FF"/>
                </a:solidFill>
              </a:rPr>
              <a:t>RobotBuilder</a:t>
            </a:r>
            <a:endParaRPr lang="en-US" sz="1400" dirty="0">
              <a:solidFill>
                <a:srgbClr val="3366FF"/>
              </a:solidFill>
            </a:endParaRPr>
          </a:p>
        </p:txBody>
      </p:sp>
      <p:cxnSp>
        <p:nvCxnSpPr>
          <p:cNvPr id="9" name="Straight Connector 8"/>
          <p:cNvCxnSpPr>
            <a:stCxn id="7" idx="1"/>
          </p:cNvCxnSpPr>
          <p:nvPr/>
        </p:nvCxnSpPr>
        <p:spPr>
          <a:xfrm flipH="1" flipV="1">
            <a:off x="4800600" y="1143000"/>
            <a:ext cx="762000" cy="1489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2667000"/>
            <a:ext cx="3018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Return robot created by the Builder </a:t>
            </a:r>
          </a:p>
        </p:txBody>
      </p:sp>
      <p:cxnSp>
        <p:nvCxnSpPr>
          <p:cNvPr id="11" name="Straight Connector 10"/>
          <p:cNvCxnSpPr>
            <a:stCxn id="10" idx="1"/>
          </p:cNvCxnSpPr>
          <p:nvPr/>
        </p:nvCxnSpPr>
        <p:spPr>
          <a:xfrm flipH="1" flipV="1">
            <a:off x="3581400" y="2819401"/>
            <a:ext cx="762000" cy="14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4038600"/>
            <a:ext cx="26212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Create Robot using the builder</a:t>
            </a:r>
          </a:p>
        </p:txBody>
      </p:sp>
      <p:cxnSp>
        <p:nvCxnSpPr>
          <p:cNvPr id="13" name="Straight Connector 12"/>
          <p:cNvCxnSpPr>
            <a:stCxn id="12" idx="1"/>
          </p:cNvCxnSpPr>
          <p:nvPr/>
        </p:nvCxnSpPr>
        <p:spPr>
          <a:xfrm flipH="1" flipV="1">
            <a:off x="3733800" y="4191001"/>
            <a:ext cx="838200" cy="148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907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066" y="381000"/>
            <a:ext cx="8917465" cy="5940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public class Client {</a:t>
            </a:r>
          </a:p>
          <a:p>
            <a:endParaRPr lang="en-US" sz="1600" dirty="0"/>
          </a:p>
          <a:p>
            <a:r>
              <a:rPr lang="en-US" sz="1600" dirty="0"/>
              <a:t>   </a:t>
            </a:r>
            <a:r>
              <a:rPr lang="en-US" sz="1600" b="1" dirty="0"/>
              <a:t>public static void main(String[ ] </a:t>
            </a:r>
            <a:r>
              <a:rPr lang="en-US" sz="1600" b="1" dirty="0" err="1"/>
              <a:t>args</a:t>
            </a:r>
            <a:r>
              <a:rPr lang="en-US" sz="1600" b="1" dirty="0"/>
              <a:t>) {</a:t>
            </a:r>
          </a:p>
          <a:p>
            <a:r>
              <a:rPr lang="en-US" sz="1600" dirty="0"/>
              <a:t>		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RobotBuilder</a:t>
            </a:r>
            <a:r>
              <a:rPr lang="en-US" sz="1600" dirty="0"/>
              <a:t> </a:t>
            </a:r>
            <a:r>
              <a:rPr lang="en-US" sz="1600" dirty="0" err="1"/>
              <a:t>oldStyle</a:t>
            </a:r>
            <a:r>
              <a:rPr lang="en-US" sz="1600" dirty="0"/>
              <a:t> = </a:t>
            </a:r>
            <a:r>
              <a:rPr lang="en-US" sz="1600" b="1" dirty="0"/>
              <a:t>new </a:t>
            </a:r>
            <a:r>
              <a:rPr lang="en-US" sz="1600" b="1" dirty="0" err="1"/>
              <a:t>OldRobotBuilder</a:t>
            </a:r>
            <a:r>
              <a:rPr lang="en-US" sz="1600" b="1" dirty="0"/>
              <a:t>();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RobotEngineer</a:t>
            </a:r>
            <a:r>
              <a:rPr lang="en-US" sz="1600" dirty="0"/>
              <a:t> </a:t>
            </a:r>
            <a:r>
              <a:rPr lang="en-US" sz="1600" dirty="0" err="1"/>
              <a:t>robotEng</a:t>
            </a:r>
            <a:r>
              <a:rPr lang="en-US" sz="1600" dirty="0"/>
              <a:t> = </a:t>
            </a:r>
            <a:r>
              <a:rPr lang="en-US" sz="1600" b="1" dirty="0"/>
              <a:t>new </a:t>
            </a:r>
            <a:r>
              <a:rPr lang="en-US" sz="1600" b="1" dirty="0" err="1"/>
              <a:t>RobotEngineer</a:t>
            </a:r>
            <a:r>
              <a:rPr lang="en-US" sz="1600" b="1" dirty="0"/>
              <a:t>(</a:t>
            </a:r>
            <a:r>
              <a:rPr lang="en-US" sz="1600" b="1" dirty="0" err="1"/>
              <a:t>oldStyle</a:t>
            </a:r>
            <a:r>
              <a:rPr lang="en-US" sz="1600" b="1" dirty="0"/>
              <a:t>); 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robotEng.makeRobot</a:t>
            </a:r>
            <a:r>
              <a:rPr lang="en-US" sz="1600" dirty="0"/>
              <a:t>();</a:t>
            </a:r>
          </a:p>
          <a:p>
            <a:endParaRPr lang="en-US" sz="1600" dirty="0"/>
          </a:p>
          <a:p>
            <a:r>
              <a:rPr lang="en-US" sz="1600" dirty="0"/>
              <a:t>	Robot </a:t>
            </a:r>
            <a:r>
              <a:rPr lang="en-US" sz="1600" dirty="0" err="1"/>
              <a:t>firstRobot</a:t>
            </a:r>
            <a:r>
              <a:rPr lang="en-US" sz="1600" dirty="0"/>
              <a:t> = </a:t>
            </a:r>
            <a:r>
              <a:rPr lang="en-US" sz="1600" dirty="0" err="1"/>
              <a:t>robotEng.getRobot</a:t>
            </a:r>
            <a:r>
              <a:rPr lang="en-US" sz="1600" dirty="0"/>
              <a:t>();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("Robot Built");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("Robot Head Type: " + </a:t>
            </a:r>
            <a:r>
              <a:rPr lang="en-US" sz="1600" i="1" dirty="0" err="1"/>
              <a:t>firstRobot.getRobortHead</a:t>
            </a:r>
            <a:r>
              <a:rPr lang="en-US" sz="1600" i="1" dirty="0"/>
              <a:t>());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("Robot Torso Type: " + </a:t>
            </a:r>
            <a:r>
              <a:rPr lang="en-US" sz="1600" i="1" dirty="0" err="1"/>
              <a:t>firstRobot.getRobortTorso</a:t>
            </a:r>
            <a:r>
              <a:rPr lang="en-US" sz="1600" i="1" dirty="0"/>
              <a:t>());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("Robot Arm Type: " + </a:t>
            </a:r>
            <a:r>
              <a:rPr lang="en-US" sz="1600" i="1" dirty="0" err="1"/>
              <a:t>firstRobot.getRobortArms</a:t>
            </a:r>
            <a:r>
              <a:rPr lang="en-US" sz="1600" i="1" dirty="0"/>
              <a:t>());</a:t>
            </a:r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("Robot Leg Type: " + </a:t>
            </a:r>
            <a:r>
              <a:rPr lang="en-US" sz="1600" i="1" dirty="0" err="1"/>
              <a:t>firstRobot.getRobortLegs</a:t>
            </a:r>
            <a:r>
              <a:rPr lang="en-US" sz="1600" i="1" dirty="0"/>
              <a:t>());</a:t>
            </a:r>
            <a:endParaRPr lang="en-US" sz="1600" dirty="0"/>
          </a:p>
          <a:p>
            <a:r>
              <a:rPr lang="en-US" sz="1600" dirty="0"/>
              <a:t>	}</a:t>
            </a:r>
          </a:p>
          <a:p>
            <a:r>
              <a:rPr lang="en-US" sz="16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7512" y="1186190"/>
            <a:ext cx="2204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Reference to builder concrete class</a:t>
            </a: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flipH="1">
            <a:off x="5562600" y="1447800"/>
            <a:ext cx="614912" cy="4319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2950" y="1981200"/>
            <a:ext cx="266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Reference to </a:t>
            </a:r>
            <a:r>
              <a:rPr lang="en-US" sz="1400" dirty="0" err="1">
                <a:solidFill>
                  <a:srgbClr val="3366FF"/>
                </a:solidFill>
              </a:rPr>
              <a:t>RobotEngineer</a:t>
            </a:r>
            <a:r>
              <a:rPr lang="en-US" sz="1400" dirty="0">
                <a:solidFill>
                  <a:srgbClr val="3366FF"/>
                </a:solidFill>
              </a:rPr>
              <a:t> using the builder concrete class (</a:t>
            </a:r>
            <a:r>
              <a:rPr lang="en-US" sz="1400" dirty="0" err="1">
                <a:solidFill>
                  <a:srgbClr val="3366FF"/>
                </a:solidFill>
              </a:rPr>
              <a:t>OldRobotBuilder</a:t>
            </a:r>
            <a:r>
              <a:rPr lang="en-US" sz="1400" dirty="0">
                <a:solidFill>
                  <a:srgbClr val="3366FF"/>
                </a:solidFill>
              </a:rPr>
              <a:t>)</a:t>
            </a:r>
          </a:p>
        </p:txBody>
      </p:sp>
      <p:cxnSp>
        <p:nvCxnSpPr>
          <p:cNvPr id="12" name="Straight Connector 11"/>
          <p:cNvCxnSpPr>
            <a:stCxn id="11" idx="1"/>
          </p:cNvCxnSpPr>
          <p:nvPr/>
        </p:nvCxnSpPr>
        <p:spPr>
          <a:xfrm flipH="1" flipV="1">
            <a:off x="4953000" y="2209800"/>
            <a:ext cx="1519950" cy="1407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10000" y="2286000"/>
            <a:ext cx="2204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3366FF"/>
                </a:solidFill>
              </a:rPr>
              <a:t>makeRebot</a:t>
            </a:r>
            <a:r>
              <a:rPr lang="en-US" sz="1400" dirty="0">
                <a:solidFill>
                  <a:srgbClr val="3366FF"/>
                </a:solidFill>
              </a:rPr>
              <a:t> of an </a:t>
            </a:r>
            <a:r>
              <a:rPr lang="en-US" sz="1400" dirty="0" err="1">
                <a:solidFill>
                  <a:srgbClr val="3366FF"/>
                </a:solidFill>
              </a:rPr>
              <a:t>OldRobotBuilder</a:t>
            </a:r>
            <a:endParaRPr lang="en-US" sz="1400" dirty="0">
              <a:solidFill>
                <a:srgbClr val="3366FF"/>
              </a:solidFill>
            </a:endParaRPr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flipH="1">
            <a:off x="3195088" y="2547610"/>
            <a:ext cx="614912" cy="4319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2456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Builder object provides an interfaces for construction the products, thus hide the representation and internal structure of the product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Builder improved modularity by encapsulating the way the complex object is constructed.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Easily extended by adding more builder subclasses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Builder patterns create products step by step, thus builder interface reflects the process of constructing the product more than any other creational patterns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Builder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3836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Singleton</a:t>
            </a:r>
          </a:p>
          <a:p>
            <a:r>
              <a:rPr lang="en-US" dirty="0"/>
              <a:t>Prototype</a:t>
            </a:r>
          </a:p>
          <a:p>
            <a:r>
              <a:rPr lang="en-US" dirty="0"/>
              <a:t>Builder</a:t>
            </a:r>
          </a:p>
          <a:p>
            <a:r>
              <a:rPr lang="en-US" dirty="0"/>
              <a:t>Factory Method</a:t>
            </a:r>
          </a:p>
          <a:p>
            <a:r>
              <a:rPr lang="en-US" dirty="0"/>
              <a:t>Abstract Factory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Creational 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2294912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</a:t>
            </a:r>
          </a:p>
          <a:p>
            <a:endParaRPr lang="en-US" dirty="0"/>
          </a:p>
          <a:p>
            <a:pPr lvl="1"/>
            <a:r>
              <a:rPr lang="en-US" dirty="0"/>
              <a:t>Define an interface for creating an object, but let subclasses decide which class to instantiate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Factory Method lets a class defer instantiation to subclasses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010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8382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22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dirty="0"/>
              <a:t>Applicability</a:t>
            </a:r>
          </a:p>
          <a:p>
            <a:endParaRPr lang="en-US" dirty="0"/>
          </a:p>
          <a:p>
            <a:pPr lvl="1"/>
            <a:r>
              <a:rPr lang="en-US" dirty="0"/>
              <a:t>A class can't anticipate the class of objects it must create</a:t>
            </a:r>
          </a:p>
          <a:p>
            <a:endParaRPr lang="en-US" dirty="0"/>
          </a:p>
          <a:p>
            <a:pPr lvl="1"/>
            <a:r>
              <a:rPr lang="en-US" dirty="0"/>
              <a:t>A class wants its subclasses to specify the objects it creates.</a:t>
            </a:r>
          </a:p>
          <a:p>
            <a:r>
              <a:rPr lang="en-US" sz="800" dirty="0"/>
              <a:t>L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2704697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Structure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9647" y="5169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38400"/>
            <a:ext cx="7924800" cy="27432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1985011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81200"/>
            <a:ext cx="8001000" cy="4127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4467303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9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public interface Shape { </a:t>
            </a:r>
          </a:p>
          <a:p>
            <a:pPr marL="0" indent="0">
              <a:buNone/>
            </a:pPr>
            <a:r>
              <a:rPr lang="en-US" dirty="0"/>
              <a:t>  	void draw();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2004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public class Rectangle implements Shape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void draw()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("Inside Rectangle::draw() 	method.");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3798058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public class Square implements Shape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void draw()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("Inside Square::draw() method.");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Design Pattern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1148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public class Circle implements Shape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void draw()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("Inside Circle::draw() method.");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943622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ShapeFactory</a:t>
            </a:r>
            <a:r>
              <a:rPr lang="en-US" dirty="0"/>
              <a:t> {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	public Shape </a:t>
            </a:r>
            <a:r>
              <a:rPr lang="en-US" dirty="0" err="1"/>
              <a:t>getShape</a:t>
            </a:r>
            <a:r>
              <a:rPr lang="en-US" dirty="0"/>
              <a:t>(String </a:t>
            </a:r>
            <a:r>
              <a:rPr lang="en-US" dirty="0" err="1"/>
              <a:t>shapeType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    if(</a:t>
            </a:r>
            <a:r>
              <a:rPr lang="en-US" dirty="0" err="1"/>
              <a:t>shapeType</a:t>
            </a:r>
            <a:r>
              <a:rPr lang="en-US" dirty="0"/>
              <a:t> == null){ </a:t>
            </a:r>
          </a:p>
          <a:p>
            <a:pPr marL="0" indent="0">
              <a:buNone/>
            </a:pPr>
            <a:r>
              <a:rPr lang="en-US" dirty="0"/>
              <a:t>		return null; 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if(</a:t>
            </a:r>
            <a:r>
              <a:rPr lang="en-US" dirty="0" err="1"/>
              <a:t>shapeType.equalsIgnoreCase</a:t>
            </a:r>
            <a:r>
              <a:rPr lang="en-US" dirty="0"/>
              <a:t>("CIRCLE")){ </a:t>
            </a:r>
          </a:p>
          <a:p>
            <a:pPr marL="0" indent="0">
              <a:buNone/>
            </a:pPr>
            <a:r>
              <a:rPr lang="en-US" dirty="0"/>
              <a:t>		return new Circle();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} else if(</a:t>
            </a:r>
            <a:r>
              <a:rPr lang="en-US" dirty="0" err="1"/>
              <a:t>shapeType.equalsIgnoreCase</a:t>
            </a:r>
            <a:r>
              <a:rPr lang="en-US" dirty="0"/>
              <a:t>("RECTANGLE")){ </a:t>
            </a:r>
          </a:p>
          <a:p>
            <a:pPr marL="0" indent="0">
              <a:buNone/>
            </a:pPr>
            <a:r>
              <a:rPr lang="en-US" dirty="0"/>
              <a:t>		return new Rectangle();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} else if(</a:t>
            </a:r>
            <a:r>
              <a:rPr lang="en-US" dirty="0" err="1"/>
              <a:t>shapeType.equalsIgnoreCase</a:t>
            </a:r>
            <a:r>
              <a:rPr lang="en-US" dirty="0"/>
              <a:t>("SQUARE")){ </a:t>
            </a:r>
          </a:p>
          <a:p>
            <a:pPr marL="0" indent="0">
              <a:buNone/>
            </a:pPr>
            <a:r>
              <a:rPr lang="en-US" dirty="0"/>
              <a:t>		return new Square();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 </a:t>
            </a:r>
          </a:p>
          <a:p>
            <a:pPr marL="0" indent="0">
              <a:buNone/>
            </a:pPr>
            <a:r>
              <a:rPr lang="en-US" dirty="0"/>
              <a:t>      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Factory Method Design Pattern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1905000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use </a:t>
            </a:r>
            <a:r>
              <a:rPr lang="en-US" sz="1600" dirty="0" err="1">
                <a:solidFill>
                  <a:srgbClr val="3366FF"/>
                </a:solidFill>
              </a:rPr>
              <a:t>getShape</a:t>
            </a:r>
            <a:r>
              <a:rPr lang="en-US" sz="1600" dirty="0">
                <a:solidFill>
                  <a:srgbClr val="3366FF"/>
                </a:solidFill>
              </a:rPr>
              <a:t> method to get object of type shape </a:t>
            </a:r>
          </a:p>
        </p:txBody>
      </p:sp>
    </p:spTree>
    <p:extLst>
      <p:ext uri="{BB962C8B-B14F-4D97-AF65-F5344CB8AC3E}">
        <p14:creationId xmlns:p14="http://schemas.microsoft.com/office/powerpoint/2010/main" val="14960305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FactoryPatternDemo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      public static void main(String[] </a:t>
            </a:r>
            <a:r>
              <a:rPr lang="en-US" dirty="0" err="1"/>
              <a:t>args</a:t>
            </a:r>
            <a:r>
              <a:rPr lang="en-US" dirty="0"/>
              <a:t>) {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ShapeFactory</a:t>
            </a:r>
            <a:r>
              <a:rPr lang="en-US" dirty="0"/>
              <a:t> </a:t>
            </a:r>
            <a:r>
              <a:rPr lang="en-US" dirty="0" err="1"/>
              <a:t>shapeFactory</a:t>
            </a:r>
            <a:r>
              <a:rPr lang="en-US" dirty="0"/>
              <a:t> = new </a:t>
            </a:r>
            <a:r>
              <a:rPr lang="en-US" dirty="0" err="1"/>
              <a:t>ShapeFactory</a:t>
            </a:r>
            <a:r>
              <a:rPr lang="en-US" dirty="0"/>
              <a:t>();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Shape shape1 = </a:t>
            </a:r>
            <a:r>
              <a:rPr lang="en-US" dirty="0" err="1"/>
              <a:t>shapeFactory.getShape</a:t>
            </a:r>
            <a:r>
              <a:rPr lang="en-US" dirty="0"/>
              <a:t>("CIRCLE");</a:t>
            </a:r>
          </a:p>
          <a:p>
            <a:pPr marL="0" indent="0">
              <a:buNone/>
            </a:pPr>
            <a:r>
              <a:rPr lang="en-US" dirty="0"/>
              <a:t>	shape1.draw();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Shape shape2 = </a:t>
            </a:r>
            <a:r>
              <a:rPr lang="en-US" dirty="0" err="1"/>
              <a:t>shapeFactory.getShape</a:t>
            </a:r>
            <a:r>
              <a:rPr lang="en-US" dirty="0"/>
              <a:t>("RECTANGLE"); </a:t>
            </a:r>
          </a:p>
          <a:p>
            <a:pPr marL="0" indent="0">
              <a:buNone/>
            </a:pPr>
            <a:r>
              <a:rPr lang="en-US" dirty="0"/>
              <a:t>	shape2.draw();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Shape shape3 = </a:t>
            </a:r>
            <a:r>
              <a:rPr lang="en-US" dirty="0" err="1"/>
              <a:t>shapeFactory.getShape</a:t>
            </a:r>
            <a:r>
              <a:rPr lang="en-US" dirty="0"/>
              <a:t>("SQUARE"); </a:t>
            </a:r>
          </a:p>
          <a:p>
            <a:pPr marL="0" indent="0">
              <a:buNone/>
            </a:pPr>
            <a:r>
              <a:rPr lang="en-US" dirty="0"/>
              <a:t>	shape3.draw();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Factory Method Design Pattern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19151" y="3429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3366FF"/>
                </a:solidFill>
              </a:rPr>
              <a:t>get an object of Circle and call its draw method. </a:t>
            </a: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flipH="1" flipV="1">
            <a:off x="5181600" y="3505200"/>
            <a:ext cx="1437551" cy="18541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90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  <a:p>
            <a:endParaRPr lang="en-US" dirty="0"/>
          </a:p>
          <a:p>
            <a:pPr lvl="1"/>
            <a:r>
              <a:rPr lang="en-US" dirty="0"/>
              <a:t>Provides hooks for subclasses. Creating objects inside a class with a factory method is always more flexible than creating an object directly. 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Factory Method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254162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</a:t>
            </a:r>
          </a:p>
          <a:p>
            <a:pPr lvl="1"/>
            <a:r>
              <a:rPr lang="en-US" dirty="0"/>
              <a:t>Ensure a class has only one instance </a:t>
            </a:r>
          </a:p>
          <a:p>
            <a:pPr lvl="1"/>
            <a:r>
              <a:rPr lang="en-US" dirty="0"/>
              <a:t>It provides a global point to access it </a:t>
            </a:r>
          </a:p>
          <a:p>
            <a:pPr lvl="1"/>
            <a:endParaRPr lang="en-US" dirty="0"/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Some classes must have one instance: printer spooler (manages jobs that send to the printer), accounting system server for one company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Classes can be responsible for tracking the number of instances it created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5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Factory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Provide an interface for creating families of related or dependent objects without specifying their concrete classes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Factory of factories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04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8077200" cy="38989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Factory Design Pattern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dirty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7439766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85800"/>
            <a:ext cx="8001000" cy="5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566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interface Color { </a:t>
            </a:r>
          </a:p>
          <a:p>
            <a:pPr marL="0" indent="0">
              <a:buNone/>
            </a:pPr>
            <a:r>
              <a:rPr lang="en-US" dirty="0"/>
              <a:t>	void fill();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Abstract Factory Design Pattern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35814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public class Red implements Color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void fill()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("Inside Red::fill() method.");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558598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public class Green implements Color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void fill()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("Inside Green::fill() method.");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Abstract Factory Design Pattern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1148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public class Red implements Color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void fill()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("Inside Red::fill() method.");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6713770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public class Blue implements Color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void fill() 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/>
              <a:t>("Inside Blue::fill() method.");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9414030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abstract class </a:t>
            </a:r>
            <a:r>
              <a:rPr lang="en-US" dirty="0" err="1"/>
              <a:t>AbstractFactory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abstract Color </a:t>
            </a:r>
            <a:r>
              <a:rPr lang="en-US" dirty="0" err="1"/>
              <a:t>getColor</a:t>
            </a:r>
            <a:r>
              <a:rPr lang="en-US" dirty="0"/>
              <a:t>(String color);</a:t>
            </a:r>
          </a:p>
          <a:p>
            <a:pPr marL="0" indent="0">
              <a:buNone/>
            </a:pPr>
            <a:r>
              <a:rPr lang="en-US" dirty="0"/>
              <a:t>	abstract Shape </a:t>
            </a:r>
            <a:r>
              <a:rPr lang="en-US" dirty="0" err="1"/>
              <a:t>getShape</a:t>
            </a:r>
            <a:r>
              <a:rPr lang="en-US" dirty="0"/>
              <a:t>(String shape) ; </a:t>
            </a:r>
          </a:p>
          <a:p>
            <a:pPr marL="0" indent="0">
              <a:buNone/>
            </a:pPr>
            <a:r>
              <a:rPr lang="en-US" dirty="0"/>
              <a:t>	}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Abstract Factory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41296911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ShapeFactory</a:t>
            </a:r>
            <a:r>
              <a:rPr lang="en-US" dirty="0"/>
              <a:t> extends </a:t>
            </a:r>
            <a:r>
              <a:rPr lang="en-US" dirty="0" err="1"/>
              <a:t>AbstractFactory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Shape </a:t>
            </a:r>
            <a:r>
              <a:rPr lang="en-US" dirty="0" err="1"/>
              <a:t>getShape</a:t>
            </a:r>
            <a:r>
              <a:rPr lang="en-US" dirty="0"/>
              <a:t>(String </a:t>
            </a:r>
            <a:r>
              <a:rPr lang="en-US" dirty="0" err="1"/>
              <a:t>shapeType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shapeType</a:t>
            </a:r>
            <a:r>
              <a:rPr lang="en-US" dirty="0"/>
              <a:t> == null){ </a:t>
            </a:r>
          </a:p>
          <a:p>
            <a:pPr marL="0" indent="0">
              <a:buNone/>
            </a:pPr>
            <a:r>
              <a:rPr lang="en-US" dirty="0"/>
              <a:t>			return null; }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shapeType.equalsIgnoreCase</a:t>
            </a:r>
            <a:r>
              <a:rPr lang="en-US" dirty="0"/>
              <a:t>("CIRCLE")){ </a:t>
            </a:r>
          </a:p>
          <a:p>
            <a:pPr marL="0" indent="0">
              <a:buNone/>
            </a:pPr>
            <a:r>
              <a:rPr lang="en-US" dirty="0"/>
              <a:t>			return new Circle(); </a:t>
            </a:r>
          </a:p>
          <a:p>
            <a:pPr marL="0" indent="0">
              <a:buNone/>
            </a:pPr>
            <a:r>
              <a:rPr lang="en-US" dirty="0"/>
              <a:t>		} else if(</a:t>
            </a:r>
            <a:r>
              <a:rPr lang="en-US" dirty="0" err="1"/>
              <a:t>shapeType.equalsIgnoreCase</a:t>
            </a:r>
            <a:r>
              <a:rPr lang="en-US" dirty="0"/>
              <a:t>("RECTANGLE")){ </a:t>
            </a:r>
          </a:p>
          <a:p>
            <a:pPr marL="0" indent="0">
              <a:buNone/>
            </a:pPr>
            <a:r>
              <a:rPr lang="en-US" dirty="0"/>
              <a:t>			return new Rectangle(); </a:t>
            </a:r>
          </a:p>
          <a:p>
            <a:pPr marL="0" indent="0">
              <a:buNone/>
            </a:pPr>
            <a:r>
              <a:rPr lang="en-US" dirty="0"/>
              <a:t>		} else if(</a:t>
            </a:r>
            <a:r>
              <a:rPr lang="en-US" dirty="0" err="1"/>
              <a:t>shapeType.equalsIgnoreCase</a:t>
            </a:r>
            <a:r>
              <a:rPr lang="en-US" dirty="0"/>
              <a:t>("SQUARE")){ </a:t>
            </a:r>
          </a:p>
          <a:p>
            <a:pPr marL="0" indent="0">
              <a:buNone/>
            </a:pPr>
            <a:r>
              <a:rPr lang="en-US" dirty="0"/>
              <a:t>			return new Square();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          	return null;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Color </a:t>
            </a:r>
            <a:r>
              <a:rPr lang="en-US" dirty="0" err="1"/>
              <a:t>getColor</a:t>
            </a:r>
            <a:r>
              <a:rPr lang="en-US" dirty="0"/>
              <a:t>(String color) { </a:t>
            </a:r>
          </a:p>
          <a:p>
            <a:pPr marL="0" indent="0">
              <a:buNone/>
            </a:pPr>
            <a:r>
              <a:rPr lang="en-US" dirty="0"/>
              <a:t>		return null;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801640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ColorFactory</a:t>
            </a:r>
            <a:r>
              <a:rPr lang="en-US" dirty="0"/>
              <a:t> extends </a:t>
            </a:r>
            <a:r>
              <a:rPr lang="en-US" dirty="0" err="1"/>
              <a:t>AbstractFactory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Shape </a:t>
            </a:r>
            <a:r>
              <a:rPr lang="en-US" dirty="0" err="1"/>
              <a:t>getShape</a:t>
            </a:r>
            <a:r>
              <a:rPr lang="en-US" dirty="0"/>
              <a:t>(String </a:t>
            </a:r>
            <a:r>
              <a:rPr lang="en-US" dirty="0" err="1"/>
              <a:t>shapeType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	return null; }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@Override </a:t>
            </a:r>
          </a:p>
          <a:p>
            <a:pPr marL="0" indent="0">
              <a:buNone/>
            </a:pPr>
            <a:r>
              <a:rPr lang="en-US" dirty="0"/>
              <a:t>	public Color </a:t>
            </a:r>
            <a:r>
              <a:rPr lang="en-US" dirty="0" err="1"/>
              <a:t>getColor</a:t>
            </a:r>
            <a:r>
              <a:rPr lang="en-US" dirty="0"/>
              <a:t>(String color) { </a:t>
            </a:r>
          </a:p>
          <a:p>
            <a:pPr marL="0" indent="0">
              <a:buNone/>
            </a:pPr>
            <a:r>
              <a:rPr lang="en-US" dirty="0"/>
              <a:t>		if(color == null){ 	</a:t>
            </a:r>
          </a:p>
          <a:p>
            <a:pPr marL="0" indent="0">
              <a:buNone/>
            </a:pPr>
            <a:r>
              <a:rPr lang="en-US" dirty="0"/>
              <a:t>			return null;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color.equalsIgnoreCase</a:t>
            </a:r>
            <a:r>
              <a:rPr lang="en-US" dirty="0"/>
              <a:t>("RED")){ </a:t>
            </a:r>
          </a:p>
          <a:p>
            <a:pPr marL="0" indent="0">
              <a:buNone/>
            </a:pPr>
            <a:r>
              <a:rPr lang="en-US" dirty="0"/>
              <a:t>			return new Red(); </a:t>
            </a:r>
          </a:p>
          <a:p>
            <a:pPr marL="0" indent="0">
              <a:buNone/>
            </a:pPr>
            <a:r>
              <a:rPr lang="en-US" dirty="0"/>
              <a:t>		} else if(</a:t>
            </a:r>
            <a:r>
              <a:rPr lang="en-US" dirty="0" err="1"/>
              <a:t>color.equalsIgnoreCase</a:t>
            </a:r>
            <a:r>
              <a:rPr lang="en-US" dirty="0"/>
              <a:t>("GREEN")){ </a:t>
            </a:r>
          </a:p>
          <a:p>
            <a:pPr marL="0" indent="0">
              <a:buNone/>
            </a:pPr>
            <a:r>
              <a:rPr lang="en-US" dirty="0"/>
              <a:t>			return new Green(); </a:t>
            </a:r>
          </a:p>
          <a:p>
            <a:pPr marL="0" indent="0">
              <a:buNone/>
            </a:pPr>
            <a:r>
              <a:rPr lang="en-US" dirty="0"/>
              <a:t>		} else if(</a:t>
            </a:r>
            <a:r>
              <a:rPr lang="en-US" dirty="0" err="1"/>
              <a:t>color.equalsIgnoreCase</a:t>
            </a:r>
            <a:r>
              <a:rPr lang="en-US" dirty="0"/>
              <a:t>("BLUE")){ </a:t>
            </a:r>
          </a:p>
          <a:p>
            <a:pPr marL="0" indent="0">
              <a:buNone/>
            </a:pPr>
            <a:r>
              <a:rPr lang="en-US" dirty="0"/>
              <a:t>			return new Blue(); 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return null;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79699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FactoryProducer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    public static </a:t>
            </a:r>
            <a:r>
              <a:rPr lang="en-US" dirty="0" err="1"/>
              <a:t>AbstractFactory</a:t>
            </a:r>
            <a:r>
              <a:rPr lang="en-US" dirty="0"/>
              <a:t> </a:t>
            </a:r>
            <a:r>
              <a:rPr lang="en-US" dirty="0" err="1"/>
              <a:t>getFactory</a:t>
            </a:r>
            <a:r>
              <a:rPr lang="en-US" dirty="0"/>
              <a:t>(String choice){ </a:t>
            </a:r>
          </a:p>
          <a:p>
            <a:pPr marL="0" indent="0">
              <a:buNone/>
            </a:pPr>
            <a:r>
              <a:rPr lang="en-US" dirty="0"/>
              <a:t>	if(</a:t>
            </a:r>
            <a:r>
              <a:rPr lang="en-US" dirty="0" err="1"/>
              <a:t>choice.equalsIgnoreCase</a:t>
            </a:r>
            <a:r>
              <a:rPr lang="en-US" dirty="0"/>
              <a:t>("SHAPE")){ </a:t>
            </a:r>
          </a:p>
          <a:p>
            <a:pPr marL="0" indent="0">
              <a:buNone/>
            </a:pPr>
            <a:r>
              <a:rPr lang="en-US" dirty="0"/>
              <a:t>		return new </a:t>
            </a:r>
            <a:r>
              <a:rPr lang="en-US" dirty="0" err="1"/>
              <a:t>ShapeFactory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} else if(</a:t>
            </a:r>
            <a:r>
              <a:rPr lang="en-US" dirty="0" err="1"/>
              <a:t>choice.equalsIgnoreCase</a:t>
            </a:r>
            <a:r>
              <a:rPr lang="en-US" dirty="0"/>
              <a:t>("COLOR")){ 			return new </a:t>
            </a:r>
            <a:r>
              <a:rPr lang="en-US" dirty="0" err="1"/>
              <a:t>ColorFactory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return null;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07907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Design Pattern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2800" y="2133600"/>
            <a:ext cx="2362200" cy="304800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Singleton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352800" y="2438399"/>
            <a:ext cx="2362200" cy="381001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-instance: Singleton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819400"/>
            <a:ext cx="2362200" cy="685799"/>
          </a:xfrm>
          <a:prstGeom prst="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-Singleton()</a:t>
            </a:r>
          </a:p>
          <a:p>
            <a:r>
              <a:rPr lang="en-US" sz="1400" dirty="0"/>
              <a:t>+</a:t>
            </a:r>
            <a:r>
              <a:rPr lang="en-US" sz="1400" dirty="0" err="1"/>
              <a:t>getInstance</a:t>
            </a:r>
            <a:r>
              <a:rPr lang="en-US" sz="1400" dirty="0"/>
              <a:t>(): Singleton</a:t>
            </a:r>
          </a:p>
        </p:txBody>
      </p:sp>
    </p:spTree>
    <p:extLst>
      <p:ext uri="{BB962C8B-B14F-4D97-AF65-F5344CB8AC3E}">
        <p14:creationId xmlns:p14="http://schemas.microsoft.com/office/powerpoint/2010/main" val="13211703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AbstractFactoryPatternDemo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   public static void main(String[] </a:t>
            </a:r>
            <a:r>
              <a:rPr lang="en-US" dirty="0" err="1"/>
              <a:t>args</a:t>
            </a:r>
            <a:r>
              <a:rPr lang="en-US" dirty="0"/>
              <a:t>) { 	    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AbstractFactory</a:t>
            </a:r>
            <a:r>
              <a:rPr lang="en-US" dirty="0"/>
              <a:t> </a:t>
            </a:r>
            <a:r>
              <a:rPr lang="en-US" dirty="0" err="1"/>
              <a:t>shapeFactory</a:t>
            </a:r>
            <a:r>
              <a:rPr lang="en-US" dirty="0"/>
              <a:t> =				</a:t>
            </a:r>
            <a:r>
              <a:rPr lang="en-US" dirty="0" err="1"/>
              <a:t>FactoryProducer.getFactory</a:t>
            </a:r>
            <a:r>
              <a:rPr lang="en-US" dirty="0"/>
              <a:t>("SHAPE"); 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 Shape shape1 = </a:t>
            </a:r>
            <a:r>
              <a:rPr lang="en-US" dirty="0" err="1"/>
              <a:t>shapeFactory.getShape</a:t>
            </a:r>
            <a:r>
              <a:rPr lang="en-US" dirty="0"/>
              <a:t>("CIRCLE"); </a:t>
            </a:r>
          </a:p>
          <a:p>
            <a:pPr marL="0" indent="0">
              <a:buNone/>
            </a:pPr>
            <a:r>
              <a:rPr lang="en-US" dirty="0"/>
              <a:t>      shape1.draw(); 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AbstractFactory</a:t>
            </a:r>
            <a:r>
              <a:rPr lang="en-US" dirty="0"/>
              <a:t> </a:t>
            </a:r>
            <a:r>
              <a:rPr lang="en-US" dirty="0" err="1"/>
              <a:t>colorFactory</a:t>
            </a:r>
            <a:r>
              <a:rPr lang="en-US" dirty="0"/>
              <a:t> = 	</a:t>
            </a:r>
            <a:r>
              <a:rPr lang="en-US" dirty="0" err="1"/>
              <a:t>FactoryProducer.getFactory</a:t>
            </a:r>
            <a:r>
              <a:rPr lang="en-US" dirty="0"/>
              <a:t>("COLOR");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    Color color1 = </a:t>
            </a:r>
            <a:r>
              <a:rPr lang="en-US" dirty="0" err="1"/>
              <a:t>colorFactory.getColor</a:t>
            </a:r>
            <a:r>
              <a:rPr lang="en-US" dirty="0"/>
              <a:t>("RED"); </a:t>
            </a:r>
          </a:p>
          <a:p>
            <a:pPr marL="0" indent="0">
              <a:buNone/>
            </a:pPr>
            <a:r>
              <a:rPr lang="en-US" dirty="0"/>
              <a:t>     color1.fill(); 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1295400"/>
            <a:ext cx="2159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get shape factory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2819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get an object of Shape Circle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3276600"/>
            <a:ext cx="3195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call draw method of Shape Circle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3657600"/>
            <a:ext cx="1644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get color factory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495800"/>
            <a:ext cx="25685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get an object of Color Red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5791200"/>
            <a:ext cx="2146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366FF"/>
                </a:solidFill>
              </a:rPr>
              <a:t>call fill method of Red </a:t>
            </a:r>
          </a:p>
        </p:txBody>
      </p:sp>
    </p:spTree>
    <p:extLst>
      <p:ext uri="{BB962C8B-B14F-4D97-AF65-F5344CB8AC3E}">
        <p14:creationId xmlns:p14="http://schemas.microsoft.com/office/powerpoint/2010/main" val="9612407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Consequences</a:t>
            </a:r>
          </a:p>
          <a:p>
            <a:endParaRPr lang="en-US" dirty="0"/>
          </a:p>
          <a:p>
            <a:pPr lvl="1"/>
            <a:r>
              <a:rPr lang="en-US" dirty="0"/>
              <a:t>+ It isolates concrete classes: Clients manipulate instances through their abstract interfaces. Product class names are isolated in the implementation of the concrete factory; they do not appear in client code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promotes consistency among products: When product objects in a family are designed to work together, it's important that an application use objects from only one family at a time. </a:t>
            </a:r>
            <a:r>
              <a:rPr lang="en-US" dirty="0" err="1"/>
              <a:t>AbstractFactory</a:t>
            </a:r>
            <a:r>
              <a:rPr lang="en-US" dirty="0"/>
              <a:t> makes this easy to enforce.</a:t>
            </a:r>
          </a:p>
          <a:p>
            <a:endParaRPr lang="en-US" dirty="0"/>
          </a:p>
          <a:p>
            <a:pPr lvl="1"/>
            <a:r>
              <a:rPr lang="en-US" dirty="0"/>
              <a:t>- Supporting new kinds of products is difficult: Supporting new kinds of products requires extending the factory interface, which involves changing the </a:t>
            </a:r>
            <a:r>
              <a:rPr lang="en-US" dirty="0" err="1"/>
              <a:t>AbstractFactory</a:t>
            </a:r>
            <a:r>
              <a:rPr lang="en-US" dirty="0"/>
              <a:t> class and all of its subclasses.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Abstract Factory Design Pattern</a:t>
            </a:r>
          </a:p>
        </p:txBody>
      </p:sp>
    </p:spTree>
    <p:extLst>
      <p:ext uri="{BB962C8B-B14F-4D97-AF65-F5344CB8AC3E}">
        <p14:creationId xmlns:p14="http://schemas.microsoft.com/office/powerpoint/2010/main" val="378917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Design Pattern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1336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28800"/>
            <a:ext cx="83058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public class Singleton {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private static Singleton </a:t>
            </a:r>
            <a:r>
              <a:rPr lang="en-US" b="1" i="1" dirty="0"/>
              <a:t>instance = null; </a:t>
            </a:r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private Singleton() {  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public static Singleton </a:t>
            </a:r>
            <a:r>
              <a:rPr lang="en-US" b="1" dirty="0" err="1"/>
              <a:t>getInstance</a:t>
            </a:r>
            <a:r>
              <a:rPr lang="en-US" b="1" dirty="0"/>
              <a:t>()</a:t>
            </a:r>
          </a:p>
          <a:p>
            <a:r>
              <a:rPr lang="en-US" dirty="0"/>
              <a:t>	{</a:t>
            </a:r>
          </a:p>
          <a:p>
            <a:r>
              <a:rPr lang="en-US" b="1" dirty="0"/>
              <a:t>	    if(</a:t>
            </a:r>
            <a:r>
              <a:rPr lang="en-US" b="1" i="1" dirty="0"/>
              <a:t>instance == null)  </a:t>
            </a:r>
          </a:p>
          <a:p>
            <a:r>
              <a:rPr lang="en-US" b="1" i="1" dirty="0"/>
              <a:t>  </a:t>
            </a:r>
            <a:r>
              <a:rPr lang="en-US" dirty="0"/>
              <a:t>	      {</a:t>
            </a:r>
          </a:p>
          <a:p>
            <a:r>
              <a:rPr lang="en-US" dirty="0"/>
              <a:t>                            </a:t>
            </a:r>
            <a:r>
              <a:rPr lang="en-US" i="1" dirty="0"/>
              <a:t>instance = </a:t>
            </a:r>
            <a:r>
              <a:rPr lang="en-US" b="1" i="1" dirty="0"/>
              <a:t>new Singleton();</a:t>
            </a:r>
          </a:p>
          <a:p>
            <a:r>
              <a:rPr lang="en-US" dirty="0"/>
              <a:t>    	      }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  <a:r>
              <a:rPr lang="en-US" b="1" dirty="0"/>
              <a:t>return </a:t>
            </a:r>
            <a:r>
              <a:rPr lang="en-US" b="1" i="1" dirty="0"/>
              <a:t>instance; </a:t>
            </a:r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895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</a:rPr>
              <a:t>Created to keep users from instantiation</a:t>
            </a:r>
          </a:p>
          <a:p>
            <a:r>
              <a:rPr lang="en-US" sz="1200" dirty="0">
                <a:solidFill>
                  <a:srgbClr val="3366FF"/>
                </a:solidFill>
              </a:rPr>
              <a:t>Only Singleton will be able to instantiate this class	</a:t>
            </a:r>
          </a:p>
        </p:txBody>
      </p:sp>
      <p:cxnSp>
        <p:nvCxnSpPr>
          <p:cNvPr id="11" name="Straight Connector 10"/>
          <p:cNvCxnSpPr>
            <a:stCxn id="9" idx="1"/>
          </p:cNvCxnSpPr>
          <p:nvPr/>
        </p:nvCxnSpPr>
        <p:spPr>
          <a:xfrm flipH="1" flipV="1">
            <a:off x="3886200" y="3124200"/>
            <a:ext cx="1066800" cy="2233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48400" y="1828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</a:rPr>
              <a:t>To keep track if instance was created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334000" y="2133600"/>
            <a:ext cx="914400" cy="3048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00800" y="3886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</a:rPr>
              <a:t>The only way to create instance by calling this method</a:t>
            </a:r>
          </a:p>
        </p:txBody>
      </p:sp>
      <p:cxnSp>
        <p:nvCxnSpPr>
          <p:cNvPr id="27" name="Straight Connector 26"/>
          <p:cNvCxnSpPr>
            <a:stCxn id="26" idx="1"/>
          </p:cNvCxnSpPr>
          <p:nvPr/>
        </p:nvCxnSpPr>
        <p:spPr>
          <a:xfrm flipH="1" flipV="1">
            <a:off x="5410200" y="3810000"/>
            <a:ext cx="990600" cy="307033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72200" y="4953000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</a:rPr>
              <a:t>Lazy instantiation</a:t>
            </a:r>
          </a:p>
        </p:txBody>
      </p:sp>
      <p:cxnSp>
        <p:nvCxnSpPr>
          <p:cNvPr id="33" name="Straight Connector 32"/>
          <p:cNvCxnSpPr>
            <a:stCxn id="32" idx="1"/>
          </p:cNvCxnSpPr>
          <p:nvPr/>
        </p:nvCxnSpPr>
        <p:spPr>
          <a:xfrm flipH="1" flipV="1">
            <a:off x="5181600" y="4953000"/>
            <a:ext cx="990600" cy="13850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76800" y="6096000"/>
            <a:ext cx="3886200" cy="523220"/>
          </a:xfrm>
          <a:prstGeom prst="rect">
            <a:avLst/>
          </a:prstGeom>
          <a:noFill/>
          <a:ln>
            <a:solidFill>
              <a:srgbClr val="292934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Static method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belonged to the class and can be called without create instance of the class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6096000"/>
            <a:ext cx="3810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Static Variable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assigned the same value for all created instances (object) of this class</a:t>
            </a:r>
          </a:p>
        </p:txBody>
      </p:sp>
    </p:spTree>
    <p:extLst>
      <p:ext uri="{BB962C8B-B14F-4D97-AF65-F5344CB8AC3E}">
        <p14:creationId xmlns:p14="http://schemas.microsoft.com/office/powerpoint/2010/main" val="86417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Design Pattern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public class </a:t>
            </a:r>
            <a:r>
              <a:rPr lang="en-US" b="1" dirty="0" err="1"/>
              <a:t>SingletonTest</a:t>
            </a:r>
            <a:r>
              <a:rPr lang="en-US" b="1" dirty="0"/>
              <a:t> {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b="1" dirty="0"/>
              <a:t>public static void main(String[] </a:t>
            </a:r>
            <a:r>
              <a:rPr lang="en-US" b="1" dirty="0" err="1"/>
              <a:t>args</a:t>
            </a:r>
            <a:r>
              <a:rPr lang="en-US" b="1" dirty="0"/>
              <a:t>) {</a:t>
            </a:r>
          </a:p>
          <a:p>
            <a:endParaRPr lang="en-US" b="1" dirty="0"/>
          </a:p>
          <a:p>
            <a:r>
              <a:rPr lang="en-US" dirty="0"/>
              <a:t>	Singleton </a:t>
            </a:r>
            <a:r>
              <a:rPr lang="en-US" dirty="0" err="1"/>
              <a:t>newInstance</a:t>
            </a:r>
            <a:r>
              <a:rPr lang="en-US" dirty="0"/>
              <a:t> = </a:t>
            </a:r>
            <a:r>
              <a:rPr lang="en-US" dirty="0" err="1"/>
              <a:t>Singleton.</a:t>
            </a:r>
            <a:r>
              <a:rPr lang="en-US" i="1" dirty="0" err="1"/>
              <a:t>getInstance</a:t>
            </a:r>
            <a:r>
              <a:rPr lang="en-US" i="1" dirty="0"/>
              <a:t>();</a:t>
            </a:r>
          </a:p>
          <a:p>
            <a:endParaRPr lang="en-US" i="1" dirty="0"/>
          </a:p>
          <a:p>
            <a:r>
              <a:rPr lang="en-US" i="1" dirty="0"/>
              <a:t>	</a:t>
            </a:r>
            <a:r>
              <a:rPr lang="en-US" i="1" dirty="0" err="1"/>
              <a:t>newInstance.MethodName</a:t>
            </a:r>
            <a:r>
              <a:rPr lang="en-US" i="1"/>
              <a:t>();</a:t>
            </a:r>
          </a:p>
          <a:p>
            <a:endParaRPr lang="en-US" dirty="0"/>
          </a:p>
          <a:p>
            <a:r>
              <a:rPr lang="en-US" dirty="0"/>
              <a:t>	}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2590800"/>
            <a:ext cx="2307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3366FF"/>
                </a:solidFill>
              </a:rPr>
              <a:t> How you create a new instance of Singleton</a:t>
            </a:r>
          </a:p>
        </p:txBody>
      </p:sp>
      <p:cxnSp>
        <p:nvCxnSpPr>
          <p:cNvPr id="6" name="Straight Connector 5"/>
          <p:cNvCxnSpPr>
            <a:stCxn id="5" idx="1"/>
          </p:cNvCxnSpPr>
          <p:nvPr/>
        </p:nvCxnSpPr>
        <p:spPr>
          <a:xfrm flipH="1">
            <a:off x="5562600" y="2821633"/>
            <a:ext cx="838200" cy="3164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05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</a:t>
            </a:r>
          </a:p>
          <a:p>
            <a:pPr lvl="1"/>
            <a:r>
              <a:rPr lang="en-US" dirty="0"/>
              <a:t>Create new objects by copying/Cloning other objects called prototype.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20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Design Pattern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133600"/>
            <a:ext cx="8331200" cy="4165600"/>
          </a:xfrm>
          <a:prstGeom prst="rect">
            <a:avLst/>
          </a:prstGeom>
        </p:spPr>
      </p:pic>
      <p:cxnSp>
        <p:nvCxnSpPr>
          <p:cNvPr id="9" name="Elbow Connector 8"/>
          <p:cNvCxnSpPr/>
          <p:nvPr/>
        </p:nvCxnSpPr>
        <p:spPr>
          <a:xfrm rot="10800000" flipV="1">
            <a:off x="3200400" y="2438400"/>
            <a:ext cx="2057400" cy="1219200"/>
          </a:xfrm>
          <a:prstGeom prst="bentConnector3">
            <a:avLst>
              <a:gd name="adj1" fmla="val 82639"/>
            </a:avLst>
          </a:prstGeom>
          <a:ln w="762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76600" y="34290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4572000"/>
            <a:ext cx="2667000" cy="12192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E5342AD51261459D4DC1AD56670B80" ma:contentTypeVersion="0" ma:contentTypeDescription="Create a new document." ma:contentTypeScope="" ma:versionID="3f085fb6abd91e5f510da4f4e3a207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825701-14E8-43F3-82F7-32DE38AB40B6}"/>
</file>

<file path=customXml/itemProps2.xml><?xml version="1.0" encoding="utf-8"?>
<ds:datastoreItem xmlns:ds="http://schemas.openxmlformats.org/officeDocument/2006/customXml" ds:itemID="{F679EFA8-3F8F-4053-9996-C6043561D91E}"/>
</file>

<file path=customXml/itemProps3.xml><?xml version="1.0" encoding="utf-8"?>
<ds:datastoreItem xmlns:ds="http://schemas.openxmlformats.org/officeDocument/2006/customXml" ds:itemID="{FE066E3C-38EB-4F92-893F-DD0EC609804F}"/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9264</TotalTime>
  <Words>2788</Words>
  <Application>Microsoft Macintosh PowerPoint</Application>
  <PresentationFormat>On-screen Show (4:3)</PresentationFormat>
  <Paragraphs>553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Arial</vt:lpstr>
      <vt:lpstr>Clarity</vt:lpstr>
      <vt:lpstr>Creational Design Patterns</vt:lpstr>
      <vt:lpstr>Creational Design Patterns</vt:lpstr>
      <vt:lpstr>Creational Design Patterns</vt:lpstr>
      <vt:lpstr>Singleton Design Pattern</vt:lpstr>
      <vt:lpstr>Singleton Design Pattern </vt:lpstr>
      <vt:lpstr>Singleton Design Pattern</vt:lpstr>
      <vt:lpstr>Singleton Design Pattern</vt:lpstr>
      <vt:lpstr>Prototype Design Pattern</vt:lpstr>
      <vt:lpstr>Prototype Design Pattern</vt:lpstr>
      <vt:lpstr>Prototype Design Pattern</vt:lpstr>
      <vt:lpstr>Prototype Design Pattern </vt:lpstr>
      <vt:lpstr>Prototype Design Pattern</vt:lpstr>
      <vt:lpstr>Prototype Design Pattern</vt:lpstr>
      <vt:lpstr>Prototype Design Pattern</vt:lpstr>
      <vt:lpstr>Prototype Design Pattern</vt:lpstr>
      <vt:lpstr>Prototype Design Pattern</vt:lpstr>
      <vt:lpstr>Prototype Design Pattern</vt:lpstr>
      <vt:lpstr>Prototype Design Pattern</vt:lpstr>
      <vt:lpstr>Builder Design Pattern</vt:lpstr>
      <vt:lpstr>Builder Design Pattern</vt:lpstr>
      <vt:lpstr>Builder Design Pattern</vt:lpstr>
      <vt:lpstr>Builder Design Pattern</vt:lpstr>
      <vt:lpstr>Builder Design Pattern</vt:lpstr>
      <vt:lpstr>PowerPoint Presentation</vt:lpstr>
      <vt:lpstr>Builder Design Pattern</vt:lpstr>
      <vt:lpstr>PowerPoint Presentation</vt:lpstr>
      <vt:lpstr>PowerPoint Presentation</vt:lpstr>
      <vt:lpstr>PowerPoint Presentation</vt:lpstr>
      <vt:lpstr>Builder Design Pattern</vt:lpstr>
      <vt:lpstr>Factory Method Design Pattern</vt:lpstr>
      <vt:lpstr>Factory Method Design Pattern</vt:lpstr>
      <vt:lpstr>Factory Method Design Pattern</vt:lpstr>
      <vt:lpstr>Factory Method Design Pattern</vt:lpstr>
      <vt:lpstr>Factory Method Design Pattern</vt:lpstr>
      <vt:lpstr>Factory Method Design Pattern</vt:lpstr>
      <vt:lpstr>Factory Method Design Pattern</vt:lpstr>
      <vt:lpstr>Factory Method Design Pattern</vt:lpstr>
      <vt:lpstr>Factory Method Design Pattern</vt:lpstr>
      <vt:lpstr>Factory Method Design Pattern</vt:lpstr>
      <vt:lpstr>Abstract Factory Design Pattern</vt:lpstr>
      <vt:lpstr>Abstract Factory Design Pattern</vt:lpstr>
      <vt:lpstr>PowerPoint Presentation</vt:lpstr>
      <vt:lpstr>Abstract Factory Design Pattern</vt:lpstr>
      <vt:lpstr>Abstract Factory Design Pattern</vt:lpstr>
      <vt:lpstr>PowerPoint Presentation</vt:lpstr>
      <vt:lpstr>Abstract Factory Design Pattern</vt:lpstr>
      <vt:lpstr>PowerPoint Presentation</vt:lpstr>
      <vt:lpstr>PowerPoint Presentation</vt:lpstr>
      <vt:lpstr>PowerPoint Presentation</vt:lpstr>
      <vt:lpstr>PowerPoint Presentation</vt:lpstr>
      <vt:lpstr>Abstract Factory Design Pattern</vt:lpstr>
    </vt:vector>
  </TitlesOfParts>
  <Company>Lehigh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M ghazi</dc:creator>
  <cp:lastModifiedBy>KHALID AHMED M ALHARBI</cp:lastModifiedBy>
  <cp:revision>595</cp:revision>
  <dcterms:created xsi:type="dcterms:W3CDTF">2004-04-23T02:44:33Z</dcterms:created>
  <dcterms:modified xsi:type="dcterms:W3CDTF">2021-09-16T09:22:14Z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0x010100CFE5342AD51261459D4DC1AD56670B80</vt:lpwstr>
  </property>
</Properties>
</file>