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6" r:id="rId1"/>
  </p:sldMasterIdLst>
  <p:notesMasterIdLst>
    <p:notesMasterId r:id="rId89"/>
  </p:notesMasterIdLst>
  <p:sldIdLst>
    <p:sldId id="256" r:id="rId2"/>
    <p:sldId id="257" r:id="rId3"/>
    <p:sldId id="258" r:id="rId4"/>
    <p:sldId id="259" r:id="rId5"/>
    <p:sldId id="278" r:id="rId6"/>
    <p:sldId id="260" r:id="rId7"/>
    <p:sldId id="261" r:id="rId8"/>
    <p:sldId id="262" r:id="rId9"/>
    <p:sldId id="263" r:id="rId10"/>
    <p:sldId id="265" r:id="rId11"/>
    <p:sldId id="264" r:id="rId12"/>
    <p:sldId id="266" r:id="rId13"/>
    <p:sldId id="283" r:id="rId14"/>
    <p:sldId id="268" r:id="rId15"/>
    <p:sldId id="267" r:id="rId16"/>
    <p:sldId id="285" r:id="rId17"/>
    <p:sldId id="286" r:id="rId18"/>
    <p:sldId id="269" r:id="rId19"/>
    <p:sldId id="287" r:id="rId20"/>
    <p:sldId id="270" r:id="rId21"/>
    <p:sldId id="271" r:id="rId22"/>
    <p:sldId id="272" r:id="rId23"/>
    <p:sldId id="273" r:id="rId24"/>
    <p:sldId id="274" r:id="rId25"/>
    <p:sldId id="275" r:id="rId26"/>
    <p:sldId id="276" r:id="rId27"/>
    <p:sldId id="281" r:id="rId28"/>
    <p:sldId id="284" r:id="rId29"/>
    <p:sldId id="277" r:id="rId30"/>
    <p:sldId id="288" r:id="rId31"/>
    <p:sldId id="291" r:id="rId32"/>
    <p:sldId id="289" r:id="rId33"/>
    <p:sldId id="290" r:id="rId34"/>
    <p:sldId id="302" r:id="rId35"/>
    <p:sldId id="292" r:id="rId36"/>
    <p:sldId id="293" r:id="rId37"/>
    <p:sldId id="294" r:id="rId38"/>
    <p:sldId id="295" r:id="rId39"/>
    <p:sldId id="296" r:id="rId40"/>
    <p:sldId id="297" r:id="rId41"/>
    <p:sldId id="298" r:id="rId42"/>
    <p:sldId id="299" r:id="rId43"/>
    <p:sldId id="300" r:id="rId44"/>
    <p:sldId id="301" r:id="rId45"/>
    <p:sldId id="303" r:id="rId46"/>
    <p:sldId id="304" r:id="rId47"/>
    <p:sldId id="305" r:id="rId48"/>
    <p:sldId id="306" r:id="rId49"/>
    <p:sldId id="307" r:id="rId50"/>
    <p:sldId id="308" r:id="rId51"/>
    <p:sldId id="309" r:id="rId52"/>
    <p:sldId id="310" r:id="rId53"/>
    <p:sldId id="311" r:id="rId54"/>
    <p:sldId id="313" r:id="rId55"/>
    <p:sldId id="312" r:id="rId56"/>
    <p:sldId id="314" r:id="rId57"/>
    <p:sldId id="316" r:id="rId58"/>
    <p:sldId id="317" r:id="rId59"/>
    <p:sldId id="318" r:id="rId60"/>
    <p:sldId id="319" r:id="rId61"/>
    <p:sldId id="320" r:id="rId62"/>
    <p:sldId id="321" r:id="rId63"/>
    <p:sldId id="322" r:id="rId64"/>
    <p:sldId id="323" r:id="rId65"/>
    <p:sldId id="324" r:id="rId66"/>
    <p:sldId id="325" r:id="rId67"/>
    <p:sldId id="326" r:id="rId68"/>
    <p:sldId id="327" r:id="rId69"/>
    <p:sldId id="328" r:id="rId70"/>
    <p:sldId id="329" r:id="rId71"/>
    <p:sldId id="330" r:id="rId72"/>
    <p:sldId id="331" r:id="rId73"/>
    <p:sldId id="332" r:id="rId74"/>
    <p:sldId id="333" r:id="rId75"/>
    <p:sldId id="334" r:id="rId76"/>
    <p:sldId id="335" r:id="rId77"/>
    <p:sldId id="336" r:id="rId78"/>
    <p:sldId id="337" r:id="rId79"/>
    <p:sldId id="338" r:id="rId80"/>
    <p:sldId id="339" r:id="rId81"/>
    <p:sldId id="340" r:id="rId82"/>
    <p:sldId id="343" r:id="rId83"/>
    <p:sldId id="344" r:id="rId84"/>
    <p:sldId id="345" r:id="rId85"/>
    <p:sldId id="346" r:id="rId86"/>
    <p:sldId id="341" r:id="rId87"/>
    <p:sldId id="342" r:id="rId8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40E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89859" autoAdjust="0"/>
  </p:normalViewPr>
  <p:slideViewPr>
    <p:cSldViewPr>
      <p:cViewPr varScale="1">
        <p:scale>
          <a:sx n="110" d="100"/>
          <a:sy n="110" d="100"/>
        </p:scale>
        <p:origin x="1680"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presProps" Target="presProps.xml"/><Relationship Id="rId95" Type="http://schemas.openxmlformats.org/officeDocument/2006/relationships/customXml" Target="../customXml/item2.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96"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pPr>
              <a:defRPr/>
            </a:pPr>
            <a:endParaRPr lang="en-US"/>
          </a:p>
        </p:txBody>
      </p:sp>
      <p:sp>
        <p:nvSpPr>
          <p:cNvPr id="4301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endParaRPr lang="en-US"/>
          </a:p>
        </p:txBody>
      </p:sp>
      <p:sp>
        <p:nvSpPr>
          <p:cNvPr id="686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301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301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pPr>
              <a:defRPr/>
            </a:pPr>
            <a:endParaRPr lang="en-US"/>
          </a:p>
        </p:txBody>
      </p:sp>
      <p:sp>
        <p:nvSpPr>
          <p:cNvPr id="4301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AC9CBCDA-6C2C-469B-AC73-16FD0F470829}" type="slidenum">
              <a:rPr lang="en-US"/>
              <a:pPr>
                <a:defRPr/>
              </a:pPr>
              <a:t>‹#›</a:t>
            </a:fld>
            <a:endParaRPr lang="en-US"/>
          </a:p>
        </p:txBody>
      </p:sp>
    </p:spTree>
    <p:extLst>
      <p:ext uri="{BB962C8B-B14F-4D97-AF65-F5344CB8AC3E}">
        <p14:creationId xmlns:p14="http://schemas.microsoft.com/office/powerpoint/2010/main" val="6175950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C9CBCDA-6C2C-469B-AC73-16FD0F470829}" type="slidenum">
              <a:rPr lang="en-US" smtClean="0"/>
              <a:pPr>
                <a:defRPr/>
              </a:pPr>
              <a:t>20</a:t>
            </a:fld>
            <a:endParaRPr lang="en-US"/>
          </a:p>
        </p:txBody>
      </p:sp>
    </p:spTree>
    <p:extLst>
      <p:ext uri="{BB962C8B-B14F-4D97-AF65-F5344CB8AC3E}">
        <p14:creationId xmlns:p14="http://schemas.microsoft.com/office/powerpoint/2010/main" val="3523767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78C0CEC9-48B6-4406-8E33-76A216F912CA}" type="slidenum">
              <a:rPr lang="en-US" altLang="en-US" smtClean="0"/>
              <a:pPr>
                <a:defRPr/>
              </a:pPr>
              <a:t>‹#›</a:t>
            </a:fld>
            <a:endParaRPr lang="en-US" alt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98BBBEB5-C7C7-4D48-B0A2-8F314353A5D8}" type="slidenum">
              <a:rPr lang="en-US" altLang="en-US" smtClean="0"/>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3851BDE3-5502-4083-8580-D572199F3C8F}" type="slidenum">
              <a:rPr lang="en-US" altLang="en-US" smtClean="0"/>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C3399BA3-6C62-46BE-AD7F-9DDA295084E7}" type="slidenum">
              <a:rPr lang="en-US" altLang="en-US" smtClean="0"/>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99CA4896-1FD1-4C72-B165-7BE87A319E26}" type="slidenum">
              <a:rPr lang="en-US" altLang="en-US" smtClean="0"/>
              <a:pPr>
                <a:defRPr/>
              </a:pPr>
              <a:t>‹#›</a:t>
            </a:fld>
            <a:endParaRPr lang="en-US" alt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8BBF8790-266A-4290-8E91-FCBA2E501E78}" type="slidenum">
              <a:rPr lang="en-US" altLang="en-US" smtClean="0"/>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F8CC467F-3657-47C6-8148-D2210C737C75}" type="slidenum">
              <a:rPr lang="en-US" altLang="en-US" smtClean="0"/>
              <a:pPr>
                <a:defRPr/>
              </a:pPr>
              <a:t>‹#›</a:t>
            </a:fld>
            <a:endParaRPr lang="en-US" alt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pPr>
              <a:defRPr/>
            </a:pPr>
            <a:fld id="{82BA7EDD-DF25-4CF8-9718-748E51BDCD5E}" type="slidenum">
              <a:rPr lang="en-US" altLang="en-US" smtClean="0"/>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pPr>
              <a:defRPr/>
            </a:pPr>
            <a:endParaRPr lang="en-US" altLang="en-US"/>
          </a:p>
        </p:txBody>
      </p:sp>
      <p:sp>
        <p:nvSpPr>
          <p:cNvPr id="4" name="Slide Number Placeholder 3"/>
          <p:cNvSpPr>
            <a:spLocks noGrp="1"/>
          </p:cNvSpPr>
          <p:nvPr>
            <p:ph type="sldNum" sz="quarter" idx="12"/>
          </p:nvPr>
        </p:nvSpPr>
        <p:spPr/>
        <p:txBody>
          <a:bodyPr/>
          <a:lstStyle/>
          <a:p>
            <a:pPr>
              <a:defRPr/>
            </a:pPr>
            <a:fld id="{8EF4F73D-CCCF-4007-94FC-232EC07AFFA0}" type="slidenum">
              <a:rPr lang="en-US" altLang="en-US" smtClean="0"/>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7BFFE1F2-2716-4BAE-BFF1-F5E5463C7542}" type="slidenum">
              <a:rPr lang="en-US" altLang="en-US" smtClean="0"/>
              <a:pPr>
                <a:defRPr/>
              </a:pPr>
              <a:t>‹#›</a:t>
            </a:fld>
            <a:endParaRPr lang="en-US" alt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92739E62-C4DE-4CC9-B844-61F028F37231}" type="slidenum">
              <a:rPr lang="en-US" altLang="en-US" smtClean="0"/>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pPr>
              <a:defRPr/>
            </a:pPr>
            <a:endParaRPr lang="en-US" alt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defRPr/>
            </a:pPr>
            <a:endParaRPr lang="en-US" alt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pPr>
              <a:defRPr/>
            </a:pPr>
            <a:fld id="{2B25D716-EF56-4696-9331-2715C3F78DD2}"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fontAlgn="auto">
              <a:spcAft>
                <a:spcPts val="0"/>
              </a:spcAft>
              <a:defRPr/>
            </a:pPr>
            <a:r>
              <a:rPr lang="en-US" dirty="0"/>
              <a:t>Structural Design Patterns</a:t>
            </a:r>
          </a:p>
        </p:txBody>
      </p:sp>
      <p:sp>
        <p:nvSpPr>
          <p:cNvPr id="6147" name="Rectangle 3"/>
          <p:cNvSpPr>
            <a:spLocks noGrp="1" noChangeArrowheads="1"/>
          </p:cNvSpPr>
          <p:nvPr>
            <p:ph type="subTitle" idx="1"/>
          </p:nvPr>
        </p:nvSpPr>
        <p:spPr/>
        <p:txBody>
          <a:bodyPr>
            <a:normAutofit/>
          </a:bodyPr>
          <a:lstStyle/>
          <a:p>
            <a:r>
              <a:rPr lang="en-US" sz="1800" dirty="0"/>
              <a:t>Software Design Patterns</a:t>
            </a:r>
          </a:p>
          <a:p>
            <a:r>
              <a:rPr lang="en-US" sz="1800" dirty="0"/>
              <a:t>CPIT-252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1" y="457200"/>
            <a:ext cx="8839200" cy="5909311"/>
          </a:xfrm>
          <a:prstGeom prst="rect">
            <a:avLst/>
          </a:prstGeom>
          <a:noFill/>
        </p:spPr>
        <p:txBody>
          <a:bodyPr wrap="square" rtlCol="0">
            <a:spAutoFit/>
          </a:bodyPr>
          <a:lstStyle/>
          <a:p>
            <a:r>
              <a:rPr lang="en-US" b="1" dirty="0"/>
              <a:t>import </a:t>
            </a:r>
            <a:r>
              <a:rPr lang="en-US" b="1" dirty="0" err="1"/>
              <a:t>java.util.Random</a:t>
            </a:r>
            <a:r>
              <a:rPr lang="en-US" b="1" dirty="0"/>
              <a:t>;</a:t>
            </a:r>
          </a:p>
          <a:p>
            <a:endParaRPr lang="en-US" b="1" dirty="0"/>
          </a:p>
          <a:p>
            <a:r>
              <a:rPr lang="en-US" b="1" dirty="0"/>
              <a:t>public class </a:t>
            </a:r>
            <a:r>
              <a:rPr lang="en-US" b="1" dirty="0" err="1"/>
              <a:t>EnemyRobot</a:t>
            </a:r>
            <a:r>
              <a:rPr lang="en-US" b="1" dirty="0"/>
              <a:t>{</a:t>
            </a:r>
          </a:p>
          <a:p>
            <a:r>
              <a:rPr lang="en-US" dirty="0"/>
              <a:t>        Random generator = </a:t>
            </a:r>
            <a:r>
              <a:rPr lang="en-US" b="1" dirty="0"/>
              <a:t>new Random();</a:t>
            </a:r>
          </a:p>
          <a:p>
            <a:r>
              <a:rPr lang="en-US" dirty="0"/>
              <a:t>    </a:t>
            </a:r>
          </a:p>
          <a:p>
            <a:r>
              <a:rPr lang="en-US" b="1" dirty="0"/>
              <a:t>      public void </a:t>
            </a:r>
            <a:r>
              <a:rPr lang="en-US" b="1" dirty="0" err="1"/>
              <a:t>smashWithHands</a:t>
            </a:r>
            <a:r>
              <a:rPr lang="en-US" b="1" dirty="0"/>
              <a:t>() {</a:t>
            </a:r>
          </a:p>
          <a:p>
            <a:r>
              <a:rPr lang="en-US" b="1" dirty="0"/>
              <a:t>              </a:t>
            </a:r>
            <a:r>
              <a:rPr lang="en-US" b="1" dirty="0" err="1"/>
              <a:t>int</a:t>
            </a:r>
            <a:r>
              <a:rPr lang="en-US" b="1" dirty="0"/>
              <a:t> </a:t>
            </a:r>
            <a:r>
              <a:rPr lang="en-US" b="1" dirty="0" err="1"/>
              <a:t>attackDamage</a:t>
            </a:r>
            <a:r>
              <a:rPr lang="en-US" b="1" dirty="0"/>
              <a:t> = </a:t>
            </a:r>
            <a:r>
              <a:rPr lang="en-US" b="1" dirty="0" err="1"/>
              <a:t>generator.nextInt</a:t>
            </a:r>
            <a:r>
              <a:rPr lang="en-US" b="1" dirty="0"/>
              <a:t>(10) + 1;</a:t>
            </a:r>
            <a:endParaRPr lang="en-US" dirty="0"/>
          </a:p>
          <a:p>
            <a:r>
              <a:rPr lang="en-US" dirty="0"/>
              <a:t>	</a:t>
            </a:r>
            <a:r>
              <a:rPr lang="en-US" dirty="0" err="1"/>
              <a:t>System.</a:t>
            </a:r>
            <a:r>
              <a:rPr lang="en-US" i="1" dirty="0" err="1"/>
              <a:t>out.println</a:t>
            </a:r>
            <a:r>
              <a:rPr lang="en-US" i="1" dirty="0"/>
              <a:t>("Enemy Robot Causes " + </a:t>
            </a:r>
            <a:r>
              <a:rPr lang="en-US" i="1" dirty="0" err="1"/>
              <a:t>attackDamage</a:t>
            </a:r>
            <a:r>
              <a:rPr lang="en-US" i="1" dirty="0"/>
              <a:t> + " Damage </a:t>
            </a:r>
          </a:p>
          <a:p>
            <a:r>
              <a:rPr lang="en-US" i="1" dirty="0"/>
              <a:t>               With Its Hands"); </a:t>
            </a:r>
            <a:r>
              <a:rPr lang="en-US" dirty="0"/>
              <a:t>}</a:t>
            </a:r>
          </a:p>
          <a:p>
            <a:endParaRPr lang="en-US" dirty="0"/>
          </a:p>
          <a:p>
            <a:r>
              <a:rPr lang="en-US" dirty="0"/>
              <a:t>      </a:t>
            </a:r>
            <a:r>
              <a:rPr lang="en-US" b="1" dirty="0"/>
              <a:t>public void </a:t>
            </a:r>
            <a:r>
              <a:rPr lang="en-US" b="1" dirty="0" err="1"/>
              <a:t>walkForward</a:t>
            </a:r>
            <a:r>
              <a:rPr lang="en-US" b="1" dirty="0"/>
              <a:t>() { </a:t>
            </a:r>
          </a:p>
          <a:p>
            <a:r>
              <a:rPr lang="en-US" b="1" dirty="0"/>
              <a:t>	</a:t>
            </a:r>
            <a:r>
              <a:rPr lang="en-US" b="1" dirty="0" err="1"/>
              <a:t>int</a:t>
            </a:r>
            <a:r>
              <a:rPr lang="en-US" b="1" dirty="0"/>
              <a:t> movement = </a:t>
            </a:r>
            <a:r>
              <a:rPr lang="en-US" b="1" dirty="0" err="1"/>
              <a:t>generator.nextInt</a:t>
            </a:r>
            <a:r>
              <a:rPr lang="en-US" b="1" dirty="0"/>
              <a:t>(5) + 1;</a:t>
            </a:r>
            <a:endParaRPr lang="en-US" dirty="0"/>
          </a:p>
          <a:p>
            <a:r>
              <a:rPr lang="en-US" dirty="0"/>
              <a:t>	</a:t>
            </a:r>
            <a:r>
              <a:rPr lang="en-US" dirty="0" err="1"/>
              <a:t>System.</a:t>
            </a:r>
            <a:r>
              <a:rPr lang="en-US" i="1" dirty="0" err="1"/>
              <a:t>out.println</a:t>
            </a:r>
            <a:r>
              <a:rPr lang="en-US" i="1" dirty="0"/>
              <a:t>("Enemy Robot Walks Forward " + movement + " spaces");</a:t>
            </a:r>
          </a:p>
          <a:p>
            <a:endParaRPr lang="en-US" dirty="0"/>
          </a:p>
          <a:p>
            <a:r>
              <a:rPr lang="en-US" dirty="0"/>
              <a:t>	}</a:t>
            </a:r>
          </a:p>
          <a:p>
            <a:endParaRPr lang="en-US" dirty="0"/>
          </a:p>
          <a:p>
            <a:r>
              <a:rPr lang="en-US" dirty="0"/>
              <a:t>       </a:t>
            </a:r>
            <a:r>
              <a:rPr lang="en-US" b="1" dirty="0"/>
              <a:t>public void </a:t>
            </a:r>
            <a:r>
              <a:rPr lang="en-US" b="1" dirty="0" err="1"/>
              <a:t>reactToHuman</a:t>
            </a:r>
            <a:r>
              <a:rPr lang="en-US" b="1" dirty="0"/>
              <a:t>(String </a:t>
            </a:r>
            <a:r>
              <a:rPr lang="en-US" b="1" dirty="0" err="1"/>
              <a:t>driverName</a:t>
            </a:r>
            <a:r>
              <a:rPr lang="en-US" b="1" dirty="0"/>
              <a:t>) {</a:t>
            </a:r>
            <a:endParaRPr lang="en-US" dirty="0"/>
          </a:p>
          <a:p>
            <a:r>
              <a:rPr lang="en-US" dirty="0"/>
              <a:t>	</a:t>
            </a:r>
            <a:r>
              <a:rPr lang="en-US" dirty="0" err="1"/>
              <a:t>System.</a:t>
            </a:r>
            <a:r>
              <a:rPr lang="en-US" i="1" dirty="0" err="1"/>
              <a:t>out.println</a:t>
            </a:r>
            <a:r>
              <a:rPr lang="en-US" i="1" dirty="0"/>
              <a:t>("Enemy Robot Tramps on " + </a:t>
            </a:r>
            <a:r>
              <a:rPr lang="en-US" i="1" dirty="0" err="1"/>
              <a:t>driverName</a:t>
            </a:r>
            <a:r>
              <a:rPr lang="en-US" i="1" dirty="0"/>
              <a:t>);</a:t>
            </a:r>
            <a:endParaRPr lang="en-US" dirty="0"/>
          </a:p>
          <a:p>
            <a:r>
              <a:rPr lang="en-US" dirty="0"/>
              <a:t>	}</a:t>
            </a:r>
          </a:p>
          <a:p>
            <a:r>
              <a:rPr lang="en-US" dirty="0"/>
              <a:t>}</a:t>
            </a:r>
          </a:p>
          <a:p>
            <a:endParaRPr lang="en-US" dirty="0"/>
          </a:p>
          <a:p>
            <a:endParaRPr lang="en-US" dirty="0"/>
          </a:p>
        </p:txBody>
      </p:sp>
    </p:spTree>
    <p:extLst>
      <p:ext uri="{BB962C8B-B14F-4D97-AF65-F5344CB8AC3E}">
        <p14:creationId xmlns:p14="http://schemas.microsoft.com/office/powerpoint/2010/main" val="585887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914400"/>
            <a:ext cx="8839200" cy="4801315"/>
          </a:xfrm>
          <a:prstGeom prst="rect">
            <a:avLst/>
          </a:prstGeom>
          <a:noFill/>
        </p:spPr>
        <p:txBody>
          <a:bodyPr wrap="square" rtlCol="0">
            <a:spAutoFit/>
          </a:bodyPr>
          <a:lstStyle/>
          <a:p>
            <a:r>
              <a:rPr lang="en-US" b="1" dirty="0"/>
              <a:t>public class </a:t>
            </a:r>
            <a:r>
              <a:rPr lang="en-US" b="1" dirty="0" err="1"/>
              <a:t>EnemyRobotAdapter</a:t>
            </a:r>
            <a:r>
              <a:rPr lang="en-US" b="1" dirty="0"/>
              <a:t> implements </a:t>
            </a:r>
            <a:r>
              <a:rPr lang="en-US" b="1" dirty="0" err="1"/>
              <a:t>EnemyAttacker</a:t>
            </a:r>
            <a:r>
              <a:rPr lang="en-US" b="1" dirty="0"/>
              <a:t>{</a:t>
            </a:r>
          </a:p>
          <a:p>
            <a:endParaRPr lang="en-US" b="1" dirty="0"/>
          </a:p>
          <a:p>
            <a:r>
              <a:rPr lang="en-US" dirty="0"/>
              <a:t>      </a:t>
            </a:r>
            <a:r>
              <a:rPr lang="en-US" dirty="0" err="1"/>
              <a:t>EnemyRobot</a:t>
            </a:r>
            <a:r>
              <a:rPr lang="en-US" dirty="0"/>
              <a:t> </a:t>
            </a:r>
            <a:r>
              <a:rPr lang="en-US" dirty="0" err="1"/>
              <a:t>theRobot</a:t>
            </a:r>
            <a:r>
              <a:rPr lang="en-US" dirty="0"/>
              <a:t>;</a:t>
            </a:r>
          </a:p>
          <a:p>
            <a:r>
              <a:rPr lang="en-US" dirty="0"/>
              <a:t>     </a:t>
            </a:r>
          </a:p>
          <a:p>
            <a:r>
              <a:rPr lang="en-US" b="1" dirty="0"/>
              <a:t>      public </a:t>
            </a:r>
            <a:r>
              <a:rPr lang="en-US" b="1" dirty="0" err="1"/>
              <a:t>EnemyRobotAdapter</a:t>
            </a:r>
            <a:r>
              <a:rPr lang="en-US" b="1" dirty="0"/>
              <a:t>(</a:t>
            </a:r>
            <a:r>
              <a:rPr lang="en-US" b="1" dirty="0" err="1"/>
              <a:t>EnemyRobot</a:t>
            </a:r>
            <a:r>
              <a:rPr lang="en-US" b="1" dirty="0"/>
              <a:t> </a:t>
            </a:r>
            <a:r>
              <a:rPr lang="en-US" b="1" dirty="0" err="1"/>
              <a:t>newRobot</a:t>
            </a:r>
            <a:r>
              <a:rPr lang="en-US" b="1" dirty="0"/>
              <a:t>){</a:t>
            </a:r>
            <a:endParaRPr lang="en-US" dirty="0"/>
          </a:p>
          <a:p>
            <a:r>
              <a:rPr lang="en-US" dirty="0"/>
              <a:t>	</a:t>
            </a:r>
            <a:r>
              <a:rPr lang="en-US" dirty="0" err="1"/>
              <a:t>theRobot</a:t>
            </a:r>
            <a:r>
              <a:rPr lang="en-US" dirty="0"/>
              <a:t> = </a:t>
            </a:r>
            <a:r>
              <a:rPr lang="en-US" dirty="0" err="1"/>
              <a:t>newRobot</a:t>
            </a:r>
            <a:r>
              <a:rPr lang="en-US" dirty="0"/>
              <a:t>; }</a:t>
            </a:r>
          </a:p>
          <a:p>
            <a:endParaRPr lang="en-US" dirty="0"/>
          </a:p>
          <a:p>
            <a:r>
              <a:rPr lang="en-US" dirty="0"/>
              <a:t>      </a:t>
            </a:r>
            <a:r>
              <a:rPr lang="en-US" b="1" dirty="0"/>
              <a:t>public void </a:t>
            </a:r>
            <a:r>
              <a:rPr lang="en-US" b="1" dirty="0" err="1"/>
              <a:t>fireWeapon</a:t>
            </a:r>
            <a:r>
              <a:rPr lang="en-US" b="1" dirty="0"/>
              <a:t>() {</a:t>
            </a:r>
          </a:p>
          <a:p>
            <a:r>
              <a:rPr lang="en-US" b="1" dirty="0"/>
              <a:t>               </a:t>
            </a:r>
            <a:r>
              <a:rPr lang="en-US" dirty="0" err="1"/>
              <a:t>theRobot.smashWithHands</a:t>
            </a:r>
            <a:r>
              <a:rPr lang="en-US" dirty="0"/>
              <a:t>(); }</a:t>
            </a:r>
          </a:p>
          <a:p>
            <a:endParaRPr lang="en-US" dirty="0"/>
          </a:p>
          <a:p>
            <a:r>
              <a:rPr lang="en-US" dirty="0"/>
              <a:t>       </a:t>
            </a:r>
            <a:r>
              <a:rPr lang="en-US" b="1" dirty="0"/>
              <a:t>public void </a:t>
            </a:r>
            <a:r>
              <a:rPr lang="en-US" b="1" dirty="0" err="1"/>
              <a:t>driveForward</a:t>
            </a:r>
            <a:r>
              <a:rPr lang="en-US" b="1" dirty="0"/>
              <a:t>() {</a:t>
            </a:r>
          </a:p>
          <a:p>
            <a:r>
              <a:rPr lang="en-US" b="1" dirty="0"/>
              <a:t>	</a:t>
            </a:r>
            <a:r>
              <a:rPr lang="en-US" dirty="0" err="1"/>
              <a:t>theRobot.walkForward</a:t>
            </a:r>
            <a:r>
              <a:rPr lang="en-US" dirty="0"/>
              <a:t>(); }</a:t>
            </a:r>
          </a:p>
          <a:p>
            <a:endParaRPr lang="en-US" dirty="0"/>
          </a:p>
          <a:p>
            <a:r>
              <a:rPr lang="en-US" dirty="0"/>
              <a:t>       </a:t>
            </a:r>
            <a:r>
              <a:rPr lang="en-US" b="1" dirty="0"/>
              <a:t>public void </a:t>
            </a:r>
            <a:r>
              <a:rPr lang="en-US" b="1" dirty="0" err="1"/>
              <a:t>assignDriver</a:t>
            </a:r>
            <a:r>
              <a:rPr lang="en-US" b="1" dirty="0"/>
              <a:t>(String </a:t>
            </a:r>
            <a:r>
              <a:rPr lang="en-US" b="1" dirty="0" err="1"/>
              <a:t>driverName</a:t>
            </a:r>
            <a:r>
              <a:rPr lang="en-US" b="1" dirty="0"/>
              <a:t>) {</a:t>
            </a:r>
            <a:endParaRPr lang="en-US" dirty="0"/>
          </a:p>
          <a:p>
            <a:r>
              <a:rPr lang="en-US" dirty="0"/>
              <a:t>	</a:t>
            </a:r>
            <a:r>
              <a:rPr lang="en-US" dirty="0" err="1"/>
              <a:t>theRobot.reactToHuman</a:t>
            </a:r>
            <a:r>
              <a:rPr lang="en-US" dirty="0"/>
              <a:t>(</a:t>
            </a:r>
            <a:r>
              <a:rPr lang="en-US" dirty="0" err="1"/>
              <a:t>driverName</a:t>
            </a:r>
            <a:r>
              <a:rPr lang="en-US" dirty="0"/>
              <a:t>); }</a:t>
            </a:r>
          </a:p>
          <a:p>
            <a:r>
              <a:rPr lang="en-US" dirty="0"/>
              <a:t>}</a:t>
            </a:r>
          </a:p>
          <a:p>
            <a:endParaRPr lang="en-US" dirty="0"/>
          </a:p>
        </p:txBody>
      </p:sp>
    </p:spTree>
    <p:extLst>
      <p:ext uri="{BB962C8B-B14F-4D97-AF65-F5344CB8AC3E}">
        <p14:creationId xmlns:p14="http://schemas.microsoft.com/office/powerpoint/2010/main" val="5371190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1" y="346292"/>
            <a:ext cx="8763000" cy="6740308"/>
          </a:xfrm>
          <a:prstGeom prst="rect">
            <a:avLst/>
          </a:prstGeom>
          <a:noFill/>
        </p:spPr>
        <p:txBody>
          <a:bodyPr wrap="square" rtlCol="0">
            <a:spAutoFit/>
          </a:bodyPr>
          <a:lstStyle/>
          <a:p>
            <a:r>
              <a:rPr lang="en-US" b="1" dirty="0"/>
              <a:t>public class Client {</a:t>
            </a:r>
            <a:endParaRPr lang="en-US" dirty="0"/>
          </a:p>
          <a:p>
            <a:endParaRPr lang="en-US" dirty="0"/>
          </a:p>
          <a:p>
            <a:r>
              <a:rPr lang="en-US" dirty="0"/>
              <a:t>      </a:t>
            </a:r>
            <a:r>
              <a:rPr lang="en-US" b="1" dirty="0"/>
              <a:t>public static void main(String[] </a:t>
            </a:r>
            <a:r>
              <a:rPr lang="en-US" b="1" dirty="0" err="1"/>
              <a:t>args</a:t>
            </a:r>
            <a:r>
              <a:rPr lang="en-US" b="1" dirty="0"/>
              <a:t>){</a:t>
            </a:r>
          </a:p>
          <a:p>
            <a:endParaRPr lang="en-US" b="1" dirty="0"/>
          </a:p>
          <a:p>
            <a:r>
              <a:rPr lang="en-US" b="1" dirty="0"/>
              <a:t>	</a:t>
            </a:r>
            <a:r>
              <a:rPr lang="en-US" dirty="0" err="1"/>
              <a:t>EnemyTank</a:t>
            </a:r>
            <a:r>
              <a:rPr lang="en-US" dirty="0"/>
              <a:t> rx7Tank = </a:t>
            </a:r>
            <a:r>
              <a:rPr lang="en-US" b="1" dirty="0"/>
              <a:t>new </a:t>
            </a:r>
            <a:r>
              <a:rPr lang="en-US" b="1" dirty="0" err="1"/>
              <a:t>EnemyTank</a:t>
            </a:r>
            <a:r>
              <a:rPr lang="en-US" b="1" dirty="0"/>
              <a:t>();</a:t>
            </a:r>
            <a:endParaRPr lang="en-US" dirty="0"/>
          </a:p>
          <a:p>
            <a:r>
              <a:rPr lang="en-US" dirty="0"/>
              <a:t>	</a:t>
            </a:r>
            <a:r>
              <a:rPr lang="en-US" dirty="0" err="1"/>
              <a:t>EnemyRobot</a:t>
            </a:r>
            <a:r>
              <a:rPr lang="en-US" dirty="0"/>
              <a:t> </a:t>
            </a:r>
            <a:r>
              <a:rPr lang="en-US" dirty="0" err="1"/>
              <a:t>fredTheRobot</a:t>
            </a:r>
            <a:r>
              <a:rPr lang="en-US" dirty="0"/>
              <a:t> = </a:t>
            </a:r>
            <a:r>
              <a:rPr lang="en-US" b="1" dirty="0"/>
              <a:t>new </a:t>
            </a:r>
            <a:r>
              <a:rPr lang="en-US" b="1" dirty="0" err="1"/>
              <a:t>EnemyRobot</a:t>
            </a:r>
            <a:r>
              <a:rPr lang="en-US" b="1" dirty="0"/>
              <a:t>();</a:t>
            </a:r>
            <a:endParaRPr lang="en-US" dirty="0"/>
          </a:p>
          <a:p>
            <a:r>
              <a:rPr lang="en-US" dirty="0"/>
              <a:t>	</a:t>
            </a:r>
            <a:r>
              <a:rPr lang="en-US" dirty="0" err="1"/>
              <a:t>EnemyAttacker</a:t>
            </a:r>
            <a:r>
              <a:rPr lang="en-US" dirty="0"/>
              <a:t> </a:t>
            </a:r>
            <a:r>
              <a:rPr lang="en-US" dirty="0" err="1"/>
              <a:t>robotAdapter</a:t>
            </a:r>
            <a:r>
              <a:rPr lang="en-US" dirty="0"/>
              <a:t> = </a:t>
            </a:r>
            <a:r>
              <a:rPr lang="en-US" b="1" dirty="0"/>
              <a:t>new </a:t>
            </a:r>
            <a:r>
              <a:rPr lang="en-US" b="1" dirty="0" err="1"/>
              <a:t>EnemyRobotAdapter</a:t>
            </a:r>
            <a:r>
              <a:rPr lang="en-US" b="1" dirty="0"/>
              <a:t>(</a:t>
            </a:r>
            <a:r>
              <a:rPr lang="en-US" b="1" dirty="0" err="1"/>
              <a:t>fredTheRobot</a:t>
            </a:r>
            <a:r>
              <a:rPr lang="en-US" b="1" dirty="0"/>
              <a:t>);</a:t>
            </a:r>
          </a:p>
          <a:p>
            <a:endParaRPr lang="en-US" dirty="0"/>
          </a:p>
          <a:p>
            <a:r>
              <a:rPr lang="en-US" dirty="0"/>
              <a:t>	</a:t>
            </a:r>
          </a:p>
          <a:p>
            <a:r>
              <a:rPr lang="en-US" dirty="0"/>
              <a:t>	</a:t>
            </a:r>
            <a:r>
              <a:rPr lang="en-US" dirty="0" err="1"/>
              <a:t>System.</a:t>
            </a:r>
            <a:r>
              <a:rPr lang="en-US" i="1" dirty="0" err="1"/>
              <a:t>out.println</a:t>
            </a:r>
            <a:r>
              <a:rPr lang="en-US" i="1" dirty="0"/>
              <a:t>("The Robot");</a:t>
            </a:r>
          </a:p>
          <a:p>
            <a:r>
              <a:rPr lang="en-US" dirty="0"/>
              <a:t>	</a:t>
            </a:r>
            <a:r>
              <a:rPr lang="en-US" dirty="0" err="1"/>
              <a:t>fredTheRobot.reactToHuman</a:t>
            </a:r>
            <a:r>
              <a:rPr lang="en-US" dirty="0"/>
              <a:t>("Paul");</a:t>
            </a:r>
          </a:p>
          <a:p>
            <a:r>
              <a:rPr lang="en-US" dirty="0"/>
              <a:t>	</a:t>
            </a:r>
            <a:r>
              <a:rPr lang="en-US" dirty="0" err="1"/>
              <a:t>fredTheRobot.walkForward</a:t>
            </a:r>
            <a:r>
              <a:rPr lang="en-US" dirty="0"/>
              <a:t>();</a:t>
            </a:r>
          </a:p>
          <a:p>
            <a:r>
              <a:rPr lang="en-US" dirty="0"/>
              <a:t>	</a:t>
            </a:r>
            <a:r>
              <a:rPr lang="en-US" dirty="0" err="1"/>
              <a:t>fredTheRobot.smashWithHands</a:t>
            </a:r>
            <a:r>
              <a:rPr lang="en-US" dirty="0"/>
              <a:t>();</a:t>
            </a:r>
          </a:p>
          <a:p>
            <a:r>
              <a:rPr lang="en-US" dirty="0"/>
              <a:t>	</a:t>
            </a:r>
            <a:endParaRPr lang="en-US" i="1" dirty="0"/>
          </a:p>
          <a:p>
            <a:r>
              <a:rPr lang="en-US" i="1" dirty="0"/>
              <a:t>	</a:t>
            </a:r>
            <a:r>
              <a:rPr lang="en-US" dirty="0" err="1"/>
              <a:t>System.</a:t>
            </a:r>
            <a:r>
              <a:rPr lang="en-US" i="1" dirty="0" err="1"/>
              <a:t>out.println</a:t>
            </a:r>
            <a:r>
              <a:rPr lang="en-US" i="1" dirty="0"/>
              <a:t>("The Enemy Tank");</a:t>
            </a:r>
            <a:endParaRPr lang="en-US" dirty="0"/>
          </a:p>
          <a:p>
            <a:r>
              <a:rPr lang="en-US" dirty="0"/>
              <a:t>	rx7Tank.assignDriver("Frank");</a:t>
            </a:r>
          </a:p>
          <a:p>
            <a:r>
              <a:rPr lang="en-US" dirty="0"/>
              <a:t>	rx7Tank.driveForward();</a:t>
            </a:r>
          </a:p>
          <a:p>
            <a:r>
              <a:rPr lang="en-US" dirty="0"/>
              <a:t>	rx7Tank.fireWeapon();</a:t>
            </a:r>
          </a:p>
          <a:p>
            <a:r>
              <a:rPr lang="en-US" dirty="0"/>
              <a:t>		</a:t>
            </a:r>
          </a:p>
          <a:p>
            <a:r>
              <a:rPr lang="en-US" dirty="0"/>
              <a:t>	</a:t>
            </a:r>
            <a:r>
              <a:rPr lang="en-US" dirty="0" err="1"/>
              <a:t>System.</a:t>
            </a:r>
            <a:r>
              <a:rPr lang="en-US" i="1" dirty="0" err="1"/>
              <a:t>out.println</a:t>
            </a:r>
            <a:r>
              <a:rPr lang="en-US" i="1" dirty="0"/>
              <a:t>("The Robot with Adapter");</a:t>
            </a:r>
          </a:p>
          <a:p>
            <a:r>
              <a:rPr lang="en-US" dirty="0"/>
              <a:t>	</a:t>
            </a:r>
            <a:r>
              <a:rPr lang="en-US" dirty="0" err="1"/>
              <a:t>robotAdapter.assignDriver</a:t>
            </a:r>
            <a:r>
              <a:rPr lang="en-US" dirty="0"/>
              <a:t>("Mark");</a:t>
            </a:r>
          </a:p>
          <a:p>
            <a:r>
              <a:rPr lang="en-US" dirty="0"/>
              <a:t>	</a:t>
            </a:r>
            <a:r>
              <a:rPr lang="en-US" dirty="0" err="1"/>
              <a:t>robotAdapter.driveForward</a:t>
            </a:r>
            <a:r>
              <a:rPr lang="en-US" dirty="0"/>
              <a:t>();</a:t>
            </a:r>
          </a:p>
          <a:p>
            <a:r>
              <a:rPr lang="en-US" dirty="0"/>
              <a:t>	</a:t>
            </a:r>
            <a:r>
              <a:rPr lang="en-US" dirty="0" err="1"/>
              <a:t>robotAdapter.fireWeapon</a:t>
            </a:r>
            <a:r>
              <a:rPr lang="en-US" dirty="0"/>
              <a:t>();</a:t>
            </a:r>
          </a:p>
          <a:p>
            <a:r>
              <a:rPr lang="en-US" dirty="0"/>
              <a:t>} }</a:t>
            </a:r>
          </a:p>
          <a:p>
            <a:endParaRPr lang="en-US" dirty="0"/>
          </a:p>
        </p:txBody>
      </p:sp>
      <p:sp>
        <p:nvSpPr>
          <p:cNvPr id="5" name="Rectangle 4"/>
          <p:cNvSpPr/>
          <p:nvPr/>
        </p:nvSpPr>
        <p:spPr>
          <a:xfrm>
            <a:off x="914400" y="2590800"/>
            <a:ext cx="4419600" cy="1219200"/>
          </a:xfrm>
          <a:prstGeom prst="rect">
            <a:avLst/>
          </a:prstGeom>
          <a:noFill/>
          <a:ln>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990600" y="5334000"/>
            <a:ext cx="4876800" cy="1219200"/>
          </a:xfrm>
          <a:prstGeom prst="rect">
            <a:avLst/>
          </a:prstGeom>
          <a:noFill/>
          <a:ln>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6798289" y="4035623"/>
            <a:ext cx="1202711" cy="307777"/>
          </a:xfrm>
          <a:prstGeom prst="rect">
            <a:avLst/>
          </a:prstGeom>
          <a:noFill/>
        </p:spPr>
        <p:txBody>
          <a:bodyPr wrap="none" rtlCol="0">
            <a:spAutoFit/>
          </a:bodyPr>
          <a:lstStyle/>
          <a:p>
            <a:r>
              <a:rPr lang="en-US" sz="1400" dirty="0">
                <a:solidFill>
                  <a:srgbClr val="3366FF"/>
                </a:solidFill>
              </a:rPr>
              <a:t>Same output</a:t>
            </a:r>
          </a:p>
        </p:txBody>
      </p:sp>
      <p:cxnSp>
        <p:nvCxnSpPr>
          <p:cNvPr id="9" name="Straight Connector 8"/>
          <p:cNvCxnSpPr>
            <a:stCxn id="5" idx="3"/>
            <a:endCxn id="7" idx="1"/>
          </p:cNvCxnSpPr>
          <p:nvPr/>
        </p:nvCxnSpPr>
        <p:spPr>
          <a:xfrm>
            <a:off x="5334000" y="3200400"/>
            <a:ext cx="1464289" cy="989112"/>
          </a:xfrm>
          <a:prstGeom prst="line">
            <a:avLst/>
          </a:prstGeom>
          <a:ln>
            <a:solidFill>
              <a:srgbClr val="3366FF"/>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a:stCxn id="6" idx="3"/>
            <a:endCxn id="7" idx="1"/>
          </p:cNvCxnSpPr>
          <p:nvPr/>
        </p:nvCxnSpPr>
        <p:spPr>
          <a:xfrm flipV="1">
            <a:off x="5867400" y="4189512"/>
            <a:ext cx="930889" cy="1754088"/>
          </a:xfrm>
          <a:prstGeom prst="line">
            <a:avLst/>
          </a:prstGeom>
          <a:ln>
            <a:solidFill>
              <a:srgbClr val="3366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082592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Applicability</a:t>
            </a:r>
          </a:p>
          <a:p>
            <a:endParaRPr lang="en-US" dirty="0"/>
          </a:p>
          <a:p>
            <a:pPr lvl="1"/>
            <a:r>
              <a:rPr lang="en-US" dirty="0"/>
              <a:t>You want to use an existing class, and its interface does not match the one you need.</a:t>
            </a:r>
          </a:p>
          <a:p>
            <a:pPr lvl="1"/>
            <a:endParaRPr lang="en-US" dirty="0"/>
          </a:p>
        </p:txBody>
      </p:sp>
      <p:sp>
        <p:nvSpPr>
          <p:cNvPr id="4" name="Title 1"/>
          <p:cNvSpPr>
            <a:spLocks noGrp="1"/>
          </p:cNvSpPr>
          <p:nvPr>
            <p:ph type="title"/>
          </p:nvPr>
        </p:nvSpPr>
        <p:spPr/>
        <p:txBody>
          <a:bodyPr/>
          <a:lstStyle/>
          <a:p>
            <a:r>
              <a:rPr lang="en-US" dirty="0"/>
              <a:t>Adapter Design Pattern</a:t>
            </a:r>
          </a:p>
        </p:txBody>
      </p:sp>
    </p:spTree>
    <p:extLst>
      <p:ext uri="{BB962C8B-B14F-4D97-AF65-F5344CB8AC3E}">
        <p14:creationId xmlns:p14="http://schemas.microsoft.com/office/powerpoint/2010/main" val="31359484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Adapter Design Pattern</a:t>
            </a:r>
          </a:p>
        </p:txBody>
      </p:sp>
      <p:sp>
        <p:nvSpPr>
          <p:cNvPr id="3" name="Content Placeholder 2"/>
          <p:cNvSpPr>
            <a:spLocks noGrp="1"/>
          </p:cNvSpPr>
          <p:nvPr>
            <p:ph idx="1"/>
          </p:nvPr>
        </p:nvSpPr>
        <p:spPr/>
        <p:txBody>
          <a:bodyPr/>
          <a:lstStyle/>
          <a:p>
            <a:r>
              <a:rPr lang="en-US" dirty="0"/>
              <a:t>Consequences</a:t>
            </a:r>
          </a:p>
          <a:p>
            <a:endParaRPr lang="en-US" dirty="0"/>
          </a:p>
          <a:p>
            <a:pPr lvl="1"/>
            <a:r>
              <a:rPr lang="en-US" dirty="0"/>
              <a:t>Lets a single Adapter work with many </a:t>
            </a:r>
            <a:r>
              <a:rPr lang="en-US" dirty="0" err="1"/>
              <a:t>Adaptees</a:t>
            </a:r>
            <a:endParaRPr lang="en-US" dirty="0"/>
          </a:p>
          <a:p>
            <a:pPr lvl="2"/>
            <a:r>
              <a:rPr lang="en-US" dirty="0"/>
              <a:t>The </a:t>
            </a:r>
            <a:r>
              <a:rPr lang="en-US" dirty="0" err="1"/>
              <a:t>Adaptee</a:t>
            </a:r>
            <a:r>
              <a:rPr lang="en-US" dirty="0"/>
              <a:t> itself and all of its subclasses (if any)</a:t>
            </a:r>
          </a:p>
          <a:p>
            <a:pPr lvl="2"/>
            <a:r>
              <a:rPr lang="en-US" dirty="0"/>
              <a:t>The Adapter can also add functionality to all </a:t>
            </a:r>
            <a:r>
              <a:rPr lang="en-US" dirty="0" err="1"/>
              <a:t>Adaptees</a:t>
            </a:r>
            <a:r>
              <a:rPr lang="en-US" dirty="0"/>
              <a:t> at once</a:t>
            </a:r>
          </a:p>
          <a:p>
            <a:pPr lvl="2"/>
            <a:endParaRPr lang="en-US" dirty="0"/>
          </a:p>
          <a:p>
            <a:pPr lvl="1"/>
            <a:r>
              <a:rPr lang="en-US" dirty="0"/>
              <a:t>Makes it harder to override </a:t>
            </a:r>
            <a:r>
              <a:rPr lang="en-US" dirty="0" err="1"/>
              <a:t>Adaptee</a:t>
            </a:r>
            <a:r>
              <a:rPr lang="en-US" dirty="0"/>
              <a:t> behavior</a:t>
            </a:r>
          </a:p>
          <a:p>
            <a:pPr lvl="2"/>
            <a:r>
              <a:rPr lang="en-US" dirty="0"/>
              <a:t>It will require </a:t>
            </a:r>
            <a:r>
              <a:rPr lang="en-US" dirty="0" err="1"/>
              <a:t>subclassing</a:t>
            </a:r>
            <a:r>
              <a:rPr lang="en-US" dirty="0"/>
              <a:t> </a:t>
            </a:r>
            <a:r>
              <a:rPr lang="en-US" dirty="0" err="1"/>
              <a:t>Adaptee</a:t>
            </a:r>
            <a:r>
              <a:rPr lang="en-US" dirty="0"/>
              <a:t> and making Adapter refer to the subclass rather than the </a:t>
            </a:r>
            <a:r>
              <a:rPr lang="en-US" dirty="0" err="1"/>
              <a:t>Adaptee</a:t>
            </a:r>
            <a:r>
              <a:rPr lang="en-US" dirty="0"/>
              <a:t> itself</a:t>
            </a:r>
          </a:p>
        </p:txBody>
      </p:sp>
    </p:spTree>
    <p:extLst>
      <p:ext uri="{BB962C8B-B14F-4D97-AF65-F5344CB8AC3E}">
        <p14:creationId xmlns:p14="http://schemas.microsoft.com/office/powerpoint/2010/main" val="34080648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Bridge Design Pattern</a:t>
            </a:r>
          </a:p>
        </p:txBody>
      </p:sp>
      <p:sp>
        <p:nvSpPr>
          <p:cNvPr id="3" name="Content Placeholder 2"/>
          <p:cNvSpPr>
            <a:spLocks noGrp="1"/>
          </p:cNvSpPr>
          <p:nvPr>
            <p:ph idx="1"/>
          </p:nvPr>
        </p:nvSpPr>
        <p:spPr/>
        <p:txBody>
          <a:bodyPr/>
          <a:lstStyle/>
          <a:p>
            <a:r>
              <a:rPr lang="en-US" dirty="0"/>
              <a:t>Intent</a:t>
            </a:r>
          </a:p>
          <a:p>
            <a:endParaRPr lang="en-US" dirty="0"/>
          </a:p>
          <a:p>
            <a:pPr lvl="1"/>
            <a:r>
              <a:rPr lang="en-US" dirty="0">
                <a:ea typeface="Majalla UI" charset="0"/>
              </a:rPr>
              <a:t>The Bridge Pattern is used to </a:t>
            </a:r>
            <a:r>
              <a:rPr lang="en-US" b="1" dirty="0">
                <a:ea typeface="Majalla UI" charset="0"/>
              </a:rPr>
              <a:t>separate</a:t>
            </a:r>
            <a:r>
              <a:rPr lang="en-US" dirty="0">
                <a:ea typeface="Majalla UI" charset="0"/>
              </a:rPr>
              <a:t> out the interface from its implementation</a:t>
            </a:r>
          </a:p>
          <a:p>
            <a:pPr lvl="1"/>
            <a:endParaRPr lang="en-US" dirty="0">
              <a:ea typeface="Majalla UI" charset="0"/>
            </a:endParaRPr>
          </a:p>
          <a:p>
            <a:pPr lvl="1"/>
            <a:r>
              <a:rPr lang="en-US" dirty="0"/>
              <a:t>Adding functionality by separating major differences using abstract classes </a:t>
            </a:r>
          </a:p>
          <a:p>
            <a:pPr lvl="1"/>
            <a:endParaRPr lang="en-US" dirty="0"/>
          </a:p>
        </p:txBody>
      </p:sp>
    </p:spTree>
    <p:extLst>
      <p:ext uri="{BB962C8B-B14F-4D97-AF65-F5344CB8AC3E}">
        <p14:creationId xmlns:p14="http://schemas.microsoft.com/office/powerpoint/2010/main" val="14883376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Motivation</a:t>
            </a:r>
          </a:p>
          <a:p>
            <a:endParaRPr lang="en-US" dirty="0"/>
          </a:p>
          <a:p>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667000"/>
            <a:ext cx="2751885" cy="1447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Title 1"/>
          <p:cNvSpPr>
            <a:spLocks noGrp="1"/>
          </p:cNvSpPr>
          <p:nvPr>
            <p:ph type="title"/>
          </p:nvPr>
        </p:nvSpPr>
        <p:spPr/>
        <p:txBody>
          <a:bodyPr/>
          <a:lstStyle/>
          <a:p>
            <a:r>
              <a:rPr lang="en-US" dirty="0"/>
              <a:t>Bridge Design Pattern</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2438400"/>
            <a:ext cx="4952393" cy="2057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Right Arrow 7"/>
          <p:cNvSpPr/>
          <p:nvPr/>
        </p:nvSpPr>
        <p:spPr>
          <a:xfrm>
            <a:off x="3124200" y="3505200"/>
            <a:ext cx="685800" cy="152400"/>
          </a:xfrm>
          <a:prstGeom prst="rightArrow">
            <a:avLst/>
          </a:prstGeom>
          <a:solidFill>
            <a:srgbClr val="3366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366FF"/>
              </a:solidFill>
            </a:endParaRPr>
          </a:p>
        </p:txBody>
      </p:sp>
    </p:spTree>
    <p:extLst>
      <p:ext uri="{BB962C8B-B14F-4D97-AF65-F5344CB8AC3E}">
        <p14:creationId xmlns:p14="http://schemas.microsoft.com/office/powerpoint/2010/main" val="20238303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Bridge </a:t>
            </a:r>
          </a:p>
        </p:txBody>
      </p:sp>
      <p:pic>
        <p:nvPicPr>
          <p:cNvPr id="4" name="Picture 2" descr="C:\Users\Hp2\Desktop\Captu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76400"/>
            <a:ext cx="7810500" cy="4962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itle 1"/>
          <p:cNvSpPr>
            <a:spLocks noGrp="1"/>
          </p:cNvSpPr>
          <p:nvPr>
            <p:ph type="title"/>
          </p:nvPr>
        </p:nvSpPr>
        <p:spPr/>
        <p:txBody>
          <a:bodyPr/>
          <a:lstStyle/>
          <a:p>
            <a:r>
              <a:rPr lang="en-US" dirty="0"/>
              <a:t>Bridge Design Pattern</a:t>
            </a:r>
          </a:p>
        </p:txBody>
      </p:sp>
    </p:spTree>
    <p:extLst>
      <p:ext uri="{BB962C8B-B14F-4D97-AF65-F5344CB8AC3E}">
        <p14:creationId xmlns:p14="http://schemas.microsoft.com/office/powerpoint/2010/main" val="34958401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Bridge Design Pattern </a:t>
            </a:r>
          </a:p>
        </p:txBody>
      </p:sp>
      <p:sp>
        <p:nvSpPr>
          <p:cNvPr id="3" name="Content Placeholder 2"/>
          <p:cNvSpPr>
            <a:spLocks noGrp="1"/>
          </p:cNvSpPr>
          <p:nvPr>
            <p:ph idx="1"/>
          </p:nvPr>
        </p:nvSpPr>
        <p:spPr/>
        <p:txBody>
          <a:bodyPr/>
          <a:lstStyle/>
          <a:p>
            <a:r>
              <a:rPr lang="en-US" dirty="0"/>
              <a:t>Structure</a:t>
            </a:r>
          </a:p>
          <a:p>
            <a:endParaRPr lang="en-US" dirty="0"/>
          </a:p>
          <a:p>
            <a:endParaRPr lang="en-US" dirty="0"/>
          </a:p>
        </p:txBody>
      </p:sp>
      <p:pic>
        <p:nvPicPr>
          <p:cNvPr id="4" name="Picture 3"/>
          <p:cNvPicPr>
            <a:picLocks noChangeAspect="1"/>
          </p:cNvPicPr>
          <p:nvPr/>
        </p:nvPicPr>
        <p:blipFill>
          <a:blip r:embed="rId2"/>
          <a:stretch>
            <a:fillRect/>
          </a:stretch>
        </p:blipFill>
        <p:spPr>
          <a:xfrm>
            <a:off x="381000" y="2286000"/>
            <a:ext cx="8458200" cy="3810000"/>
          </a:xfrm>
          <a:prstGeom prst="rect">
            <a:avLst/>
          </a:prstGeom>
        </p:spPr>
      </p:pic>
    </p:spTree>
    <p:extLst>
      <p:ext uri="{BB962C8B-B14F-4D97-AF65-F5344CB8AC3E}">
        <p14:creationId xmlns:p14="http://schemas.microsoft.com/office/powerpoint/2010/main" val="31472465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334000" y="2895600"/>
            <a:ext cx="1181405" cy="1447800"/>
          </a:xfrm>
          <a:prstGeom prst="rect">
            <a:avLst/>
          </a:prstGeom>
        </p:spPr>
      </p:pic>
      <p:pic>
        <p:nvPicPr>
          <p:cNvPr id="5" name="Picture 4"/>
          <p:cNvPicPr>
            <a:picLocks noChangeAspect="1"/>
          </p:cNvPicPr>
          <p:nvPr/>
        </p:nvPicPr>
        <p:blipFill>
          <a:blip r:embed="rId2"/>
          <a:stretch>
            <a:fillRect/>
          </a:stretch>
        </p:blipFill>
        <p:spPr>
          <a:xfrm>
            <a:off x="6781800" y="2057400"/>
            <a:ext cx="1243584" cy="1524000"/>
          </a:xfrm>
          <a:prstGeom prst="rect">
            <a:avLst/>
          </a:prstGeom>
        </p:spPr>
      </p:pic>
      <p:pic>
        <p:nvPicPr>
          <p:cNvPr id="6" name="Picture 5"/>
          <p:cNvPicPr>
            <a:picLocks noChangeAspect="1"/>
          </p:cNvPicPr>
          <p:nvPr/>
        </p:nvPicPr>
        <p:blipFill>
          <a:blip r:embed="rId2"/>
          <a:stretch>
            <a:fillRect/>
          </a:stretch>
        </p:blipFill>
        <p:spPr>
          <a:xfrm>
            <a:off x="6934200" y="4419600"/>
            <a:ext cx="1143000" cy="1400735"/>
          </a:xfrm>
          <a:prstGeom prst="rect">
            <a:avLst/>
          </a:prstGeom>
        </p:spPr>
      </p:pic>
      <p:pic>
        <p:nvPicPr>
          <p:cNvPr id="9" name="Picture 8" descr="tv.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600" y="2438400"/>
            <a:ext cx="1371600" cy="1098373"/>
          </a:xfrm>
          <a:prstGeom prst="rect">
            <a:avLst/>
          </a:prstGeom>
        </p:spPr>
      </p:pic>
      <p:pic>
        <p:nvPicPr>
          <p:cNvPr id="10" name="Picture 9" descr="TV with DVD player.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3200" y="4495800"/>
            <a:ext cx="942474" cy="838200"/>
          </a:xfrm>
          <a:prstGeom prst="rect">
            <a:avLst/>
          </a:prstGeom>
        </p:spPr>
      </p:pic>
      <p:pic>
        <p:nvPicPr>
          <p:cNvPr id="11" name="Picture 10" descr="tv.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666" y="3276600"/>
            <a:ext cx="1522483" cy="1219200"/>
          </a:xfrm>
          <a:prstGeom prst="rect">
            <a:avLst/>
          </a:prstGeom>
        </p:spPr>
      </p:pic>
      <p:sp>
        <p:nvSpPr>
          <p:cNvPr id="12" name="Title 1"/>
          <p:cNvSpPr>
            <a:spLocks noGrp="1"/>
          </p:cNvSpPr>
          <p:nvPr>
            <p:ph type="title"/>
          </p:nvPr>
        </p:nvSpPr>
        <p:spPr/>
        <p:txBody>
          <a:bodyPr/>
          <a:lstStyle/>
          <a:p>
            <a:r>
              <a:rPr lang="en-US" dirty="0"/>
              <a:t>Bridge Design Pattern </a:t>
            </a:r>
          </a:p>
        </p:txBody>
      </p:sp>
    </p:spTree>
    <p:extLst>
      <p:ext uri="{BB962C8B-B14F-4D97-AF65-F5344CB8AC3E}">
        <p14:creationId xmlns:p14="http://schemas.microsoft.com/office/powerpoint/2010/main" val="3694264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Structural Design Patterns</a:t>
            </a:r>
          </a:p>
        </p:txBody>
      </p:sp>
      <p:sp>
        <p:nvSpPr>
          <p:cNvPr id="3" name="Content Placeholder 2"/>
          <p:cNvSpPr>
            <a:spLocks noGrp="1"/>
          </p:cNvSpPr>
          <p:nvPr>
            <p:ph idx="1"/>
          </p:nvPr>
        </p:nvSpPr>
        <p:spPr/>
        <p:txBody>
          <a:bodyPr>
            <a:normAutofit/>
          </a:bodyPr>
          <a:lstStyle/>
          <a:p>
            <a:r>
              <a:rPr lang="en-US" dirty="0"/>
              <a:t>Concerned with how classes and objects are composed to form larger structures</a:t>
            </a:r>
          </a:p>
          <a:p>
            <a:endParaRPr lang="en-US" dirty="0"/>
          </a:p>
          <a:p>
            <a:r>
              <a:rPr lang="en-US" dirty="0"/>
              <a:t>In structural class patterns, we use inheritance to compose interfaces and implementations</a:t>
            </a:r>
          </a:p>
          <a:p>
            <a:endParaRPr lang="en-US" dirty="0"/>
          </a:p>
          <a:p>
            <a:r>
              <a:rPr lang="en-US" dirty="0"/>
              <a:t>In structural object patterns, we use object composition to realize new functionality</a:t>
            </a:r>
          </a:p>
          <a:p>
            <a:pPr lvl="1"/>
            <a:r>
              <a:rPr lang="en-US" dirty="0"/>
              <a:t>Object composition adds flexibility due to its ability to change the composition at run-time</a:t>
            </a:r>
          </a:p>
          <a:p>
            <a:endParaRPr lang="en-US" dirty="0"/>
          </a:p>
          <a:p>
            <a:endParaRPr lang="en-US" dirty="0"/>
          </a:p>
          <a:p>
            <a:endParaRPr lang="en-US" dirty="0"/>
          </a:p>
          <a:p>
            <a:endParaRPr lang="en-US" dirty="0"/>
          </a:p>
          <a:p>
            <a:pPr lvl="1"/>
            <a:endParaRPr lang="en-US" dirty="0"/>
          </a:p>
        </p:txBody>
      </p:sp>
    </p:spTree>
    <p:extLst>
      <p:ext uri="{BB962C8B-B14F-4D97-AF65-F5344CB8AC3E}">
        <p14:creationId xmlns:p14="http://schemas.microsoft.com/office/powerpoint/2010/main" val="42021982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Bridge Design Pattern </a:t>
            </a:r>
          </a:p>
        </p:txBody>
      </p:sp>
      <p:sp>
        <p:nvSpPr>
          <p:cNvPr id="3" name="Content Placeholder 2"/>
          <p:cNvSpPr>
            <a:spLocks noGrp="1"/>
          </p:cNvSpPr>
          <p:nvPr>
            <p:ph idx="1"/>
          </p:nvPr>
        </p:nvSpPr>
        <p:spPr/>
        <p:txBody>
          <a:bodyPr/>
          <a:lstStyle/>
          <a:p>
            <a:r>
              <a:rPr lang="en-US" dirty="0"/>
              <a:t>Example</a:t>
            </a:r>
          </a:p>
          <a:p>
            <a:endParaRPr lang="en-US" dirty="0"/>
          </a:p>
          <a:p>
            <a:endParaRPr lang="en-US" dirty="0"/>
          </a:p>
        </p:txBody>
      </p:sp>
      <p:sp>
        <p:nvSpPr>
          <p:cNvPr id="5" name="Rectangle 4"/>
          <p:cNvSpPr/>
          <p:nvPr/>
        </p:nvSpPr>
        <p:spPr>
          <a:xfrm>
            <a:off x="5943600" y="3581400"/>
            <a:ext cx="2057400" cy="533400"/>
          </a:xfrm>
          <a:prstGeom prst="rect">
            <a:avLst/>
          </a:prstGeom>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p>
          <a:p>
            <a:pPr algn="ctr"/>
            <a:r>
              <a:rPr lang="en-US" sz="1400" dirty="0" err="1"/>
              <a:t>EntertainmentDevice</a:t>
            </a:r>
            <a:endParaRPr lang="en-US" sz="1400" dirty="0"/>
          </a:p>
          <a:p>
            <a:pPr algn="ctr"/>
            <a:r>
              <a:rPr lang="en-US" sz="1400" dirty="0"/>
              <a:t> </a:t>
            </a:r>
          </a:p>
        </p:txBody>
      </p:sp>
      <p:sp>
        <p:nvSpPr>
          <p:cNvPr id="6" name="Rectangle 5"/>
          <p:cNvSpPr/>
          <p:nvPr/>
        </p:nvSpPr>
        <p:spPr>
          <a:xfrm>
            <a:off x="5105400" y="4800600"/>
            <a:ext cx="1524000" cy="457200"/>
          </a:xfrm>
          <a:prstGeom prst="rect">
            <a:avLst/>
          </a:prstGeom>
          <a:effectLst/>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err="1"/>
              <a:t>DVDDevice</a:t>
            </a:r>
            <a:endParaRPr lang="en-US" sz="1400" dirty="0"/>
          </a:p>
        </p:txBody>
      </p:sp>
      <p:sp>
        <p:nvSpPr>
          <p:cNvPr id="7" name="Rectangle 6"/>
          <p:cNvSpPr/>
          <p:nvPr/>
        </p:nvSpPr>
        <p:spPr>
          <a:xfrm>
            <a:off x="7239000" y="4800600"/>
            <a:ext cx="1524000" cy="457200"/>
          </a:xfrm>
          <a:prstGeom prst="rect">
            <a:avLst/>
          </a:prstGeom>
          <a:effectLst/>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err="1"/>
              <a:t>TVDevice</a:t>
            </a:r>
            <a:endParaRPr lang="en-US" sz="1400" dirty="0"/>
          </a:p>
        </p:txBody>
      </p:sp>
      <p:sp>
        <p:nvSpPr>
          <p:cNvPr id="8" name="Rectangle 7"/>
          <p:cNvSpPr/>
          <p:nvPr/>
        </p:nvSpPr>
        <p:spPr>
          <a:xfrm>
            <a:off x="1371600" y="2590798"/>
            <a:ext cx="1447800" cy="381002"/>
          </a:xfrm>
          <a:prstGeom prst="rect">
            <a:avLst/>
          </a:prstGeom>
          <a:effectLst/>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Client</a:t>
            </a:r>
          </a:p>
        </p:txBody>
      </p:sp>
      <p:sp>
        <p:nvSpPr>
          <p:cNvPr id="9" name="Isosceles Triangle 8"/>
          <p:cNvSpPr/>
          <p:nvPr/>
        </p:nvSpPr>
        <p:spPr>
          <a:xfrm>
            <a:off x="6858000" y="4114800"/>
            <a:ext cx="146304" cy="152400"/>
          </a:xfrm>
          <a:prstGeom prst="triangle">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Elbow Connector 9"/>
          <p:cNvCxnSpPr>
            <a:stCxn id="9" idx="3"/>
            <a:endCxn id="6" idx="0"/>
          </p:cNvCxnSpPr>
          <p:nvPr/>
        </p:nvCxnSpPr>
        <p:spPr>
          <a:xfrm rot="5400000">
            <a:off x="6132576" y="4002024"/>
            <a:ext cx="533400" cy="1063752"/>
          </a:xfrm>
          <a:prstGeom prst="bentConnector3">
            <a:avLst/>
          </a:prstGeom>
          <a:ln>
            <a:solidFill>
              <a:srgbClr val="292934"/>
            </a:solidFill>
          </a:ln>
        </p:spPr>
        <p:style>
          <a:lnRef idx="2">
            <a:schemeClr val="accent1"/>
          </a:lnRef>
          <a:fillRef idx="0">
            <a:schemeClr val="accent1"/>
          </a:fillRef>
          <a:effectRef idx="1">
            <a:schemeClr val="accent1"/>
          </a:effectRef>
          <a:fontRef idx="minor">
            <a:schemeClr val="tx1"/>
          </a:fontRef>
        </p:style>
      </p:cxnSp>
      <p:cxnSp>
        <p:nvCxnSpPr>
          <p:cNvPr id="11" name="Elbow Connector 10"/>
          <p:cNvCxnSpPr>
            <a:stCxn id="9" idx="3"/>
            <a:endCxn id="7" idx="0"/>
          </p:cNvCxnSpPr>
          <p:nvPr/>
        </p:nvCxnSpPr>
        <p:spPr>
          <a:xfrm rot="16200000" flipH="1">
            <a:off x="7199376" y="3998976"/>
            <a:ext cx="533400" cy="1069848"/>
          </a:xfrm>
          <a:prstGeom prst="bentConnector3">
            <a:avLst/>
          </a:prstGeom>
          <a:ln>
            <a:solidFill>
              <a:srgbClr val="292934"/>
            </a:solidFill>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22" idx="3"/>
            <a:endCxn id="5" idx="1"/>
          </p:cNvCxnSpPr>
          <p:nvPr/>
        </p:nvCxnSpPr>
        <p:spPr>
          <a:xfrm>
            <a:off x="3124200" y="3848100"/>
            <a:ext cx="2819400" cy="0"/>
          </a:xfrm>
          <a:prstGeom prst="straightConnector1">
            <a:avLst/>
          </a:prstGeom>
          <a:ln>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7391400" y="3200400"/>
            <a:ext cx="1184940" cy="307777"/>
          </a:xfrm>
          <a:prstGeom prst="rect">
            <a:avLst/>
          </a:prstGeom>
          <a:noFill/>
        </p:spPr>
        <p:txBody>
          <a:bodyPr wrap="none" rtlCol="0">
            <a:spAutoFit/>
          </a:bodyPr>
          <a:lstStyle/>
          <a:p>
            <a:r>
              <a:rPr lang="en-US" sz="1400" dirty="0">
                <a:solidFill>
                  <a:srgbClr val="3366FF"/>
                </a:solidFill>
              </a:rPr>
              <a:t>Implementer</a:t>
            </a:r>
          </a:p>
        </p:txBody>
      </p:sp>
      <p:sp>
        <p:nvSpPr>
          <p:cNvPr id="17" name="TextBox 16"/>
          <p:cNvSpPr txBox="1"/>
          <p:nvPr/>
        </p:nvSpPr>
        <p:spPr>
          <a:xfrm>
            <a:off x="1295400" y="5257800"/>
            <a:ext cx="1641733" cy="307777"/>
          </a:xfrm>
          <a:prstGeom prst="rect">
            <a:avLst/>
          </a:prstGeom>
          <a:noFill/>
        </p:spPr>
        <p:txBody>
          <a:bodyPr wrap="none" rtlCol="0">
            <a:spAutoFit/>
          </a:bodyPr>
          <a:lstStyle/>
          <a:p>
            <a:r>
              <a:rPr lang="en-US" sz="1400" dirty="0">
                <a:solidFill>
                  <a:srgbClr val="3366FF"/>
                </a:solidFill>
              </a:rPr>
              <a:t>Refine Abstraction</a:t>
            </a:r>
          </a:p>
        </p:txBody>
      </p:sp>
      <p:sp>
        <p:nvSpPr>
          <p:cNvPr id="22" name="Rectangle 21"/>
          <p:cNvSpPr/>
          <p:nvPr/>
        </p:nvSpPr>
        <p:spPr>
          <a:xfrm>
            <a:off x="1066800" y="3657600"/>
            <a:ext cx="2057400" cy="380999"/>
          </a:xfrm>
          <a:prstGeom prst="rect">
            <a:avLst/>
          </a:prstGeom>
          <a:effectLst/>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err="1"/>
              <a:t>RemoteButton</a:t>
            </a:r>
            <a:endParaRPr lang="en-US" sz="1400" dirty="0"/>
          </a:p>
        </p:txBody>
      </p:sp>
      <p:cxnSp>
        <p:nvCxnSpPr>
          <p:cNvPr id="46" name="Straight Arrow Connector 45"/>
          <p:cNvCxnSpPr>
            <a:stCxn id="8" idx="2"/>
            <a:endCxn id="22" idx="0"/>
          </p:cNvCxnSpPr>
          <p:nvPr/>
        </p:nvCxnSpPr>
        <p:spPr>
          <a:xfrm>
            <a:off x="2095500" y="2971800"/>
            <a:ext cx="0" cy="685800"/>
          </a:xfrm>
          <a:prstGeom prst="straightConnector1">
            <a:avLst/>
          </a:prstGeom>
          <a:ln>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39" name="Rectangle 38"/>
          <p:cNvSpPr/>
          <p:nvPr/>
        </p:nvSpPr>
        <p:spPr>
          <a:xfrm>
            <a:off x="231648" y="4724400"/>
            <a:ext cx="1673352" cy="457200"/>
          </a:xfrm>
          <a:prstGeom prst="rect">
            <a:avLst/>
          </a:prstGeom>
          <a:effectLst/>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err="1"/>
              <a:t>TVRemotePause</a:t>
            </a:r>
            <a:endParaRPr lang="en-US" sz="1400" dirty="0"/>
          </a:p>
        </p:txBody>
      </p:sp>
      <p:sp>
        <p:nvSpPr>
          <p:cNvPr id="40" name="Rectangle 39"/>
          <p:cNvSpPr/>
          <p:nvPr/>
        </p:nvSpPr>
        <p:spPr>
          <a:xfrm>
            <a:off x="2365248" y="4724400"/>
            <a:ext cx="1524000" cy="457200"/>
          </a:xfrm>
          <a:prstGeom prst="rect">
            <a:avLst/>
          </a:prstGeom>
          <a:effectLst/>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err="1"/>
              <a:t>TVRemoteMute</a:t>
            </a:r>
            <a:endParaRPr lang="en-US" sz="1400" dirty="0"/>
          </a:p>
        </p:txBody>
      </p:sp>
      <p:sp>
        <p:nvSpPr>
          <p:cNvPr id="41" name="Isosceles Triangle 40"/>
          <p:cNvSpPr/>
          <p:nvPr/>
        </p:nvSpPr>
        <p:spPr>
          <a:xfrm>
            <a:off x="1984248" y="4038600"/>
            <a:ext cx="146304" cy="152400"/>
          </a:xfrm>
          <a:prstGeom prst="triangle">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2" name="Elbow Connector 41"/>
          <p:cNvCxnSpPr>
            <a:stCxn id="41" idx="3"/>
            <a:endCxn id="39" idx="0"/>
          </p:cNvCxnSpPr>
          <p:nvPr/>
        </p:nvCxnSpPr>
        <p:spPr>
          <a:xfrm rot="5400000">
            <a:off x="1296162" y="3963162"/>
            <a:ext cx="533400" cy="989076"/>
          </a:xfrm>
          <a:prstGeom prst="bentConnector3">
            <a:avLst/>
          </a:prstGeom>
          <a:ln>
            <a:solidFill>
              <a:srgbClr val="292934"/>
            </a:solidFill>
          </a:ln>
        </p:spPr>
        <p:style>
          <a:lnRef idx="2">
            <a:schemeClr val="accent1"/>
          </a:lnRef>
          <a:fillRef idx="0">
            <a:schemeClr val="accent1"/>
          </a:fillRef>
          <a:effectRef idx="1">
            <a:schemeClr val="accent1"/>
          </a:effectRef>
          <a:fontRef idx="minor">
            <a:schemeClr val="tx1"/>
          </a:fontRef>
        </p:style>
      </p:cxnSp>
      <p:cxnSp>
        <p:nvCxnSpPr>
          <p:cNvPr id="43" name="Elbow Connector 42"/>
          <p:cNvCxnSpPr>
            <a:stCxn id="41" idx="3"/>
            <a:endCxn id="40" idx="0"/>
          </p:cNvCxnSpPr>
          <p:nvPr/>
        </p:nvCxnSpPr>
        <p:spPr>
          <a:xfrm rot="16200000" flipH="1">
            <a:off x="2325624" y="3922776"/>
            <a:ext cx="533400" cy="1069848"/>
          </a:xfrm>
          <a:prstGeom prst="bentConnector3">
            <a:avLst/>
          </a:prstGeom>
          <a:ln>
            <a:solidFill>
              <a:srgbClr val="292934"/>
            </a:solidFill>
          </a:ln>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6172200" y="5410201"/>
            <a:ext cx="2485317" cy="304800"/>
          </a:xfrm>
          <a:prstGeom prst="rect">
            <a:avLst/>
          </a:prstGeom>
          <a:noFill/>
        </p:spPr>
        <p:txBody>
          <a:bodyPr wrap="square" rtlCol="0">
            <a:spAutoFit/>
          </a:bodyPr>
          <a:lstStyle/>
          <a:p>
            <a:r>
              <a:rPr lang="en-US" sz="1400" dirty="0">
                <a:solidFill>
                  <a:srgbClr val="3366FF"/>
                </a:solidFill>
              </a:rPr>
              <a:t>Concrete implementation</a:t>
            </a:r>
          </a:p>
        </p:txBody>
      </p:sp>
      <p:sp>
        <p:nvSpPr>
          <p:cNvPr id="47" name="TextBox 46"/>
          <p:cNvSpPr txBox="1"/>
          <p:nvPr/>
        </p:nvSpPr>
        <p:spPr>
          <a:xfrm>
            <a:off x="2514600" y="3276600"/>
            <a:ext cx="1082786" cy="307777"/>
          </a:xfrm>
          <a:prstGeom prst="rect">
            <a:avLst/>
          </a:prstGeom>
          <a:noFill/>
        </p:spPr>
        <p:txBody>
          <a:bodyPr wrap="none" rtlCol="0">
            <a:spAutoFit/>
          </a:bodyPr>
          <a:lstStyle/>
          <a:p>
            <a:r>
              <a:rPr lang="en-US" sz="1400" dirty="0">
                <a:solidFill>
                  <a:srgbClr val="3366FF"/>
                </a:solidFill>
              </a:rPr>
              <a:t>Abstraction</a:t>
            </a:r>
          </a:p>
        </p:txBody>
      </p:sp>
      <p:pic>
        <p:nvPicPr>
          <p:cNvPr id="23" name="Picture 22"/>
          <p:cNvPicPr>
            <a:picLocks noChangeAspect="1"/>
          </p:cNvPicPr>
          <p:nvPr/>
        </p:nvPicPr>
        <p:blipFill>
          <a:blip r:embed="rId3"/>
          <a:stretch>
            <a:fillRect/>
          </a:stretch>
        </p:blipFill>
        <p:spPr>
          <a:xfrm>
            <a:off x="304800" y="3581400"/>
            <a:ext cx="621793" cy="762000"/>
          </a:xfrm>
          <a:prstGeom prst="rect">
            <a:avLst/>
          </a:prstGeom>
        </p:spPr>
      </p:pic>
      <p:pic>
        <p:nvPicPr>
          <p:cNvPr id="24" name="Picture 23" descr="tv.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4800" y="5638800"/>
            <a:ext cx="762000" cy="610207"/>
          </a:xfrm>
          <a:prstGeom prst="rect">
            <a:avLst/>
          </a:prstGeom>
        </p:spPr>
      </p:pic>
      <p:pic>
        <p:nvPicPr>
          <p:cNvPr id="25" name="Picture 24" descr="TV with DVD player.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62600" y="5791200"/>
            <a:ext cx="514077" cy="457200"/>
          </a:xfrm>
          <a:prstGeom prst="rect">
            <a:avLst/>
          </a:prstGeom>
        </p:spPr>
      </p:pic>
    </p:spTree>
    <p:extLst>
      <p:ext uri="{BB962C8B-B14F-4D97-AF65-F5344CB8AC3E}">
        <p14:creationId xmlns:p14="http://schemas.microsoft.com/office/powerpoint/2010/main" val="10663262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457200"/>
            <a:ext cx="8763000" cy="6186310"/>
          </a:xfrm>
          <a:prstGeom prst="rect">
            <a:avLst/>
          </a:prstGeom>
          <a:noFill/>
        </p:spPr>
        <p:txBody>
          <a:bodyPr wrap="square" rtlCol="0">
            <a:spAutoFit/>
          </a:bodyPr>
          <a:lstStyle/>
          <a:p>
            <a:r>
              <a:rPr lang="en-US" b="1" dirty="0"/>
              <a:t>public abstract class </a:t>
            </a:r>
            <a:r>
              <a:rPr lang="en-US" b="1" dirty="0" err="1"/>
              <a:t>EntertainmentDevice</a:t>
            </a:r>
            <a:r>
              <a:rPr lang="en-US" b="1" dirty="0"/>
              <a:t> {</a:t>
            </a:r>
          </a:p>
          <a:p>
            <a:endParaRPr lang="en-US" dirty="0"/>
          </a:p>
          <a:p>
            <a:r>
              <a:rPr lang="en-US" dirty="0"/>
              <a:t>	</a:t>
            </a:r>
            <a:r>
              <a:rPr lang="en-US" b="1" dirty="0"/>
              <a:t>public </a:t>
            </a:r>
            <a:r>
              <a:rPr lang="en-US" b="1" dirty="0" err="1"/>
              <a:t>int</a:t>
            </a:r>
            <a:r>
              <a:rPr lang="en-US" b="1" dirty="0"/>
              <a:t> </a:t>
            </a:r>
            <a:r>
              <a:rPr lang="en-US" b="1" dirty="0" err="1"/>
              <a:t>deviceState</a:t>
            </a:r>
            <a:r>
              <a:rPr lang="en-US" b="1" dirty="0"/>
              <a:t>;</a:t>
            </a:r>
            <a:endParaRPr lang="en-US" dirty="0"/>
          </a:p>
          <a:p>
            <a:r>
              <a:rPr lang="en-US" dirty="0"/>
              <a:t>	</a:t>
            </a:r>
            <a:r>
              <a:rPr lang="en-US" b="1" dirty="0"/>
              <a:t>public </a:t>
            </a:r>
            <a:r>
              <a:rPr lang="en-US" b="1" dirty="0" err="1"/>
              <a:t>int</a:t>
            </a:r>
            <a:r>
              <a:rPr lang="en-US" b="1" dirty="0"/>
              <a:t> </a:t>
            </a:r>
            <a:r>
              <a:rPr lang="en-US" b="1" dirty="0" err="1"/>
              <a:t>maxSetting</a:t>
            </a:r>
            <a:r>
              <a:rPr lang="en-US" b="1" dirty="0"/>
              <a:t>;</a:t>
            </a:r>
            <a:endParaRPr lang="en-US" dirty="0"/>
          </a:p>
          <a:p>
            <a:r>
              <a:rPr lang="en-US" dirty="0"/>
              <a:t>	</a:t>
            </a:r>
            <a:r>
              <a:rPr lang="en-US" b="1" dirty="0"/>
              <a:t>public </a:t>
            </a:r>
            <a:r>
              <a:rPr lang="en-US" b="1" dirty="0" err="1"/>
              <a:t>int</a:t>
            </a:r>
            <a:r>
              <a:rPr lang="en-US" b="1" dirty="0"/>
              <a:t> </a:t>
            </a:r>
            <a:r>
              <a:rPr lang="en-US" b="1" dirty="0" err="1"/>
              <a:t>volumeLevel</a:t>
            </a:r>
            <a:r>
              <a:rPr lang="en-US" b="1" dirty="0"/>
              <a:t> = 0;</a:t>
            </a:r>
          </a:p>
          <a:p>
            <a:endParaRPr lang="en-US" dirty="0"/>
          </a:p>
          <a:p>
            <a:r>
              <a:rPr lang="en-US" dirty="0"/>
              <a:t>	</a:t>
            </a:r>
            <a:r>
              <a:rPr lang="en-US" b="1" dirty="0"/>
              <a:t>public abstract void </a:t>
            </a:r>
            <a:r>
              <a:rPr lang="en-US" b="1" dirty="0" err="1"/>
              <a:t>buttonFivePressed</a:t>
            </a:r>
            <a:r>
              <a:rPr lang="en-US" b="1" dirty="0"/>
              <a:t>();</a:t>
            </a:r>
          </a:p>
          <a:p>
            <a:endParaRPr lang="en-US" dirty="0"/>
          </a:p>
          <a:p>
            <a:r>
              <a:rPr lang="en-US" dirty="0"/>
              <a:t>	</a:t>
            </a:r>
            <a:r>
              <a:rPr lang="en-US" b="1" dirty="0"/>
              <a:t>public abstract void </a:t>
            </a:r>
            <a:r>
              <a:rPr lang="en-US" b="1" dirty="0" err="1"/>
              <a:t>buttonSixPressed</a:t>
            </a:r>
            <a:r>
              <a:rPr lang="en-US" b="1" dirty="0"/>
              <a:t>();</a:t>
            </a:r>
          </a:p>
          <a:p>
            <a:endParaRPr lang="en-US" dirty="0"/>
          </a:p>
          <a:p>
            <a:r>
              <a:rPr lang="en-US" dirty="0"/>
              <a:t>	</a:t>
            </a:r>
            <a:r>
              <a:rPr lang="en-US" b="1" dirty="0"/>
              <a:t>public void </a:t>
            </a:r>
            <a:r>
              <a:rPr lang="en-US" b="1" dirty="0" err="1"/>
              <a:t>deviceFeedback</a:t>
            </a:r>
            <a:r>
              <a:rPr lang="en-US" b="1" dirty="0"/>
              <a:t>() {</a:t>
            </a:r>
            <a:endParaRPr lang="en-US" dirty="0"/>
          </a:p>
          <a:p>
            <a:r>
              <a:rPr lang="en-US" dirty="0"/>
              <a:t>		</a:t>
            </a:r>
            <a:r>
              <a:rPr lang="en-US" b="1" dirty="0"/>
              <a:t>if(</a:t>
            </a:r>
            <a:r>
              <a:rPr lang="en-US" b="1" dirty="0" err="1"/>
              <a:t>deviceState</a:t>
            </a:r>
            <a:r>
              <a:rPr lang="en-US" b="1" dirty="0"/>
              <a:t> &gt; </a:t>
            </a:r>
            <a:r>
              <a:rPr lang="en-US" b="1" dirty="0" err="1"/>
              <a:t>maxSetting</a:t>
            </a:r>
            <a:r>
              <a:rPr lang="en-US" b="1" dirty="0"/>
              <a:t> || </a:t>
            </a:r>
            <a:r>
              <a:rPr lang="en-US" b="1" dirty="0" err="1"/>
              <a:t>deviceState</a:t>
            </a:r>
            <a:r>
              <a:rPr lang="en-US" b="1" dirty="0"/>
              <a:t> &lt; 0) { </a:t>
            </a:r>
            <a:r>
              <a:rPr lang="en-US" b="1" dirty="0" err="1"/>
              <a:t>deviceState</a:t>
            </a:r>
            <a:r>
              <a:rPr lang="en-US" b="1" dirty="0"/>
              <a:t> = 0; }</a:t>
            </a:r>
          </a:p>
          <a:p>
            <a:endParaRPr lang="en-US" dirty="0"/>
          </a:p>
          <a:p>
            <a:r>
              <a:rPr lang="en-US" dirty="0"/>
              <a:t>		</a:t>
            </a:r>
            <a:r>
              <a:rPr lang="en-US" dirty="0" err="1"/>
              <a:t>System.</a:t>
            </a:r>
            <a:r>
              <a:rPr lang="en-US" i="1" dirty="0" err="1"/>
              <a:t>out.println</a:t>
            </a:r>
            <a:r>
              <a:rPr lang="en-US" i="1" dirty="0"/>
              <a:t>("On Channel " + </a:t>
            </a:r>
            <a:r>
              <a:rPr lang="en-US" i="1" dirty="0" err="1"/>
              <a:t>deviceState</a:t>
            </a:r>
            <a:r>
              <a:rPr lang="en-US" i="1" dirty="0"/>
              <a:t>); </a:t>
            </a:r>
            <a:r>
              <a:rPr lang="en-US" dirty="0"/>
              <a:t>}</a:t>
            </a:r>
          </a:p>
          <a:p>
            <a:endParaRPr lang="en-US" dirty="0"/>
          </a:p>
          <a:p>
            <a:r>
              <a:rPr lang="en-US" dirty="0"/>
              <a:t>	</a:t>
            </a:r>
            <a:r>
              <a:rPr lang="en-US" b="1" dirty="0"/>
              <a:t>public void </a:t>
            </a:r>
            <a:r>
              <a:rPr lang="en-US" b="1" dirty="0" err="1"/>
              <a:t>buttonSevenPressed</a:t>
            </a:r>
            <a:r>
              <a:rPr lang="en-US" b="1" dirty="0"/>
              <a:t>() {</a:t>
            </a:r>
            <a:endParaRPr lang="en-US" dirty="0"/>
          </a:p>
          <a:p>
            <a:r>
              <a:rPr lang="en-US" dirty="0"/>
              <a:t>		</a:t>
            </a:r>
            <a:r>
              <a:rPr lang="en-US" dirty="0" err="1"/>
              <a:t>volumeLevel</a:t>
            </a:r>
            <a:r>
              <a:rPr lang="en-US" dirty="0"/>
              <a:t>++;</a:t>
            </a:r>
          </a:p>
          <a:p>
            <a:r>
              <a:rPr lang="en-US" dirty="0"/>
              <a:t>		</a:t>
            </a:r>
            <a:r>
              <a:rPr lang="en-US" dirty="0" err="1"/>
              <a:t>System.</a:t>
            </a:r>
            <a:r>
              <a:rPr lang="en-US" i="1" dirty="0" err="1"/>
              <a:t>out.println</a:t>
            </a:r>
            <a:r>
              <a:rPr lang="en-US" i="1" dirty="0"/>
              <a:t>("Volume at: " + </a:t>
            </a:r>
            <a:r>
              <a:rPr lang="en-US" i="1" dirty="0" err="1"/>
              <a:t>volumeLevel</a:t>
            </a:r>
            <a:r>
              <a:rPr lang="en-US" i="1" dirty="0"/>
              <a:t>);</a:t>
            </a:r>
            <a:r>
              <a:rPr lang="en-US" dirty="0"/>
              <a:t>}</a:t>
            </a:r>
          </a:p>
          <a:p>
            <a:endParaRPr lang="en-US" dirty="0"/>
          </a:p>
          <a:p>
            <a:r>
              <a:rPr lang="en-US" dirty="0"/>
              <a:t>	</a:t>
            </a:r>
            <a:r>
              <a:rPr lang="en-US" b="1" dirty="0"/>
              <a:t>public void </a:t>
            </a:r>
            <a:r>
              <a:rPr lang="en-US" b="1" dirty="0" err="1"/>
              <a:t>buttonEightPressed</a:t>
            </a:r>
            <a:r>
              <a:rPr lang="en-US" b="1" dirty="0"/>
              <a:t>() {</a:t>
            </a:r>
            <a:endParaRPr lang="en-US" dirty="0"/>
          </a:p>
          <a:p>
            <a:r>
              <a:rPr lang="en-US" dirty="0"/>
              <a:t>		</a:t>
            </a:r>
            <a:r>
              <a:rPr lang="en-US" dirty="0" err="1"/>
              <a:t>volumeLevel</a:t>
            </a:r>
            <a:r>
              <a:rPr lang="en-US" dirty="0"/>
              <a:t>--;</a:t>
            </a:r>
          </a:p>
          <a:p>
            <a:r>
              <a:rPr lang="en-US" dirty="0"/>
              <a:t>		</a:t>
            </a:r>
            <a:r>
              <a:rPr lang="en-US" dirty="0" err="1"/>
              <a:t>System.</a:t>
            </a:r>
            <a:r>
              <a:rPr lang="en-US" i="1" dirty="0" err="1"/>
              <a:t>out.println</a:t>
            </a:r>
            <a:r>
              <a:rPr lang="en-US" i="1" dirty="0"/>
              <a:t>("Volume at: " + </a:t>
            </a:r>
            <a:r>
              <a:rPr lang="en-US" i="1" dirty="0" err="1"/>
              <a:t>volumeLevel</a:t>
            </a:r>
            <a:r>
              <a:rPr lang="en-US" i="1" dirty="0"/>
              <a:t>); </a:t>
            </a:r>
            <a:r>
              <a:rPr lang="en-US" dirty="0"/>
              <a:t>}</a:t>
            </a:r>
          </a:p>
          <a:p>
            <a:r>
              <a:rPr lang="en-US" dirty="0"/>
              <a:t>}</a:t>
            </a:r>
          </a:p>
        </p:txBody>
      </p:sp>
    </p:spTree>
    <p:extLst>
      <p:ext uri="{BB962C8B-B14F-4D97-AF65-F5344CB8AC3E}">
        <p14:creationId xmlns:p14="http://schemas.microsoft.com/office/powerpoint/2010/main" val="2183695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762000"/>
            <a:ext cx="8686800" cy="5355313"/>
          </a:xfrm>
          <a:prstGeom prst="rect">
            <a:avLst/>
          </a:prstGeom>
          <a:noFill/>
        </p:spPr>
        <p:txBody>
          <a:bodyPr wrap="square" rtlCol="0">
            <a:spAutoFit/>
          </a:bodyPr>
          <a:lstStyle/>
          <a:p>
            <a:r>
              <a:rPr lang="en-US" b="1" dirty="0"/>
              <a:t>public class </a:t>
            </a:r>
            <a:r>
              <a:rPr lang="en-US" b="1" dirty="0" err="1"/>
              <a:t>TVDevice</a:t>
            </a:r>
            <a:r>
              <a:rPr lang="en-US" b="1" dirty="0"/>
              <a:t> extends </a:t>
            </a:r>
            <a:r>
              <a:rPr lang="en-US" b="1" dirty="0" err="1"/>
              <a:t>EntertainmentDevice</a:t>
            </a:r>
            <a:r>
              <a:rPr lang="en-US" b="1" dirty="0"/>
              <a:t> {</a:t>
            </a:r>
          </a:p>
          <a:p>
            <a:endParaRPr lang="en-US" dirty="0"/>
          </a:p>
          <a:p>
            <a:r>
              <a:rPr lang="en-US" dirty="0"/>
              <a:t>	</a:t>
            </a:r>
            <a:r>
              <a:rPr lang="en-US" b="1" dirty="0"/>
              <a:t>public </a:t>
            </a:r>
            <a:r>
              <a:rPr lang="en-US" b="1" dirty="0" err="1"/>
              <a:t>TVDevice</a:t>
            </a:r>
            <a:r>
              <a:rPr lang="en-US" b="1" dirty="0"/>
              <a:t>(</a:t>
            </a:r>
            <a:r>
              <a:rPr lang="en-US" b="1" dirty="0" err="1"/>
              <a:t>int</a:t>
            </a:r>
            <a:r>
              <a:rPr lang="en-US" b="1" dirty="0"/>
              <a:t> </a:t>
            </a:r>
            <a:r>
              <a:rPr lang="en-US" b="1" dirty="0" err="1"/>
              <a:t>newDeviceState</a:t>
            </a:r>
            <a:r>
              <a:rPr lang="en-US" b="1" dirty="0"/>
              <a:t>, </a:t>
            </a:r>
            <a:r>
              <a:rPr lang="en-US" b="1" dirty="0" err="1"/>
              <a:t>int</a:t>
            </a:r>
            <a:r>
              <a:rPr lang="en-US" b="1" dirty="0"/>
              <a:t> </a:t>
            </a:r>
            <a:r>
              <a:rPr lang="en-US" b="1" dirty="0" err="1"/>
              <a:t>newMaxSetting</a:t>
            </a:r>
            <a:r>
              <a:rPr lang="en-US" b="1" dirty="0"/>
              <a:t>){</a:t>
            </a:r>
            <a:endParaRPr lang="en-US" dirty="0"/>
          </a:p>
          <a:p>
            <a:r>
              <a:rPr lang="en-US" dirty="0"/>
              <a:t>		</a:t>
            </a:r>
            <a:r>
              <a:rPr lang="en-US" dirty="0" err="1"/>
              <a:t>deviceState</a:t>
            </a:r>
            <a:r>
              <a:rPr lang="en-US" dirty="0"/>
              <a:t> = </a:t>
            </a:r>
            <a:r>
              <a:rPr lang="en-US" dirty="0" err="1"/>
              <a:t>newDeviceState</a:t>
            </a:r>
            <a:r>
              <a:rPr lang="en-US" dirty="0"/>
              <a:t>;</a:t>
            </a:r>
          </a:p>
          <a:p>
            <a:r>
              <a:rPr lang="en-US" dirty="0"/>
              <a:t>		</a:t>
            </a:r>
            <a:r>
              <a:rPr lang="en-US" dirty="0" err="1"/>
              <a:t>maxSetting</a:t>
            </a:r>
            <a:r>
              <a:rPr lang="en-US" dirty="0"/>
              <a:t> = </a:t>
            </a:r>
            <a:r>
              <a:rPr lang="en-US" dirty="0" err="1"/>
              <a:t>newMaxSetting</a:t>
            </a:r>
            <a:r>
              <a:rPr lang="en-US" dirty="0"/>
              <a:t>;  }</a:t>
            </a:r>
          </a:p>
          <a:p>
            <a:endParaRPr lang="en-US" dirty="0"/>
          </a:p>
          <a:p>
            <a:r>
              <a:rPr lang="en-US" dirty="0"/>
              <a:t>	@Override</a:t>
            </a:r>
          </a:p>
          <a:p>
            <a:r>
              <a:rPr lang="en-US" dirty="0"/>
              <a:t>	</a:t>
            </a:r>
            <a:r>
              <a:rPr lang="en-US" b="1" dirty="0"/>
              <a:t>public void </a:t>
            </a:r>
            <a:r>
              <a:rPr lang="en-US" b="1" dirty="0" err="1"/>
              <a:t>buttonFivePressed</a:t>
            </a:r>
            <a:r>
              <a:rPr lang="en-US" b="1" dirty="0"/>
              <a:t>() {</a:t>
            </a:r>
          </a:p>
          <a:p>
            <a:r>
              <a:rPr lang="en-US" dirty="0"/>
              <a:t>		</a:t>
            </a:r>
            <a:r>
              <a:rPr lang="en-US" dirty="0" err="1"/>
              <a:t>System.</a:t>
            </a:r>
            <a:r>
              <a:rPr lang="en-US" i="1" dirty="0" err="1"/>
              <a:t>out.println</a:t>
            </a:r>
            <a:r>
              <a:rPr lang="en-US" i="1" dirty="0"/>
              <a:t>("Channel Down");</a:t>
            </a:r>
            <a:endParaRPr lang="en-US" dirty="0"/>
          </a:p>
          <a:p>
            <a:r>
              <a:rPr lang="en-US" dirty="0"/>
              <a:t>		</a:t>
            </a:r>
            <a:r>
              <a:rPr lang="en-US" dirty="0" err="1"/>
              <a:t>deviceState</a:t>
            </a:r>
            <a:r>
              <a:rPr lang="en-US" dirty="0"/>
              <a:t>--; }</a:t>
            </a:r>
          </a:p>
          <a:p>
            <a:endParaRPr lang="en-US" dirty="0"/>
          </a:p>
          <a:p>
            <a:r>
              <a:rPr lang="en-US" dirty="0"/>
              <a:t>	@Override</a:t>
            </a:r>
          </a:p>
          <a:p>
            <a:r>
              <a:rPr lang="en-US" dirty="0"/>
              <a:t>	</a:t>
            </a:r>
            <a:r>
              <a:rPr lang="en-US" b="1" dirty="0"/>
              <a:t>public void </a:t>
            </a:r>
            <a:r>
              <a:rPr lang="en-US" b="1" dirty="0" err="1"/>
              <a:t>buttonSixPressed</a:t>
            </a:r>
            <a:r>
              <a:rPr lang="en-US" b="1" dirty="0"/>
              <a:t>() {</a:t>
            </a:r>
          </a:p>
          <a:p>
            <a:r>
              <a:rPr lang="en-US" dirty="0"/>
              <a:t>		</a:t>
            </a:r>
            <a:r>
              <a:rPr lang="en-US" dirty="0" err="1"/>
              <a:t>System.</a:t>
            </a:r>
            <a:r>
              <a:rPr lang="en-US" i="1" dirty="0" err="1"/>
              <a:t>out.println</a:t>
            </a:r>
            <a:r>
              <a:rPr lang="en-US" i="1" dirty="0"/>
              <a:t>("Channel Up");</a:t>
            </a:r>
            <a:endParaRPr lang="en-US" dirty="0"/>
          </a:p>
          <a:p>
            <a:r>
              <a:rPr lang="en-US" dirty="0"/>
              <a:t>		</a:t>
            </a:r>
            <a:r>
              <a:rPr lang="en-US" dirty="0" err="1"/>
              <a:t>deviceState</a:t>
            </a:r>
            <a:r>
              <a:rPr lang="en-US" dirty="0"/>
              <a:t>++;</a:t>
            </a:r>
          </a:p>
          <a:p>
            <a:r>
              <a:rPr lang="en-US" dirty="0"/>
              <a:t>	}</a:t>
            </a:r>
          </a:p>
          <a:p>
            <a:endParaRPr lang="en-US" dirty="0"/>
          </a:p>
          <a:p>
            <a:r>
              <a:rPr lang="en-US" dirty="0"/>
              <a:t>}</a:t>
            </a:r>
          </a:p>
          <a:p>
            <a:endParaRPr lang="en-US" b="1" dirty="0"/>
          </a:p>
        </p:txBody>
      </p:sp>
    </p:spTree>
    <p:extLst>
      <p:ext uri="{BB962C8B-B14F-4D97-AF65-F5344CB8AC3E}">
        <p14:creationId xmlns:p14="http://schemas.microsoft.com/office/powerpoint/2010/main" val="22379047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762000"/>
            <a:ext cx="8763000" cy="4801315"/>
          </a:xfrm>
          <a:prstGeom prst="rect">
            <a:avLst/>
          </a:prstGeom>
          <a:noFill/>
        </p:spPr>
        <p:txBody>
          <a:bodyPr wrap="square" rtlCol="0">
            <a:spAutoFit/>
          </a:bodyPr>
          <a:lstStyle/>
          <a:p>
            <a:r>
              <a:rPr lang="en-US" b="1" dirty="0"/>
              <a:t>public class </a:t>
            </a:r>
            <a:r>
              <a:rPr lang="en-US" b="1" dirty="0" err="1"/>
              <a:t>DVDDevice</a:t>
            </a:r>
            <a:r>
              <a:rPr lang="en-US" b="1" dirty="0"/>
              <a:t> extends </a:t>
            </a:r>
            <a:r>
              <a:rPr lang="en-US" b="1" dirty="0" err="1"/>
              <a:t>EntertainmentDevice</a:t>
            </a:r>
            <a:r>
              <a:rPr lang="en-US" b="1" dirty="0"/>
              <a:t>{</a:t>
            </a:r>
          </a:p>
          <a:p>
            <a:endParaRPr lang="en-US" dirty="0"/>
          </a:p>
          <a:p>
            <a:r>
              <a:rPr lang="en-US" dirty="0"/>
              <a:t>	</a:t>
            </a:r>
            <a:r>
              <a:rPr lang="en-US" b="1" dirty="0"/>
              <a:t>public </a:t>
            </a:r>
            <a:r>
              <a:rPr lang="en-US" b="1" dirty="0" err="1"/>
              <a:t>DVDDevice</a:t>
            </a:r>
            <a:r>
              <a:rPr lang="en-US" b="1" dirty="0"/>
              <a:t>(</a:t>
            </a:r>
            <a:r>
              <a:rPr lang="en-US" b="1" dirty="0" err="1"/>
              <a:t>int</a:t>
            </a:r>
            <a:r>
              <a:rPr lang="en-US" b="1" dirty="0"/>
              <a:t> </a:t>
            </a:r>
            <a:r>
              <a:rPr lang="en-US" b="1" dirty="0" err="1"/>
              <a:t>newDeviceState</a:t>
            </a:r>
            <a:r>
              <a:rPr lang="en-US" b="1" dirty="0"/>
              <a:t>, </a:t>
            </a:r>
            <a:r>
              <a:rPr lang="en-US" b="1" dirty="0" err="1"/>
              <a:t>int</a:t>
            </a:r>
            <a:r>
              <a:rPr lang="en-US" b="1" dirty="0"/>
              <a:t> </a:t>
            </a:r>
            <a:r>
              <a:rPr lang="en-US" b="1" dirty="0" err="1"/>
              <a:t>newMaxSetting</a:t>
            </a:r>
            <a:r>
              <a:rPr lang="en-US" b="1" dirty="0"/>
              <a:t>){</a:t>
            </a:r>
            <a:endParaRPr lang="en-US" dirty="0"/>
          </a:p>
          <a:p>
            <a:r>
              <a:rPr lang="en-US" dirty="0"/>
              <a:t>		</a:t>
            </a:r>
            <a:r>
              <a:rPr lang="en-US" b="1" dirty="0" err="1"/>
              <a:t>super.deviceState</a:t>
            </a:r>
            <a:r>
              <a:rPr lang="en-US" b="1" dirty="0"/>
              <a:t> = </a:t>
            </a:r>
            <a:r>
              <a:rPr lang="en-US" b="1" dirty="0" err="1"/>
              <a:t>newDeviceState</a:t>
            </a:r>
            <a:r>
              <a:rPr lang="en-US" b="1" dirty="0"/>
              <a:t>;</a:t>
            </a:r>
          </a:p>
          <a:p>
            <a:r>
              <a:rPr lang="en-US" dirty="0"/>
              <a:t>		</a:t>
            </a:r>
            <a:r>
              <a:rPr lang="en-US" b="1" dirty="0" err="1"/>
              <a:t>super.maxSetting</a:t>
            </a:r>
            <a:r>
              <a:rPr lang="en-US" b="1" dirty="0"/>
              <a:t> = </a:t>
            </a:r>
            <a:r>
              <a:rPr lang="en-US" b="1" dirty="0" err="1"/>
              <a:t>newMaxSetting</a:t>
            </a:r>
            <a:r>
              <a:rPr lang="en-US" b="1" dirty="0"/>
              <a:t>;</a:t>
            </a:r>
            <a:r>
              <a:rPr lang="en-US" dirty="0"/>
              <a:t>  }</a:t>
            </a:r>
          </a:p>
          <a:p>
            <a:endParaRPr lang="en-US" dirty="0"/>
          </a:p>
          <a:p>
            <a:r>
              <a:rPr lang="en-US" dirty="0"/>
              <a:t>	@Override</a:t>
            </a:r>
          </a:p>
          <a:p>
            <a:r>
              <a:rPr lang="en-US" dirty="0"/>
              <a:t>	</a:t>
            </a:r>
            <a:r>
              <a:rPr lang="en-US" b="1" dirty="0"/>
              <a:t>public void </a:t>
            </a:r>
            <a:r>
              <a:rPr lang="en-US" b="1" dirty="0" err="1"/>
              <a:t>buttonFivePressed</a:t>
            </a:r>
            <a:r>
              <a:rPr lang="en-US" b="1" dirty="0"/>
              <a:t>() {</a:t>
            </a:r>
          </a:p>
          <a:p>
            <a:r>
              <a:rPr lang="en-US" dirty="0"/>
              <a:t>		</a:t>
            </a:r>
            <a:r>
              <a:rPr lang="en-US" dirty="0" err="1"/>
              <a:t>System.</a:t>
            </a:r>
            <a:r>
              <a:rPr lang="en-US" i="1" dirty="0" err="1"/>
              <a:t>out.println</a:t>
            </a:r>
            <a:r>
              <a:rPr lang="en-US" i="1" dirty="0"/>
              <a:t>("DVD Skips to Chapter");</a:t>
            </a:r>
            <a:endParaRPr lang="en-US" dirty="0"/>
          </a:p>
          <a:p>
            <a:r>
              <a:rPr lang="en-US" dirty="0"/>
              <a:t>		</a:t>
            </a:r>
            <a:r>
              <a:rPr lang="en-US" dirty="0" err="1"/>
              <a:t>deviceState</a:t>
            </a:r>
            <a:r>
              <a:rPr lang="en-US" dirty="0"/>
              <a:t>--;  }</a:t>
            </a:r>
          </a:p>
          <a:p>
            <a:endParaRPr lang="en-US" dirty="0"/>
          </a:p>
          <a:p>
            <a:r>
              <a:rPr lang="en-US" dirty="0"/>
              <a:t>	@Override</a:t>
            </a:r>
          </a:p>
          <a:p>
            <a:r>
              <a:rPr lang="en-US" dirty="0"/>
              <a:t>	</a:t>
            </a:r>
            <a:r>
              <a:rPr lang="en-US" b="1" dirty="0"/>
              <a:t>public void </a:t>
            </a:r>
            <a:r>
              <a:rPr lang="en-US" b="1" dirty="0" err="1"/>
              <a:t>buttonSixPressed</a:t>
            </a:r>
            <a:r>
              <a:rPr lang="en-US" b="1" dirty="0"/>
              <a:t>() {</a:t>
            </a:r>
          </a:p>
          <a:p>
            <a:r>
              <a:rPr lang="en-US" dirty="0"/>
              <a:t>		</a:t>
            </a:r>
            <a:r>
              <a:rPr lang="en-US" dirty="0" err="1"/>
              <a:t>System.</a:t>
            </a:r>
            <a:r>
              <a:rPr lang="en-US" i="1" dirty="0" err="1"/>
              <a:t>out.println</a:t>
            </a:r>
            <a:r>
              <a:rPr lang="en-US" i="1" dirty="0"/>
              <a:t>("DVD go to next Chapter");</a:t>
            </a:r>
            <a:endParaRPr lang="en-US" dirty="0"/>
          </a:p>
          <a:p>
            <a:r>
              <a:rPr lang="en-US" dirty="0"/>
              <a:t>		</a:t>
            </a:r>
            <a:r>
              <a:rPr lang="en-US" dirty="0" err="1"/>
              <a:t>deviceState</a:t>
            </a:r>
            <a:r>
              <a:rPr lang="en-US" dirty="0"/>
              <a:t>++;  }</a:t>
            </a:r>
          </a:p>
          <a:p>
            <a:endParaRPr lang="en-US" dirty="0"/>
          </a:p>
          <a:p>
            <a:r>
              <a:rPr lang="en-US" dirty="0"/>
              <a:t>}</a:t>
            </a:r>
          </a:p>
        </p:txBody>
      </p:sp>
    </p:spTree>
    <p:extLst>
      <p:ext uri="{BB962C8B-B14F-4D97-AF65-F5344CB8AC3E}">
        <p14:creationId xmlns:p14="http://schemas.microsoft.com/office/powerpoint/2010/main" val="39651046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609600"/>
            <a:ext cx="8686800" cy="5909311"/>
          </a:xfrm>
          <a:prstGeom prst="rect">
            <a:avLst/>
          </a:prstGeom>
          <a:noFill/>
        </p:spPr>
        <p:txBody>
          <a:bodyPr wrap="square" rtlCol="0">
            <a:spAutoFit/>
          </a:bodyPr>
          <a:lstStyle/>
          <a:p>
            <a:r>
              <a:rPr lang="en-US" b="1" dirty="0"/>
              <a:t>public abstract class </a:t>
            </a:r>
            <a:r>
              <a:rPr lang="en-US" b="1" dirty="0" err="1"/>
              <a:t>RemoteButton</a:t>
            </a:r>
            <a:r>
              <a:rPr lang="en-US" b="1" dirty="0"/>
              <a:t>{</a:t>
            </a:r>
          </a:p>
          <a:p>
            <a:endParaRPr lang="en-US" dirty="0"/>
          </a:p>
          <a:p>
            <a:r>
              <a:rPr lang="en-US" dirty="0"/>
              <a:t>	</a:t>
            </a:r>
            <a:r>
              <a:rPr lang="en-US" b="1" dirty="0"/>
              <a:t>private </a:t>
            </a:r>
            <a:r>
              <a:rPr lang="en-US" b="1" dirty="0" err="1"/>
              <a:t>EntertainmentDevice</a:t>
            </a:r>
            <a:r>
              <a:rPr lang="en-US" b="1" dirty="0"/>
              <a:t> </a:t>
            </a:r>
            <a:r>
              <a:rPr lang="en-US" b="1" dirty="0" err="1"/>
              <a:t>theDevice</a:t>
            </a:r>
            <a:r>
              <a:rPr lang="en-US" b="1" dirty="0"/>
              <a:t>;</a:t>
            </a:r>
          </a:p>
          <a:p>
            <a:endParaRPr lang="en-US" dirty="0"/>
          </a:p>
          <a:p>
            <a:r>
              <a:rPr lang="en-US" dirty="0"/>
              <a:t>	</a:t>
            </a:r>
            <a:r>
              <a:rPr lang="en-US" b="1" dirty="0"/>
              <a:t>public </a:t>
            </a:r>
            <a:r>
              <a:rPr lang="en-US" b="1" dirty="0" err="1"/>
              <a:t>RemoteButton</a:t>
            </a:r>
            <a:r>
              <a:rPr lang="en-US" b="1" dirty="0"/>
              <a:t>(</a:t>
            </a:r>
            <a:r>
              <a:rPr lang="en-US" b="1" dirty="0" err="1"/>
              <a:t>EntertainmentDevice</a:t>
            </a:r>
            <a:r>
              <a:rPr lang="en-US" b="1" dirty="0"/>
              <a:t> </a:t>
            </a:r>
            <a:r>
              <a:rPr lang="en-US" b="1" dirty="0" err="1"/>
              <a:t>newDevice</a:t>
            </a:r>
            <a:r>
              <a:rPr lang="en-US" b="1" dirty="0"/>
              <a:t>){</a:t>
            </a:r>
          </a:p>
          <a:p>
            <a:r>
              <a:rPr lang="en-US" dirty="0"/>
              <a:t> 		</a:t>
            </a:r>
            <a:r>
              <a:rPr lang="en-US" dirty="0" err="1"/>
              <a:t>theDevice</a:t>
            </a:r>
            <a:r>
              <a:rPr lang="en-US" dirty="0"/>
              <a:t> = </a:t>
            </a:r>
            <a:r>
              <a:rPr lang="en-US" dirty="0" err="1"/>
              <a:t>newDevice</a:t>
            </a:r>
            <a:r>
              <a:rPr lang="en-US" dirty="0"/>
              <a:t>;  }</a:t>
            </a:r>
          </a:p>
          <a:p>
            <a:endParaRPr lang="en-US" dirty="0"/>
          </a:p>
          <a:p>
            <a:r>
              <a:rPr lang="en-US" dirty="0"/>
              <a:t>	</a:t>
            </a:r>
            <a:r>
              <a:rPr lang="en-US" b="1" dirty="0"/>
              <a:t>public void </a:t>
            </a:r>
            <a:r>
              <a:rPr lang="en-US" b="1" dirty="0" err="1"/>
              <a:t>buttonFivePressed</a:t>
            </a:r>
            <a:r>
              <a:rPr lang="en-US" b="1" dirty="0"/>
              <a:t>() {</a:t>
            </a:r>
            <a:endParaRPr lang="en-US" dirty="0"/>
          </a:p>
          <a:p>
            <a:r>
              <a:rPr lang="en-US" dirty="0"/>
              <a:t>		</a:t>
            </a:r>
            <a:r>
              <a:rPr lang="en-US" dirty="0" err="1"/>
              <a:t>theDevice.buttonFivePressed</a:t>
            </a:r>
            <a:r>
              <a:rPr lang="en-US" dirty="0"/>
              <a:t>(); }</a:t>
            </a:r>
          </a:p>
          <a:p>
            <a:endParaRPr lang="en-US" dirty="0"/>
          </a:p>
          <a:p>
            <a:r>
              <a:rPr lang="en-US" dirty="0"/>
              <a:t>	</a:t>
            </a:r>
            <a:r>
              <a:rPr lang="en-US" b="1" dirty="0"/>
              <a:t>public void </a:t>
            </a:r>
            <a:r>
              <a:rPr lang="en-US" b="1" dirty="0" err="1"/>
              <a:t>buttonSixPressed</a:t>
            </a:r>
            <a:r>
              <a:rPr lang="en-US" b="1" dirty="0"/>
              <a:t>() {</a:t>
            </a:r>
          </a:p>
          <a:p>
            <a:r>
              <a:rPr lang="en-US" dirty="0"/>
              <a:t>		</a:t>
            </a:r>
            <a:r>
              <a:rPr lang="en-US" dirty="0" err="1"/>
              <a:t>theDevice.buttonSixPressed</a:t>
            </a:r>
            <a:r>
              <a:rPr lang="en-US" dirty="0"/>
              <a:t>(); }</a:t>
            </a:r>
          </a:p>
          <a:p>
            <a:endParaRPr lang="en-US" dirty="0"/>
          </a:p>
          <a:p>
            <a:r>
              <a:rPr lang="en-US" dirty="0"/>
              <a:t>	</a:t>
            </a:r>
            <a:r>
              <a:rPr lang="en-US" b="1" dirty="0"/>
              <a:t>public void </a:t>
            </a:r>
            <a:r>
              <a:rPr lang="en-US" b="1" dirty="0" err="1"/>
              <a:t>deviceFeedback</a:t>
            </a:r>
            <a:r>
              <a:rPr lang="en-US" b="1" dirty="0"/>
              <a:t>(){</a:t>
            </a:r>
            <a:endParaRPr lang="en-US" dirty="0"/>
          </a:p>
          <a:p>
            <a:r>
              <a:rPr lang="en-US" dirty="0"/>
              <a:t>		</a:t>
            </a:r>
            <a:r>
              <a:rPr lang="en-US" dirty="0" err="1"/>
              <a:t>theDevice.deviceFeedback</a:t>
            </a:r>
            <a:r>
              <a:rPr lang="en-US" dirty="0"/>
              <a:t>(); }</a:t>
            </a:r>
          </a:p>
          <a:p>
            <a:endParaRPr lang="en-US" dirty="0"/>
          </a:p>
          <a:p>
            <a:r>
              <a:rPr lang="en-US" dirty="0"/>
              <a:t>	</a:t>
            </a:r>
            <a:r>
              <a:rPr lang="en-US" b="1" dirty="0"/>
              <a:t>public abstract void </a:t>
            </a:r>
            <a:r>
              <a:rPr lang="en-US" b="1" dirty="0" err="1"/>
              <a:t>buttonNinePressed</a:t>
            </a:r>
            <a:r>
              <a:rPr lang="en-US" b="1" dirty="0"/>
              <a:t>();</a:t>
            </a:r>
          </a:p>
          <a:p>
            <a:endParaRPr lang="en-US" dirty="0"/>
          </a:p>
          <a:p>
            <a:r>
              <a:rPr lang="en-US" dirty="0"/>
              <a:t>}</a:t>
            </a:r>
          </a:p>
          <a:p>
            <a:endParaRPr lang="en-US" dirty="0"/>
          </a:p>
          <a:p>
            <a:endParaRPr lang="en-US" dirty="0"/>
          </a:p>
        </p:txBody>
      </p:sp>
    </p:spTree>
    <p:extLst>
      <p:ext uri="{BB962C8B-B14F-4D97-AF65-F5344CB8AC3E}">
        <p14:creationId xmlns:p14="http://schemas.microsoft.com/office/powerpoint/2010/main" val="37162323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990600"/>
            <a:ext cx="8711903" cy="3139321"/>
          </a:xfrm>
          <a:prstGeom prst="rect">
            <a:avLst/>
          </a:prstGeom>
          <a:noFill/>
        </p:spPr>
        <p:txBody>
          <a:bodyPr wrap="square" rtlCol="0">
            <a:spAutoFit/>
          </a:bodyPr>
          <a:lstStyle/>
          <a:p>
            <a:r>
              <a:rPr lang="en-US" b="1" dirty="0"/>
              <a:t>public class </a:t>
            </a:r>
            <a:r>
              <a:rPr lang="en-US" b="1" dirty="0" err="1"/>
              <a:t>TVRemoteMute</a:t>
            </a:r>
            <a:r>
              <a:rPr lang="en-US" b="1" dirty="0"/>
              <a:t> extends </a:t>
            </a:r>
            <a:r>
              <a:rPr lang="en-US" b="1" dirty="0" err="1"/>
              <a:t>RemoteButton</a:t>
            </a:r>
            <a:r>
              <a:rPr lang="en-US" b="1" dirty="0"/>
              <a:t> {</a:t>
            </a:r>
          </a:p>
          <a:p>
            <a:endParaRPr lang="en-US" dirty="0"/>
          </a:p>
          <a:p>
            <a:r>
              <a:rPr lang="en-US" dirty="0"/>
              <a:t>	</a:t>
            </a:r>
            <a:r>
              <a:rPr lang="en-US" b="1" dirty="0"/>
              <a:t>public </a:t>
            </a:r>
            <a:r>
              <a:rPr lang="en-US" b="1" dirty="0" err="1"/>
              <a:t>TVRemoteMute</a:t>
            </a:r>
            <a:r>
              <a:rPr lang="en-US" b="1" dirty="0"/>
              <a:t>(</a:t>
            </a:r>
            <a:r>
              <a:rPr lang="en-US" b="1" dirty="0" err="1"/>
              <a:t>EntertainmentDevice</a:t>
            </a:r>
            <a:r>
              <a:rPr lang="en-US" b="1" dirty="0"/>
              <a:t> </a:t>
            </a:r>
            <a:r>
              <a:rPr lang="en-US" b="1" dirty="0" err="1"/>
              <a:t>newDevice</a:t>
            </a:r>
            <a:r>
              <a:rPr lang="en-US" b="1" dirty="0"/>
              <a:t>) {</a:t>
            </a:r>
          </a:p>
          <a:p>
            <a:r>
              <a:rPr lang="en-US" dirty="0"/>
              <a:t>		</a:t>
            </a:r>
            <a:r>
              <a:rPr lang="en-US" b="1" dirty="0"/>
              <a:t>super(</a:t>
            </a:r>
            <a:r>
              <a:rPr lang="en-US" b="1" dirty="0" err="1"/>
              <a:t>newDevice</a:t>
            </a:r>
            <a:r>
              <a:rPr lang="en-US" b="1" dirty="0"/>
              <a:t>);</a:t>
            </a:r>
            <a:endParaRPr lang="en-US" dirty="0"/>
          </a:p>
          <a:p>
            <a:r>
              <a:rPr lang="en-US" dirty="0"/>
              <a:t>	}</a:t>
            </a:r>
          </a:p>
          <a:p>
            <a:endParaRPr lang="en-US" dirty="0"/>
          </a:p>
          <a:p>
            <a:r>
              <a:rPr lang="en-US" dirty="0"/>
              <a:t>	@Override</a:t>
            </a:r>
          </a:p>
          <a:p>
            <a:r>
              <a:rPr lang="en-US" dirty="0"/>
              <a:t>	</a:t>
            </a:r>
            <a:r>
              <a:rPr lang="en-US" b="1" dirty="0"/>
              <a:t>public void </a:t>
            </a:r>
            <a:r>
              <a:rPr lang="en-US" b="1" dirty="0" err="1"/>
              <a:t>buttonNinePressed</a:t>
            </a:r>
            <a:r>
              <a:rPr lang="en-US" b="1" dirty="0"/>
              <a:t>() {</a:t>
            </a:r>
            <a:endParaRPr lang="en-US" dirty="0"/>
          </a:p>
          <a:p>
            <a:r>
              <a:rPr lang="en-US" dirty="0"/>
              <a:t>		</a:t>
            </a:r>
            <a:r>
              <a:rPr lang="en-US" dirty="0" err="1"/>
              <a:t>System.</a:t>
            </a:r>
            <a:r>
              <a:rPr lang="en-US" i="1" dirty="0" err="1"/>
              <a:t>out.println</a:t>
            </a:r>
            <a:r>
              <a:rPr lang="en-US" i="1" dirty="0"/>
              <a:t>("TV was Muted"); </a:t>
            </a:r>
            <a:r>
              <a:rPr lang="en-US" dirty="0"/>
              <a:t>}</a:t>
            </a:r>
          </a:p>
          <a:p>
            <a:endParaRPr lang="en-US" dirty="0"/>
          </a:p>
          <a:p>
            <a:r>
              <a:rPr lang="en-US" dirty="0"/>
              <a:t>}</a:t>
            </a:r>
          </a:p>
        </p:txBody>
      </p:sp>
    </p:spTree>
    <p:extLst>
      <p:ext uri="{BB962C8B-B14F-4D97-AF65-F5344CB8AC3E}">
        <p14:creationId xmlns:p14="http://schemas.microsoft.com/office/powerpoint/2010/main" val="27892255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1143000"/>
            <a:ext cx="7534785" cy="3139321"/>
          </a:xfrm>
          <a:prstGeom prst="rect">
            <a:avLst/>
          </a:prstGeom>
          <a:noFill/>
        </p:spPr>
        <p:txBody>
          <a:bodyPr wrap="none" rtlCol="0">
            <a:spAutoFit/>
          </a:bodyPr>
          <a:lstStyle/>
          <a:p>
            <a:r>
              <a:rPr lang="en-US" b="1" dirty="0"/>
              <a:t>public class </a:t>
            </a:r>
            <a:r>
              <a:rPr lang="en-US" b="1" dirty="0" err="1"/>
              <a:t>TVRemotePause</a:t>
            </a:r>
            <a:r>
              <a:rPr lang="en-US" b="1" dirty="0"/>
              <a:t> extends </a:t>
            </a:r>
            <a:r>
              <a:rPr lang="en-US" b="1" dirty="0" err="1"/>
              <a:t>RemoteButton</a:t>
            </a:r>
            <a:r>
              <a:rPr lang="en-US" b="1" dirty="0"/>
              <a:t>{</a:t>
            </a:r>
          </a:p>
          <a:p>
            <a:endParaRPr lang="en-US" dirty="0"/>
          </a:p>
          <a:p>
            <a:r>
              <a:rPr lang="en-US" dirty="0"/>
              <a:t>	</a:t>
            </a:r>
            <a:r>
              <a:rPr lang="en-US" b="1" dirty="0"/>
              <a:t>public </a:t>
            </a:r>
            <a:r>
              <a:rPr lang="en-US" b="1" dirty="0" err="1"/>
              <a:t>TVRemotePause</a:t>
            </a:r>
            <a:r>
              <a:rPr lang="en-US" b="1" dirty="0"/>
              <a:t>(</a:t>
            </a:r>
            <a:r>
              <a:rPr lang="en-US" b="1" dirty="0" err="1"/>
              <a:t>EntertainmentDevice</a:t>
            </a:r>
            <a:r>
              <a:rPr lang="en-US" b="1" dirty="0"/>
              <a:t> </a:t>
            </a:r>
            <a:r>
              <a:rPr lang="en-US" b="1" dirty="0" err="1"/>
              <a:t>newDevice</a:t>
            </a:r>
            <a:r>
              <a:rPr lang="en-US" b="1" dirty="0"/>
              <a:t>) {</a:t>
            </a:r>
          </a:p>
          <a:p>
            <a:r>
              <a:rPr lang="en-US" dirty="0"/>
              <a:t>		</a:t>
            </a:r>
            <a:r>
              <a:rPr lang="en-US" b="1" dirty="0"/>
              <a:t>super(</a:t>
            </a:r>
            <a:r>
              <a:rPr lang="en-US" b="1" dirty="0" err="1"/>
              <a:t>newDevice</a:t>
            </a:r>
            <a:r>
              <a:rPr lang="en-US" b="1" dirty="0"/>
              <a:t>); </a:t>
            </a:r>
            <a:r>
              <a:rPr lang="en-US" dirty="0"/>
              <a:t>}</a:t>
            </a:r>
          </a:p>
          <a:p>
            <a:endParaRPr lang="en-US" dirty="0"/>
          </a:p>
          <a:p>
            <a:r>
              <a:rPr lang="en-US" dirty="0"/>
              <a:t>	@Override</a:t>
            </a:r>
          </a:p>
          <a:p>
            <a:r>
              <a:rPr lang="en-US" dirty="0"/>
              <a:t>	</a:t>
            </a:r>
            <a:r>
              <a:rPr lang="en-US" b="1" dirty="0"/>
              <a:t>public void </a:t>
            </a:r>
            <a:r>
              <a:rPr lang="en-US" b="1" dirty="0" err="1"/>
              <a:t>buttonNinePressed</a:t>
            </a:r>
            <a:r>
              <a:rPr lang="en-US" b="1" dirty="0"/>
              <a:t>() {</a:t>
            </a:r>
          </a:p>
          <a:p>
            <a:r>
              <a:rPr lang="en-US" dirty="0"/>
              <a:t>		</a:t>
            </a:r>
            <a:r>
              <a:rPr lang="en-US" dirty="0" err="1"/>
              <a:t>System.</a:t>
            </a:r>
            <a:r>
              <a:rPr lang="en-US" i="1" dirty="0" err="1"/>
              <a:t>out.println</a:t>
            </a:r>
            <a:r>
              <a:rPr lang="en-US" i="1" dirty="0"/>
              <a:t>("TV was Muted”); </a:t>
            </a:r>
            <a:r>
              <a:rPr lang="en-US" dirty="0"/>
              <a:t>}</a:t>
            </a:r>
          </a:p>
          <a:p>
            <a:endParaRPr lang="en-US" dirty="0"/>
          </a:p>
          <a:p>
            <a:r>
              <a:rPr lang="en-US" dirty="0"/>
              <a:t>}</a:t>
            </a:r>
          </a:p>
          <a:p>
            <a:endParaRPr lang="en-US" dirty="0"/>
          </a:p>
        </p:txBody>
      </p:sp>
    </p:spTree>
    <p:extLst>
      <p:ext uri="{BB962C8B-B14F-4D97-AF65-F5344CB8AC3E}">
        <p14:creationId xmlns:p14="http://schemas.microsoft.com/office/powerpoint/2010/main" val="39583988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533400"/>
            <a:ext cx="8686800" cy="6186310"/>
          </a:xfrm>
          <a:prstGeom prst="rect">
            <a:avLst/>
          </a:prstGeom>
          <a:noFill/>
        </p:spPr>
        <p:txBody>
          <a:bodyPr wrap="square" rtlCol="0">
            <a:spAutoFit/>
          </a:bodyPr>
          <a:lstStyle/>
          <a:p>
            <a:endParaRPr lang="en-US" dirty="0"/>
          </a:p>
          <a:p>
            <a:r>
              <a:rPr lang="en-US" b="1" dirty="0"/>
              <a:t>public class </a:t>
            </a:r>
            <a:r>
              <a:rPr lang="en-US" b="1" dirty="0" err="1"/>
              <a:t>TestTheRemote</a:t>
            </a:r>
            <a:r>
              <a:rPr lang="en-US" b="1" dirty="0"/>
              <a:t> {</a:t>
            </a:r>
          </a:p>
          <a:p>
            <a:endParaRPr lang="en-US" dirty="0"/>
          </a:p>
          <a:p>
            <a:r>
              <a:rPr lang="en-US" dirty="0"/>
              <a:t>	</a:t>
            </a:r>
            <a:r>
              <a:rPr lang="en-US" b="1" dirty="0"/>
              <a:t>public static void main(String[] </a:t>
            </a:r>
            <a:r>
              <a:rPr lang="en-US" b="1" dirty="0" err="1"/>
              <a:t>args</a:t>
            </a:r>
            <a:r>
              <a:rPr lang="en-US" b="1" dirty="0"/>
              <a:t>) {</a:t>
            </a:r>
            <a:endParaRPr lang="en-US" dirty="0"/>
          </a:p>
          <a:p>
            <a:r>
              <a:rPr lang="en-US" dirty="0"/>
              <a:t>		</a:t>
            </a:r>
            <a:r>
              <a:rPr lang="en-US" dirty="0" err="1"/>
              <a:t>TVDevice</a:t>
            </a:r>
            <a:r>
              <a:rPr lang="en-US" dirty="0"/>
              <a:t> </a:t>
            </a:r>
            <a:r>
              <a:rPr lang="en-US" dirty="0" err="1"/>
              <a:t>tvd</a:t>
            </a:r>
            <a:r>
              <a:rPr lang="en-US" dirty="0"/>
              <a:t> = new </a:t>
            </a:r>
            <a:r>
              <a:rPr lang="en-US" dirty="0" err="1"/>
              <a:t>TVDevice</a:t>
            </a:r>
            <a:r>
              <a:rPr lang="en-US" dirty="0"/>
              <a:t>(1,200); </a:t>
            </a:r>
          </a:p>
          <a:p>
            <a:r>
              <a:rPr lang="en-US" dirty="0"/>
              <a:t>		</a:t>
            </a:r>
            <a:r>
              <a:rPr lang="en-US" dirty="0" err="1"/>
              <a:t>RemoteButton</a:t>
            </a:r>
            <a:r>
              <a:rPr lang="en-US" dirty="0"/>
              <a:t> </a:t>
            </a:r>
            <a:r>
              <a:rPr lang="en-US" dirty="0" err="1"/>
              <a:t>theTV</a:t>
            </a:r>
            <a:r>
              <a:rPr lang="en-US" dirty="0"/>
              <a:t> = </a:t>
            </a:r>
            <a:r>
              <a:rPr lang="en-US" b="1" dirty="0"/>
              <a:t>new </a:t>
            </a:r>
            <a:r>
              <a:rPr lang="en-US" b="1" dirty="0" err="1"/>
              <a:t>TVRemoteMute</a:t>
            </a:r>
            <a:r>
              <a:rPr lang="en-US" b="1" dirty="0"/>
              <a:t>(</a:t>
            </a:r>
            <a:r>
              <a:rPr lang="en-US" b="1" dirty="0" err="1"/>
              <a:t>tvd</a:t>
            </a:r>
            <a:r>
              <a:rPr lang="en-US" b="1" dirty="0"/>
              <a:t>);</a:t>
            </a:r>
          </a:p>
          <a:p>
            <a:r>
              <a:rPr lang="en-US" dirty="0"/>
              <a:t>		</a:t>
            </a:r>
            <a:r>
              <a:rPr lang="en-US" dirty="0" err="1"/>
              <a:t>RemoteButton</a:t>
            </a:r>
            <a:r>
              <a:rPr lang="en-US" dirty="0"/>
              <a:t> theTV2 = </a:t>
            </a:r>
            <a:r>
              <a:rPr lang="en-US" b="1" dirty="0"/>
              <a:t>new </a:t>
            </a:r>
            <a:r>
              <a:rPr lang="en-US" b="1" dirty="0" err="1"/>
              <a:t>TVRemotePause</a:t>
            </a:r>
            <a:r>
              <a:rPr lang="en-US" b="1" dirty="0"/>
              <a:t>(</a:t>
            </a:r>
            <a:r>
              <a:rPr lang="en-US" b="1" dirty="0" err="1"/>
              <a:t>tvd</a:t>
            </a:r>
            <a:r>
              <a:rPr lang="en-US" b="1" dirty="0"/>
              <a:t>);</a:t>
            </a:r>
          </a:p>
          <a:p>
            <a:endParaRPr lang="en-US" dirty="0"/>
          </a:p>
          <a:p>
            <a:r>
              <a:rPr lang="en-US" dirty="0"/>
              <a:t>		</a:t>
            </a:r>
          </a:p>
          <a:p>
            <a:r>
              <a:rPr lang="en-US" dirty="0"/>
              <a:t>		</a:t>
            </a:r>
            <a:r>
              <a:rPr lang="en-US" dirty="0" err="1"/>
              <a:t>System.</a:t>
            </a:r>
            <a:r>
              <a:rPr lang="en-US" i="1" dirty="0" err="1"/>
              <a:t>out.println</a:t>
            </a:r>
            <a:r>
              <a:rPr lang="en-US" i="1" dirty="0"/>
              <a:t>("Test TV with Mute");</a:t>
            </a:r>
            <a:endParaRPr lang="en-US" dirty="0"/>
          </a:p>
          <a:p>
            <a:r>
              <a:rPr lang="en-US" dirty="0"/>
              <a:t>		</a:t>
            </a:r>
            <a:r>
              <a:rPr lang="en-US" dirty="0" err="1"/>
              <a:t>theTV.buttonFivePressed</a:t>
            </a:r>
            <a:r>
              <a:rPr lang="en-US" dirty="0"/>
              <a:t>();</a:t>
            </a:r>
          </a:p>
          <a:p>
            <a:r>
              <a:rPr lang="en-US" dirty="0"/>
              <a:t>		</a:t>
            </a:r>
            <a:r>
              <a:rPr lang="en-US" dirty="0" err="1"/>
              <a:t>theTV.buttonSixPressed</a:t>
            </a:r>
            <a:r>
              <a:rPr lang="en-US" dirty="0"/>
              <a:t>();</a:t>
            </a:r>
          </a:p>
          <a:p>
            <a:r>
              <a:rPr lang="en-US" dirty="0"/>
              <a:t>		</a:t>
            </a:r>
            <a:r>
              <a:rPr lang="en-US" dirty="0" err="1"/>
              <a:t>theTV.buttonNinePressed</a:t>
            </a:r>
            <a:r>
              <a:rPr lang="en-US" dirty="0"/>
              <a:t>();</a:t>
            </a:r>
          </a:p>
          <a:p>
            <a:endParaRPr lang="en-US" dirty="0"/>
          </a:p>
          <a:p>
            <a:r>
              <a:rPr lang="en-US" dirty="0"/>
              <a:t>		</a:t>
            </a:r>
            <a:r>
              <a:rPr lang="en-US" dirty="0" err="1"/>
              <a:t>System.</a:t>
            </a:r>
            <a:r>
              <a:rPr lang="en-US" i="1" dirty="0" err="1"/>
              <a:t>out.println</a:t>
            </a:r>
            <a:r>
              <a:rPr lang="en-US" i="1" dirty="0"/>
              <a:t>("\</a:t>
            </a:r>
            <a:r>
              <a:rPr lang="en-US" i="1" dirty="0" err="1"/>
              <a:t>nTest</a:t>
            </a:r>
            <a:r>
              <a:rPr lang="en-US" i="1" dirty="0"/>
              <a:t> TV with Pause");</a:t>
            </a:r>
            <a:endParaRPr lang="en-US" dirty="0"/>
          </a:p>
          <a:p>
            <a:r>
              <a:rPr lang="en-US" dirty="0"/>
              <a:t>		theTV2.buttonFivePressed();</a:t>
            </a:r>
          </a:p>
          <a:p>
            <a:r>
              <a:rPr lang="en-US" dirty="0"/>
              <a:t>		theTV2.buttonSixPressed();</a:t>
            </a:r>
          </a:p>
          <a:p>
            <a:r>
              <a:rPr lang="en-US" dirty="0"/>
              <a:t>		theTV2.buttonNinePressed();</a:t>
            </a:r>
          </a:p>
          <a:p>
            <a:r>
              <a:rPr lang="en-US" dirty="0"/>
              <a:t>		theTV2.deviceFeedback();</a:t>
            </a:r>
          </a:p>
          <a:p>
            <a:r>
              <a:rPr lang="en-US" dirty="0"/>
              <a:t>	}</a:t>
            </a:r>
          </a:p>
          <a:p>
            <a:r>
              <a:rPr lang="en-US" dirty="0"/>
              <a:t>}</a:t>
            </a:r>
          </a:p>
          <a:p>
            <a:endParaRPr lang="en-US" dirty="0"/>
          </a:p>
        </p:txBody>
      </p:sp>
    </p:spTree>
    <p:extLst>
      <p:ext uri="{BB962C8B-B14F-4D97-AF65-F5344CB8AC3E}">
        <p14:creationId xmlns:p14="http://schemas.microsoft.com/office/powerpoint/2010/main" val="26410069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Applicability</a:t>
            </a:r>
          </a:p>
          <a:p>
            <a:pPr lvl="1"/>
            <a:r>
              <a:rPr lang="en-US" dirty="0"/>
              <a:t>You want to avoid a permanent binding between an abstraction and its implementation</a:t>
            </a:r>
          </a:p>
          <a:p>
            <a:pPr lvl="2"/>
            <a:r>
              <a:rPr lang="en-US" dirty="0"/>
              <a:t>E.g., when the implementation must be selected or switched at run-time</a:t>
            </a:r>
          </a:p>
          <a:p>
            <a:pPr lvl="2"/>
            <a:endParaRPr lang="en-US" dirty="0"/>
          </a:p>
          <a:p>
            <a:pPr lvl="1"/>
            <a:r>
              <a:rPr lang="en-US" dirty="0"/>
              <a:t>Bridge pattern lets you combine the different abstractions and implementations and extend them independently</a:t>
            </a:r>
          </a:p>
          <a:p>
            <a:pPr lvl="1"/>
            <a:endParaRPr lang="en-US" dirty="0"/>
          </a:p>
          <a:p>
            <a:pPr lvl="1"/>
            <a:r>
              <a:rPr lang="en-US" dirty="0"/>
              <a:t>Changes in the implementation of an abstraction should have no impact on clients</a:t>
            </a:r>
          </a:p>
          <a:p>
            <a:pPr lvl="1"/>
            <a:endParaRPr lang="en-US" dirty="0"/>
          </a:p>
          <a:p>
            <a:pPr lvl="1"/>
            <a:endParaRPr lang="en-US" dirty="0"/>
          </a:p>
        </p:txBody>
      </p:sp>
      <p:sp>
        <p:nvSpPr>
          <p:cNvPr id="4" name="Title 1"/>
          <p:cNvSpPr>
            <a:spLocks noGrp="1"/>
          </p:cNvSpPr>
          <p:nvPr>
            <p:ph type="title"/>
          </p:nvPr>
        </p:nvSpPr>
        <p:spPr/>
        <p:txBody>
          <a:bodyPr/>
          <a:lstStyle/>
          <a:p>
            <a:r>
              <a:rPr lang="en-US" dirty="0"/>
              <a:t>Bridge Design Pattern </a:t>
            </a:r>
          </a:p>
        </p:txBody>
      </p:sp>
    </p:spTree>
    <p:extLst>
      <p:ext uri="{BB962C8B-B14F-4D97-AF65-F5344CB8AC3E}">
        <p14:creationId xmlns:p14="http://schemas.microsoft.com/office/powerpoint/2010/main" val="19326458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Bridge Design Pattern </a:t>
            </a:r>
          </a:p>
        </p:txBody>
      </p:sp>
      <p:sp>
        <p:nvSpPr>
          <p:cNvPr id="3" name="Content Placeholder 2"/>
          <p:cNvSpPr>
            <a:spLocks noGrp="1"/>
          </p:cNvSpPr>
          <p:nvPr>
            <p:ph idx="1"/>
          </p:nvPr>
        </p:nvSpPr>
        <p:spPr/>
        <p:txBody>
          <a:bodyPr/>
          <a:lstStyle/>
          <a:p>
            <a:r>
              <a:rPr lang="en-US" dirty="0"/>
              <a:t>Consequences</a:t>
            </a:r>
          </a:p>
          <a:p>
            <a:endParaRPr lang="en-US" dirty="0"/>
          </a:p>
          <a:p>
            <a:pPr lvl="1"/>
            <a:r>
              <a:rPr lang="en-US" dirty="0"/>
              <a:t>Decoupling interface/abstract classes and implementation</a:t>
            </a:r>
          </a:p>
          <a:p>
            <a:endParaRPr lang="en-US" dirty="0"/>
          </a:p>
          <a:p>
            <a:pPr lvl="1"/>
            <a:r>
              <a:rPr lang="en-US" dirty="0"/>
              <a:t>Improve extensibility: you can extend the abstraction and implementer hierarchies independently</a:t>
            </a:r>
          </a:p>
          <a:p>
            <a:pPr lvl="1"/>
            <a:endParaRPr lang="en-US" dirty="0"/>
          </a:p>
          <a:p>
            <a:pPr lvl="1"/>
            <a:r>
              <a:rPr lang="en-US" dirty="0"/>
              <a:t>Hiding implementation details from clients.</a:t>
            </a:r>
          </a:p>
          <a:p>
            <a:pPr lvl="1"/>
            <a:endParaRPr lang="en-US" dirty="0"/>
          </a:p>
          <a:p>
            <a:pPr lvl="1"/>
            <a:endParaRPr lang="en-US" dirty="0"/>
          </a:p>
        </p:txBody>
      </p:sp>
    </p:spTree>
    <p:extLst>
      <p:ext uri="{BB962C8B-B14F-4D97-AF65-F5344CB8AC3E}">
        <p14:creationId xmlns:p14="http://schemas.microsoft.com/office/powerpoint/2010/main" val="2030696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Adapter</a:t>
            </a:r>
          </a:p>
          <a:p>
            <a:r>
              <a:rPr lang="en-US" dirty="0"/>
              <a:t>Bridge</a:t>
            </a:r>
          </a:p>
          <a:p>
            <a:r>
              <a:rPr lang="en-US" dirty="0"/>
              <a:t>Composite</a:t>
            </a:r>
          </a:p>
          <a:p>
            <a:r>
              <a:rPr lang="en-US" dirty="0"/>
              <a:t>Decorator</a:t>
            </a:r>
          </a:p>
          <a:p>
            <a:r>
              <a:rPr lang="en-US" dirty="0"/>
              <a:t>Façade</a:t>
            </a:r>
          </a:p>
          <a:p>
            <a:r>
              <a:rPr lang="en-US" dirty="0"/>
              <a:t>Flyweight</a:t>
            </a:r>
          </a:p>
          <a:p>
            <a:r>
              <a:rPr lang="en-US" dirty="0"/>
              <a:t>Proxy</a:t>
            </a:r>
          </a:p>
        </p:txBody>
      </p:sp>
      <p:sp>
        <p:nvSpPr>
          <p:cNvPr id="4" name="Title 1"/>
          <p:cNvSpPr>
            <a:spLocks noGrp="1"/>
          </p:cNvSpPr>
          <p:nvPr>
            <p:ph type="title"/>
          </p:nvPr>
        </p:nvSpPr>
        <p:spPr>
          <a:xfrm>
            <a:off x="457200" y="533400"/>
            <a:ext cx="8229600" cy="990600"/>
          </a:xfrm>
        </p:spPr>
        <p:txBody>
          <a:bodyPr/>
          <a:lstStyle/>
          <a:p>
            <a:r>
              <a:rPr lang="en-US"/>
              <a:t>Structural </a:t>
            </a:r>
            <a:r>
              <a:rPr lang="en-US" dirty="0"/>
              <a:t>Design Patterns</a:t>
            </a:r>
          </a:p>
        </p:txBody>
      </p:sp>
    </p:spTree>
    <p:extLst>
      <p:ext uri="{BB962C8B-B14F-4D97-AF65-F5344CB8AC3E}">
        <p14:creationId xmlns:p14="http://schemas.microsoft.com/office/powerpoint/2010/main" val="22949129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Composite Design Pattern</a:t>
            </a:r>
          </a:p>
        </p:txBody>
      </p:sp>
      <p:sp>
        <p:nvSpPr>
          <p:cNvPr id="3" name="Content Placeholder 2"/>
          <p:cNvSpPr>
            <a:spLocks noGrp="1"/>
          </p:cNvSpPr>
          <p:nvPr>
            <p:ph idx="1"/>
          </p:nvPr>
        </p:nvSpPr>
        <p:spPr/>
        <p:txBody>
          <a:bodyPr/>
          <a:lstStyle/>
          <a:p>
            <a:r>
              <a:rPr lang="en-US" dirty="0"/>
              <a:t>Intent</a:t>
            </a:r>
          </a:p>
          <a:p>
            <a:endParaRPr lang="en-US" dirty="0"/>
          </a:p>
          <a:p>
            <a:pPr lvl="1"/>
            <a:r>
              <a:rPr lang="en-US" dirty="0"/>
              <a:t>Compose objects into tree structures to represent part-whole hierarchies</a:t>
            </a:r>
          </a:p>
          <a:p>
            <a:pPr lvl="1"/>
            <a:endParaRPr lang="en-US" dirty="0"/>
          </a:p>
          <a:p>
            <a:pPr lvl="1"/>
            <a:r>
              <a:rPr lang="en-US" dirty="0"/>
              <a:t>Composite lets clients treat individual objects and compositions of objects uniformly</a:t>
            </a:r>
          </a:p>
        </p:txBody>
      </p:sp>
    </p:spTree>
    <p:extLst>
      <p:ext uri="{BB962C8B-B14F-4D97-AF65-F5344CB8AC3E}">
        <p14:creationId xmlns:p14="http://schemas.microsoft.com/office/powerpoint/2010/main" val="28536068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Composite Design Pattern</a:t>
            </a:r>
          </a:p>
        </p:txBody>
      </p:sp>
      <p:sp>
        <p:nvSpPr>
          <p:cNvPr id="3" name="Content Placeholder 2"/>
          <p:cNvSpPr>
            <a:spLocks noGrp="1"/>
          </p:cNvSpPr>
          <p:nvPr>
            <p:ph idx="1"/>
          </p:nvPr>
        </p:nvSpPr>
        <p:spPr/>
        <p:txBody>
          <a:bodyPr/>
          <a:lstStyle/>
          <a:p>
            <a:r>
              <a:rPr lang="en-US" dirty="0"/>
              <a:t>Motivation </a:t>
            </a:r>
          </a:p>
        </p:txBody>
      </p:sp>
      <p:pic>
        <p:nvPicPr>
          <p:cNvPr id="4" name="Picture 3"/>
          <p:cNvPicPr>
            <a:picLocks noChangeAspect="1"/>
          </p:cNvPicPr>
          <p:nvPr/>
        </p:nvPicPr>
        <p:blipFill>
          <a:blip r:embed="rId2"/>
          <a:stretch>
            <a:fillRect/>
          </a:stretch>
        </p:blipFill>
        <p:spPr>
          <a:xfrm>
            <a:off x="609600" y="2209800"/>
            <a:ext cx="8077200" cy="4076700"/>
          </a:xfrm>
          <a:prstGeom prst="rect">
            <a:avLst/>
          </a:prstGeom>
        </p:spPr>
      </p:pic>
    </p:spTree>
    <p:extLst>
      <p:ext uri="{BB962C8B-B14F-4D97-AF65-F5344CB8AC3E}">
        <p14:creationId xmlns:p14="http://schemas.microsoft.com/office/powerpoint/2010/main" val="402829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Composite Design Pattern</a:t>
            </a:r>
          </a:p>
        </p:txBody>
      </p:sp>
      <p:sp>
        <p:nvSpPr>
          <p:cNvPr id="3" name="Content Placeholder 2"/>
          <p:cNvSpPr>
            <a:spLocks noGrp="1"/>
          </p:cNvSpPr>
          <p:nvPr>
            <p:ph idx="1"/>
          </p:nvPr>
        </p:nvSpPr>
        <p:spPr/>
        <p:txBody>
          <a:bodyPr/>
          <a:lstStyle/>
          <a:p>
            <a:r>
              <a:rPr lang="en-US" dirty="0"/>
              <a:t>Motivation </a:t>
            </a:r>
          </a:p>
        </p:txBody>
      </p:sp>
      <p:pic>
        <p:nvPicPr>
          <p:cNvPr id="5" name="Picture 4"/>
          <p:cNvPicPr>
            <a:picLocks noChangeAspect="1"/>
          </p:cNvPicPr>
          <p:nvPr/>
        </p:nvPicPr>
        <p:blipFill>
          <a:blip r:embed="rId2"/>
          <a:stretch>
            <a:fillRect/>
          </a:stretch>
        </p:blipFill>
        <p:spPr>
          <a:xfrm>
            <a:off x="609600" y="2057400"/>
            <a:ext cx="8001000" cy="3548770"/>
          </a:xfrm>
          <a:prstGeom prst="rect">
            <a:avLst/>
          </a:prstGeom>
        </p:spPr>
      </p:pic>
    </p:spTree>
    <p:extLst>
      <p:ext uri="{BB962C8B-B14F-4D97-AF65-F5344CB8AC3E}">
        <p14:creationId xmlns:p14="http://schemas.microsoft.com/office/powerpoint/2010/main" val="5505168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Composite Design Pattern</a:t>
            </a:r>
          </a:p>
        </p:txBody>
      </p:sp>
      <p:sp>
        <p:nvSpPr>
          <p:cNvPr id="3" name="Content Placeholder 2"/>
          <p:cNvSpPr>
            <a:spLocks noGrp="1"/>
          </p:cNvSpPr>
          <p:nvPr>
            <p:ph idx="1"/>
          </p:nvPr>
        </p:nvSpPr>
        <p:spPr/>
        <p:txBody>
          <a:bodyPr/>
          <a:lstStyle/>
          <a:p>
            <a:r>
              <a:rPr lang="en-US" dirty="0"/>
              <a:t>Structure</a:t>
            </a:r>
          </a:p>
        </p:txBody>
      </p:sp>
      <p:pic>
        <p:nvPicPr>
          <p:cNvPr id="5" name="Picture 4"/>
          <p:cNvPicPr>
            <a:picLocks noChangeAspect="1"/>
          </p:cNvPicPr>
          <p:nvPr/>
        </p:nvPicPr>
        <p:blipFill>
          <a:blip r:embed="rId2"/>
          <a:stretch>
            <a:fillRect/>
          </a:stretch>
        </p:blipFill>
        <p:spPr>
          <a:xfrm>
            <a:off x="381000" y="2209800"/>
            <a:ext cx="8382000" cy="3886200"/>
          </a:xfrm>
          <a:prstGeom prst="rect">
            <a:avLst/>
          </a:prstGeom>
        </p:spPr>
      </p:pic>
    </p:spTree>
    <p:extLst>
      <p:ext uri="{BB962C8B-B14F-4D97-AF65-F5344CB8AC3E}">
        <p14:creationId xmlns:p14="http://schemas.microsoft.com/office/powerpoint/2010/main" val="15369604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000" dirty="0"/>
              <a:t>Example: </a:t>
            </a:r>
          </a:p>
          <a:p>
            <a:r>
              <a:rPr lang="en-US" sz="2000" dirty="0"/>
              <a:t>In a small organization, there are 5 employees. At top position, there is 1 general manager. Under general manager, there are two employees, one is manager and other is developer and further manager has two developers working under him. We want to print name and salary of all employees from top to bottom.</a:t>
            </a:r>
          </a:p>
        </p:txBody>
      </p:sp>
      <p:pic>
        <p:nvPicPr>
          <p:cNvPr id="4" name="Picture 3" descr="CompositeDesignPatternExampleHierarchy.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3733800"/>
            <a:ext cx="8033497" cy="2974415"/>
          </a:xfrm>
          <a:prstGeom prst="rect">
            <a:avLst/>
          </a:prstGeom>
        </p:spPr>
      </p:pic>
      <p:sp>
        <p:nvSpPr>
          <p:cNvPr id="5" name="Title 1"/>
          <p:cNvSpPr>
            <a:spLocks noGrp="1"/>
          </p:cNvSpPr>
          <p:nvPr>
            <p:ph type="title"/>
          </p:nvPr>
        </p:nvSpPr>
        <p:spPr/>
        <p:txBody>
          <a:bodyPr/>
          <a:lstStyle/>
          <a:p>
            <a:r>
              <a:rPr lang="en-US" dirty="0"/>
              <a:t>Composite Design Pattern</a:t>
            </a:r>
          </a:p>
        </p:txBody>
      </p:sp>
    </p:spTree>
    <p:extLst>
      <p:ext uri="{BB962C8B-B14F-4D97-AF65-F5344CB8AC3E}">
        <p14:creationId xmlns:p14="http://schemas.microsoft.com/office/powerpoint/2010/main" val="17110485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Composite Design Pattern</a:t>
            </a:r>
          </a:p>
        </p:txBody>
      </p:sp>
      <p:sp>
        <p:nvSpPr>
          <p:cNvPr id="3" name="Content Placeholder 2"/>
          <p:cNvSpPr>
            <a:spLocks noGrp="1"/>
          </p:cNvSpPr>
          <p:nvPr>
            <p:ph idx="1"/>
          </p:nvPr>
        </p:nvSpPr>
        <p:spPr/>
        <p:txBody>
          <a:bodyPr/>
          <a:lstStyle/>
          <a:p>
            <a:r>
              <a:rPr lang="en-US" dirty="0"/>
              <a:t>Example</a:t>
            </a:r>
          </a:p>
        </p:txBody>
      </p:sp>
      <p:pic>
        <p:nvPicPr>
          <p:cNvPr id="4" name="Picture 3" descr="CompositeDesignPatternExample.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2286000"/>
            <a:ext cx="7086600" cy="4330700"/>
          </a:xfrm>
          <a:prstGeom prst="rect">
            <a:avLst/>
          </a:prstGeom>
        </p:spPr>
      </p:pic>
    </p:spTree>
    <p:extLst>
      <p:ext uri="{BB962C8B-B14F-4D97-AF65-F5344CB8AC3E}">
        <p14:creationId xmlns:p14="http://schemas.microsoft.com/office/powerpoint/2010/main" val="25157215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1447800"/>
            <a:ext cx="8305800" cy="4524316"/>
          </a:xfrm>
          <a:prstGeom prst="rect">
            <a:avLst/>
          </a:prstGeom>
          <a:noFill/>
        </p:spPr>
        <p:txBody>
          <a:bodyPr wrap="square" rtlCol="0">
            <a:spAutoFit/>
          </a:bodyPr>
          <a:lstStyle/>
          <a:p>
            <a:r>
              <a:rPr lang="en-US" dirty="0"/>
              <a:t>public interface Employee {</a:t>
            </a:r>
          </a:p>
          <a:p>
            <a:endParaRPr lang="en-US" dirty="0"/>
          </a:p>
          <a:p>
            <a:r>
              <a:rPr lang="en-US" dirty="0"/>
              <a:t>   public String </a:t>
            </a:r>
            <a:r>
              <a:rPr lang="en-US" dirty="0" err="1"/>
              <a:t>getName</a:t>
            </a:r>
            <a:r>
              <a:rPr lang="en-US" dirty="0"/>
              <a:t>();</a:t>
            </a:r>
          </a:p>
          <a:p>
            <a:endParaRPr lang="en-US" dirty="0"/>
          </a:p>
          <a:p>
            <a:r>
              <a:rPr lang="en-US" dirty="0"/>
              <a:t>   public double </a:t>
            </a:r>
            <a:r>
              <a:rPr lang="en-US" dirty="0" err="1"/>
              <a:t>getSalary</a:t>
            </a:r>
            <a:r>
              <a:rPr lang="en-US" dirty="0"/>
              <a:t>();</a:t>
            </a:r>
          </a:p>
          <a:p>
            <a:endParaRPr lang="en-US" dirty="0"/>
          </a:p>
          <a:p>
            <a:r>
              <a:rPr lang="en-US" dirty="0"/>
              <a:t>   public void print();</a:t>
            </a:r>
          </a:p>
          <a:p>
            <a:endParaRPr lang="en-US" dirty="0"/>
          </a:p>
          <a:p>
            <a:r>
              <a:rPr lang="en-US" dirty="0"/>
              <a:t>   public void add(Employee employee);</a:t>
            </a:r>
          </a:p>
          <a:p>
            <a:endParaRPr lang="en-US" dirty="0"/>
          </a:p>
          <a:p>
            <a:r>
              <a:rPr lang="en-US" dirty="0"/>
              <a:t>   public void remove(Employee employee);</a:t>
            </a:r>
          </a:p>
          <a:p>
            <a:endParaRPr lang="en-US" dirty="0"/>
          </a:p>
          <a:p>
            <a:r>
              <a:rPr lang="en-US" dirty="0"/>
              <a:t>   public Employee </a:t>
            </a:r>
            <a:r>
              <a:rPr lang="en-US" dirty="0" err="1"/>
              <a:t>getChild</a:t>
            </a:r>
            <a:r>
              <a:rPr lang="en-US" dirty="0"/>
              <a:t>(</a:t>
            </a:r>
            <a:r>
              <a:rPr lang="en-US" dirty="0" err="1"/>
              <a:t>int</a:t>
            </a:r>
            <a:r>
              <a:rPr lang="en-US" dirty="0"/>
              <a:t> </a:t>
            </a:r>
            <a:r>
              <a:rPr lang="en-US" dirty="0" err="1"/>
              <a:t>i</a:t>
            </a:r>
            <a:r>
              <a:rPr lang="en-US" dirty="0"/>
              <a:t>);</a:t>
            </a:r>
          </a:p>
          <a:p>
            <a:endParaRPr lang="en-US" dirty="0"/>
          </a:p>
          <a:p>
            <a:r>
              <a:rPr lang="en-US" dirty="0"/>
              <a:t>   }</a:t>
            </a:r>
          </a:p>
          <a:p>
            <a:endParaRPr lang="en-US" dirty="0"/>
          </a:p>
        </p:txBody>
      </p:sp>
    </p:spTree>
    <p:extLst>
      <p:ext uri="{BB962C8B-B14F-4D97-AF65-F5344CB8AC3E}">
        <p14:creationId xmlns:p14="http://schemas.microsoft.com/office/powerpoint/2010/main" val="42125823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81000"/>
            <a:ext cx="8991600" cy="6463309"/>
          </a:xfrm>
          <a:prstGeom prst="rect">
            <a:avLst/>
          </a:prstGeom>
          <a:noFill/>
        </p:spPr>
        <p:txBody>
          <a:bodyPr wrap="square" rtlCol="0">
            <a:spAutoFit/>
          </a:bodyPr>
          <a:lstStyle/>
          <a:p>
            <a:r>
              <a:rPr lang="en-US" sz="1600" dirty="0"/>
              <a:t>public class Developer implements Employee{</a:t>
            </a:r>
          </a:p>
          <a:p>
            <a:r>
              <a:rPr lang="en-US" sz="1600" dirty="0"/>
              <a:t>  private String name;</a:t>
            </a:r>
          </a:p>
          <a:p>
            <a:r>
              <a:rPr lang="en-US" sz="1600" dirty="0"/>
              <a:t>  private double salary;</a:t>
            </a:r>
          </a:p>
          <a:p>
            <a:endParaRPr lang="en-US" sz="1600" dirty="0"/>
          </a:p>
          <a:p>
            <a:r>
              <a:rPr lang="en-US" sz="1600" dirty="0"/>
              <a:t>  public Developer(String </a:t>
            </a:r>
            <a:r>
              <a:rPr lang="en-US" sz="1600" dirty="0" err="1"/>
              <a:t>name,double</a:t>
            </a:r>
            <a:r>
              <a:rPr lang="en-US" sz="1600" dirty="0"/>
              <a:t> salary){</a:t>
            </a:r>
          </a:p>
          <a:p>
            <a:r>
              <a:rPr lang="en-US" sz="1600" dirty="0"/>
              <a:t>   	 </a:t>
            </a:r>
            <a:r>
              <a:rPr lang="en-US" sz="1600" dirty="0" err="1"/>
              <a:t>this.name</a:t>
            </a:r>
            <a:r>
              <a:rPr lang="en-US" sz="1600" dirty="0"/>
              <a:t> = name;</a:t>
            </a:r>
          </a:p>
          <a:p>
            <a:r>
              <a:rPr lang="en-US" sz="1600" dirty="0"/>
              <a:t>   	 </a:t>
            </a:r>
            <a:r>
              <a:rPr lang="en-US" sz="1600" dirty="0" err="1"/>
              <a:t>this.salary</a:t>
            </a:r>
            <a:r>
              <a:rPr lang="en-US" sz="1600" dirty="0"/>
              <a:t> = salary; }</a:t>
            </a:r>
          </a:p>
          <a:p>
            <a:r>
              <a:rPr lang="en-US" sz="1600" dirty="0"/>
              <a:t> </a:t>
            </a:r>
          </a:p>
          <a:p>
            <a:r>
              <a:rPr lang="en-US" sz="1600" dirty="0"/>
              <a:t>  public String </a:t>
            </a:r>
            <a:r>
              <a:rPr lang="en-US" sz="1600" dirty="0" err="1"/>
              <a:t>getName</a:t>
            </a:r>
            <a:r>
              <a:rPr lang="en-US" sz="1600" dirty="0"/>
              <a:t>() {</a:t>
            </a:r>
          </a:p>
          <a:p>
            <a:r>
              <a:rPr lang="en-US" sz="1600" dirty="0"/>
              <a:t>    	return name; }</a:t>
            </a:r>
          </a:p>
          <a:p>
            <a:endParaRPr lang="en-US" sz="1600" dirty="0"/>
          </a:p>
          <a:p>
            <a:r>
              <a:rPr lang="en-US" sz="1600" dirty="0"/>
              <a:t>  public double </a:t>
            </a:r>
            <a:r>
              <a:rPr lang="en-US" sz="1600" dirty="0" err="1"/>
              <a:t>getSalary</a:t>
            </a:r>
            <a:r>
              <a:rPr lang="en-US" sz="1600" dirty="0"/>
              <a:t>() {</a:t>
            </a:r>
          </a:p>
          <a:p>
            <a:r>
              <a:rPr lang="en-US" sz="1600" dirty="0"/>
              <a:t>   	 return salary; }</a:t>
            </a:r>
          </a:p>
          <a:p>
            <a:endParaRPr lang="en-US" sz="1600" dirty="0"/>
          </a:p>
          <a:p>
            <a:r>
              <a:rPr lang="en-US" sz="1600" dirty="0"/>
              <a:t>  public void print() {</a:t>
            </a:r>
          </a:p>
          <a:p>
            <a:r>
              <a:rPr lang="en-US" sz="1600" dirty="0"/>
              <a:t> 	</a:t>
            </a:r>
            <a:r>
              <a:rPr lang="en-US" sz="1600" dirty="0" err="1"/>
              <a:t>System.out.println</a:t>
            </a:r>
            <a:r>
              <a:rPr lang="en-US" sz="1600" dirty="0"/>
              <a:t>("Name ="+</a:t>
            </a:r>
            <a:r>
              <a:rPr lang="en-US" sz="1600" dirty="0" err="1"/>
              <a:t>getName</a:t>
            </a:r>
            <a:r>
              <a:rPr lang="en-US" sz="1600" dirty="0"/>
              <a:t>());</a:t>
            </a:r>
          </a:p>
          <a:p>
            <a:r>
              <a:rPr lang="en-US" sz="1600" dirty="0"/>
              <a:t>    	</a:t>
            </a:r>
            <a:r>
              <a:rPr lang="en-US" sz="1600" dirty="0" err="1"/>
              <a:t>System.out.println</a:t>
            </a:r>
            <a:r>
              <a:rPr lang="en-US" sz="1600" dirty="0"/>
              <a:t>("Salary ="+</a:t>
            </a:r>
            <a:r>
              <a:rPr lang="en-US" sz="1600" dirty="0" err="1"/>
              <a:t>getSalary</a:t>
            </a:r>
            <a:r>
              <a:rPr lang="en-US" sz="1600" dirty="0"/>
              <a:t>());}</a:t>
            </a:r>
          </a:p>
          <a:p>
            <a:endParaRPr lang="en-US" sz="1600" dirty="0"/>
          </a:p>
          <a:p>
            <a:r>
              <a:rPr lang="en-US" sz="1600" dirty="0"/>
              <a:t>  public void remove(Employee employee) { }</a:t>
            </a:r>
          </a:p>
          <a:p>
            <a:endParaRPr lang="en-US" sz="1600" dirty="0"/>
          </a:p>
          <a:p>
            <a:r>
              <a:rPr lang="en-US" sz="1600" dirty="0"/>
              <a:t> public void add(Employee employee) { }</a:t>
            </a:r>
          </a:p>
          <a:p>
            <a:endParaRPr lang="en-US" sz="1600" dirty="0"/>
          </a:p>
          <a:p>
            <a:r>
              <a:rPr lang="en-US" sz="1600" dirty="0"/>
              <a:t>  public Employee </a:t>
            </a:r>
            <a:r>
              <a:rPr lang="en-US" sz="1600" dirty="0" err="1"/>
              <a:t>getChild</a:t>
            </a:r>
            <a:r>
              <a:rPr lang="en-US" sz="1600" dirty="0"/>
              <a:t>(</a:t>
            </a:r>
            <a:r>
              <a:rPr lang="en-US" sz="1600" dirty="0" err="1"/>
              <a:t>int</a:t>
            </a:r>
            <a:r>
              <a:rPr lang="en-US" sz="1600" dirty="0"/>
              <a:t> </a:t>
            </a:r>
            <a:r>
              <a:rPr lang="en-US" sz="1600" dirty="0" err="1"/>
              <a:t>i</a:t>
            </a:r>
            <a:r>
              <a:rPr lang="en-US" sz="1600" dirty="0"/>
              <a:t>) { return null; }</a:t>
            </a:r>
          </a:p>
          <a:p>
            <a:r>
              <a:rPr lang="en-US" sz="1600" dirty="0"/>
              <a:t>  }</a:t>
            </a:r>
          </a:p>
          <a:p>
            <a:r>
              <a:rPr lang="en-US" sz="1600" dirty="0"/>
              <a:t>}</a:t>
            </a:r>
          </a:p>
        </p:txBody>
      </p:sp>
      <p:sp>
        <p:nvSpPr>
          <p:cNvPr id="6" name="TextBox 5"/>
          <p:cNvSpPr txBox="1"/>
          <p:nvPr/>
        </p:nvSpPr>
        <p:spPr>
          <a:xfrm>
            <a:off x="5847976" y="4953000"/>
            <a:ext cx="3276600" cy="738664"/>
          </a:xfrm>
          <a:prstGeom prst="rect">
            <a:avLst/>
          </a:prstGeom>
          <a:noFill/>
        </p:spPr>
        <p:txBody>
          <a:bodyPr wrap="square" rtlCol="0">
            <a:spAutoFit/>
          </a:bodyPr>
          <a:lstStyle/>
          <a:p>
            <a:r>
              <a:rPr lang="en-US" sz="1400" dirty="0">
                <a:solidFill>
                  <a:srgbClr val="3366FF"/>
                </a:solidFill>
              </a:rPr>
              <a:t>Methods are not applicable for the leaves because its just valid for the whole</a:t>
            </a:r>
          </a:p>
        </p:txBody>
      </p:sp>
      <p:cxnSp>
        <p:nvCxnSpPr>
          <p:cNvPr id="8" name="Straight Connector 7"/>
          <p:cNvCxnSpPr>
            <a:stCxn id="6" idx="1"/>
          </p:cNvCxnSpPr>
          <p:nvPr/>
        </p:nvCxnSpPr>
        <p:spPr>
          <a:xfrm flipH="1" flipV="1">
            <a:off x="4191000" y="4953000"/>
            <a:ext cx="1656976" cy="369332"/>
          </a:xfrm>
          <a:prstGeom prst="line">
            <a:avLst/>
          </a:prstGeom>
          <a:ln>
            <a:solidFill>
              <a:srgbClr val="3366FF"/>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a:stCxn id="6" idx="1"/>
          </p:cNvCxnSpPr>
          <p:nvPr/>
        </p:nvCxnSpPr>
        <p:spPr>
          <a:xfrm flipH="1">
            <a:off x="3810000" y="5322332"/>
            <a:ext cx="2037976" cy="164068"/>
          </a:xfrm>
          <a:prstGeom prst="line">
            <a:avLst/>
          </a:prstGeom>
          <a:ln>
            <a:solidFill>
              <a:srgbClr val="3366FF"/>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a:stCxn id="6" idx="1"/>
          </p:cNvCxnSpPr>
          <p:nvPr/>
        </p:nvCxnSpPr>
        <p:spPr>
          <a:xfrm flipH="1">
            <a:off x="4267200" y="5322332"/>
            <a:ext cx="1580776" cy="621268"/>
          </a:xfrm>
          <a:prstGeom prst="line">
            <a:avLst/>
          </a:prstGeom>
          <a:ln>
            <a:solidFill>
              <a:srgbClr val="3366FF"/>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767446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533400"/>
            <a:ext cx="8839200" cy="5909311"/>
          </a:xfrm>
          <a:prstGeom prst="rect">
            <a:avLst/>
          </a:prstGeom>
          <a:noFill/>
        </p:spPr>
        <p:txBody>
          <a:bodyPr wrap="square" rtlCol="0">
            <a:spAutoFit/>
          </a:bodyPr>
          <a:lstStyle/>
          <a:p>
            <a:r>
              <a:rPr lang="en-US" dirty="0"/>
              <a:t>import </a:t>
            </a:r>
            <a:r>
              <a:rPr lang="en-US" dirty="0" err="1"/>
              <a:t>java.util.ArrayList</a:t>
            </a:r>
            <a:r>
              <a:rPr lang="en-US" dirty="0"/>
              <a:t>;</a:t>
            </a:r>
          </a:p>
          <a:p>
            <a:r>
              <a:rPr lang="en-US" dirty="0"/>
              <a:t>import </a:t>
            </a:r>
            <a:r>
              <a:rPr lang="en-US" dirty="0" err="1"/>
              <a:t>java.util.Iterator</a:t>
            </a:r>
            <a:r>
              <a:rPr lang="en-US" dirty="0"/>
              <a:t>;</a:t>
            </a:r>
          </a:p>
          <a:p>
            <a:r>
              <a:rPr lang="en-US" dirty="0"/>
              <a:t>import </a:t>
            </a:r>
            <a:r>
              <a:rPr lang="en-US" dirty="0" err="1"/>
              <a:t>java.util.List</a:t>
            </a:r>
            <a:r>
              <a:rPr lang="en-US" dirty="0"/>
              <a:t>;</a:t>
            </a:r>
          </a:p>
          <a:p>
            <a:endParaRPr lang="en-US" dirty="0"/>
          </a:p>
          <a:p>
            <a:r>
              <a:rPr lang="en-US" dirty="0"/>
              <a:t>public class Manager implements Employee{</a:t>
            </a:r>
          </a:p>
          <a:p>
            <a:endParaRPr lang="en-US" dirty="0"/>
          </a:p>
          <a:p>
            <a:r>
              <a:rPr lang="en-US" dirty="0"/>
              <a:t> private String name;</a:t>
            </a:r>
          </a:p>
          <a:p>
            <a:r>
              <a:rPr lang="en-US" dirty="0"/>
              <a:t> private double salary;</a:t>
            </a:r>
          </a:p>
          <a:p>
            <a:r>
              <a:rPr lang="en-US" dirty="0"/>
              <a:t>List&lt;Employee&gt; employees = new </a:t>
            </a:r>
            <a:r>
              <a:rPr lang="en-US" dirty="0" err="1"/>
              <a:t>ArrayList</a:t>
            </a:r>
            <a:r>
              <a:rPr lang="en-US" dirty="0"/>
              <a:t>&lt;Employee&gt;();</a:t>
            </a:r>
          </a:p>
          <a:p>
            <a:endParaRPr lang="en-US" dirty="0"/>
          </a:p>
          <a:p>
            <a:r>
              <a:rPr lang="en-US" dirty="0"/>
              <a:t> public Manager(String </a:t>
            </a:r>
            <a:r>
              <a:rPr lang="en-US" dirty="0" err="1"/>
              <a:t>name,double</a:t>
            </a:r>
            <a:r>
              <a:rPr lang="en-US" dirty="0"/>
              <a:t> salary){</a:t>
            </a:r>
          </a:p>
          <a:p>
            <a:r>
              <a:rPr lang="en-US" dirty="0"/>
              <a:t>  </a:t>
            </a:r>
            <a:r>
              <a:rPr lang="en-US" dirty="0" err="1"/>
              <a:t>this.name</a:t>
            </a:r>
            <a:r>
              <a:rPr lang="en-US" dirty="0"/>
              <a:t> = name;</a:t>
            </a:r>
          </a:p>
          <a:p>
            <a:r>
              <a:rPr lang="en-US" dirty="0"/>
              <a:t>  </a:t>
            </a:r>
            <a:r>
              <a:rPr lang="en-US" dirty="0" err="1"/>
              <a:t>this.salary</a:t>
            </a:r>
            <a:r>
              <a:rPr lang="en-US" dirty="0"/>
              <a:t> = salary; }</a:t>
            </a:r>
          </a:p>
          <a:p>
            <a:endParaRPr lang="en-US" dirty="0"/>
          </a:p>
          <a:p>
            <a:r>
              <a:rPr lang="en-US" dirty="0"/>
              <a:t> public String </a:t>
            </a:r>
            <a:r>
              <a:rPr lang="en-US" dirty="0" err="1"/>
              <a:t>getName</a:t>
            </a:r>
            <a:r>
              <a:rPr lang="en-US" dirty="0"/>
              <a:t>() {</a:t>
            </a:r>
          </a:p>
          <a:p>
            <a:r>
              <a:rPr lang="en-US" dirty="0"/>
              <a:t>  return name; }</a:t>
            </a:r>
          </a:p>
          <a:p>
            <a:endParaRPr lang="en-US" dirty="0"/>
          </a:p>
          <a:p>
            <a:r>
              <a:rPr lang="en-US" dirty="0"/>
              <a:t> public double </a:t>
            </a:r>
            <a:r>
              <a:rPr lang="en-US" dirty="0" err="1"/>
              <a:t>getSalary</a:t>
            </a:r>
            <a:r>
              <a:rPr lang="en-US" dirty="0"/>
              <a:t>() {</a:t>
            </a:r>
          </a:p>
          <a:p>
            <a:r>
              <a:rPr lang="en-US" dirty="0"/>
              <a:t>  return salary;</a:t>
            </a:r>
          </a:p>
          <a:p>
            <a:r>
              <a:rPr lang="en-US" dirty="0"/>
              <a:t> }</a:t>
            </a:r>
          </a:p>
          <a:p>
            <a:endParaRPr lang="en-US" dirty="0"/>
          </a:p>
        </p:txBody>
      </p:sp>
    </p:spTree>
    <p:extLst>
      <p:ext uri="{BB962C8B-B14F-4D97-AF65-F5344CB8AC3E}">
        <p14:creationId xmlns:p14="http://schemas.microsoft.com/office/powerpoint/2010/main" val="27440733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457200"/>
            <a:ext cx="8839200" cy="6463309"/>
          </a:xfrm>
          <a:prstGeom prst="rect">
            <a:avLst/>
          </a:prstGeom>
          <a:noFill/>
        </p:spPr>
        <p:txBody>
          <a:bodyPr wrap="square" rtlCol="0">
            <a:spAutoFit/>
          </a:bodyPr>
          <a:lstStyle/>
          <a:p>
            <a:endParaRPr lang="en-US" dirty="0"/>
          </a:p>
          <a:p>
            <a:r>
              <a:rPr lang="en-US" dirty="0"/>
              <a:t>public void add(Employee employee) {</a:t>
            </a:r>
          </a:p>
          <a:p>
            <a:r>
              <a:rPr lang="en-US" dirty="0"/>
              <a:t>    </a:t>
            </a:r>
            <a:r>
              <a:rPr lang="en-US" dirty="0" err="1"/>
              <a:t>employees.add</a:t>
            </a:r>
            <a:r>
              <a:rPr lang="en-US" dirty="0"/>
              <a:t>(employee); }</a:t>
            </a:r>
          </a:p>
          <a:p>
            <a:endParaRPr lang="en-US" dirty="0"/>
          </a:p>
          <a:p>
            <a:r>
              <a:rPr lang="en-US" dirty="0"/>
              <a:t>public void remove(Employee employee) {</a:t>
            </a:r>
          </a:p>
          <a:p>
            <a:r>
              <a:rPr lang="en-US" dirty="0"/>
              <a:t>  </a:t>
            </a:r>
            <a:r>
              <a:rPr lang="en-US" dirty="0" err="1"/>
              <a:t>employees.remove</a:t>
            </a:r>
            <a:r>
              <a:rPr lang="en-US" dirty="0"/>
              <a:t>(employee);</a:t>
            </a:r>
          </a:p>
          <a:p>
            <a:r>
              <a:rPr lang="en-US" dirty="0"/>
              <a:t> }</a:t>
            </a:r>
          </a:p>
          <a:p>
            <a:endParaRPr lang="en-US" dirty="0"/>
          </a:p>
          <a:p>
            <a:r>
              <a:rPr lang="en-US" dirty="0"/>
              <a:t> public Employee </a:t>
            </a:r>
            <a:r>
              <a:rPr lang="en-US" dirty="0" err="1"/>
              <a:t>getChild</a:t>
            </a:r>
            <a:r>
              <a:rPr lang="en-US" dirty="0"/>
              <a:t>(</a:t>
            </a:r>
            <a:r>
              <a:rPr lang="en-US" dirty="0" err="1"/>
              <a:t>int</a:t>
            </a:r>
            <a:r>
              <a:rPr lang="en-US" dirty="0"/>
              <a:t> </a:t>
            </a:r>
            <a:r>
              <a:rPr lang="en-US" dirty="0" err="1"/>
              <a:t>i</a:t>
            </a:r>
            <a:r>
              <a:rPr lang="en-US" dirty="0"/>
              <a:t>) {</a:t>
            </a:r>
          </a:p>
          <a:p>
            <a:r>
              <a:rPr lang="en-US" dirty="0"/>
              <a:t>  return </a:t>
            </a:r>
            <a:r>
              <a:rPr lang="en-US" dirty="0" err="1"/>
              <a:t>employees.get</a:t>
            </a:r>
            <a:r>
              <a:rPr lang="en-US" dirty="0"/>
              <a:t>(</a:t>
            </a:r>
            <a:r>
              <a:rPr lang="en-US" dirty="0" err="1"/>
              <a:t>i</a:t>
            </a:r>
            <a:r>
              <a:rPr lang="en-US" dirty="0"/>
              <a:t>); }</a:t>
            </a:r>
          </a:p>
          <a:p>
            <a:endParaRPr lang="en-US" dirty="0"/>
          </a:p>
          <a:p>
            <a:r>
              <a:rPr lang="en-US" dirty="0"/>
              <a:t> public void print() {</a:t>
            </a:r>
          </a:p>
          <a:p>
            <a:endParaRPr lang="en-US" dirty="0"/>
          </a:p>
          <a:p>
            <a:r>
              <a:rPr lang="en-US" dirty="0"/>
              <a:t>  </a:t>
            </a:r>
            <a:r>
              <a:rPr lang="en-US" dirty="0" err="1"/>
              <a:t>System.out.println</a:t>
            </a:r>
            <a:r>
              <a:rPr lang="en-US" dirty="0"/>
              <a:t>("Name ="+</a:t>
            </a:r>
            <a:r>
              <a:rPr lang="en-US" dirty="0" err="1"/>
              <a:t>getName</a:t>
            </a:r>
            <a:r>
              <a:rPr lang="en-US" dirty="0"/>
              <a:t>());</a:t>
            </a:r>
          </a:p>
          <a:p>
            <a:r>
              <a:rPr lang="en-US" dirty="0"/>
              <a:t>  </a:t>
            </a:r>
            <a:r>
              <a:rPr lang="en-US" dirty="0" err="1"/>
              <a:t>System.out.println</a:t>
            </a:r>
            <a:r>
              <a:rPr lang="en-US" dirty="0"/>
              <a:t>("Salary ="+</a:t>
            </a:r>
            <a:r>
              <a:rPr lang="en-US" dirty="0" err="1"/>
              <a:t>getSalary</a:t>
            </a:r>
            <a:r>
              <a:rPr lang="en-US" dirty="0"/>
              <a:t>());</a:t>
            </a:r>
          </a:p>
          <a:p>
            <a:endParaRPr lang="en-US" dirty="0"/>
          </a:p>
          <a:p>
            <a:r>
              <a:rPr lang="en-US" dirty="0"/>
              <a:t>  Iterator&lt;Employee&gt; </a:t>
            </a:r>
            <a:r>
              <a:rPr lang="en-US" dirty="0" err="1"/>
              <a:t>employeeIterator</a:t>
            </a:r>
            <a:r>
              <a:rPr lang="en-US" dirty="0"/>
              <a:t> = </a:t>
            </a:r>
            <a:r>
              <a:rPr lang="en-US" dirty="0" err="1"/>
              <a:t>employees.iterator</a:t>
            </a:r>
            <a:r>
              <a:rPr lang="en-US" dirty="0"/>
              <a:t>();</a:t>
            </a:r>
          </a:p>
          <a:p>
            <a:r>
              <a:rPr lang="en-US" dirty="0"/>
              <a:t>    while(</a:t>
            </a:r>
            <a:r>
              <a:rPr lang="en-US" dirty="0" err="1"/>
              <a:t>employeeIterator.hasNext</a:t>
            </a:r>
            <a:r>
              <a:rPr lang="en-US" dirty="0"/>
              <a:t>()){</a:t>
            </a:r>
          </a:p>
          <a:p>
            <a:r>
              <a:rPr lang="en-US" dirty="0"/>
              <a:t>     Employee employee = </a:t>
            </a:r>
            <a:r>
              <a:rPr lang="en-US" dirty="0" err="1"/>
              <a:t>employeeIterator.next</a:t>
            </a:r>
            <a:r>
              <a:rPr lang="en-US" dirty="0"/>
              <a:t>();</a:t>
            </a:r>
          </a:p>
          <a:p>
            <a:r>
              <a:rPr lang="en-US" dirty="0"/>
              <a:t>     </a:t>
            </a:r>
            <a:r>
              <a:rPr lang="en-US" dirty="0" err="1"/>
              <a:t>employee.print</a:t>
            </a:r>
            <a:r>
              <a:rPr lang="en-US" dirty="0"/>
              <a:t>();</a:t>
            </a:r>
          </a:p>
          <a:p>
            <a:r>
              <a:rPr lang="en-US" dirty="0"/>
              <a:t>    }</a:t>
            </a:r>
          </a:p>
          <a:p>
            <a:r>
              <a:rPr lang="en-US" dirty="0"/>
              <a:t> }</a:t>
            </a:r>
          </a:p>
          <a:p>
            <a:r>
              <a:rPr lang="en-US" dirty="0"/>
              <a:t>}</a:t>
            </a:r>
          </a:p>
        </p:txBody>
      </p:sp>
    </p:spTree>
    <p:extLst>
      <p:ext uri="{BB962C8B-B14F-4D97-AF65-F5344CB8AC3E}">
        <p14:creationId xmlns:p14="http://schemas.microsoft.com/office/powerpoint/2010/main" val="775875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Adapter Design Pattern</a:t>
            </a:r>
          </a:p>
        </p:txBody>
      </p:sp>
      <p:sp>
        <p:nvSpPr>
          <p:cNvPr id="3" name="Content Placeholder 2"/>
          <p:cNvSpPr>
            <a:spLocks noGrp="1"/>
          </p:cNvSpPr>
          <p:nvPr>
            <p:ph idx="1"/>
          </p:nvPr>
        </p:nvSpPr>
        <p:spPr/>
        <p:txBody>
          <a:bodyPr/>
          <a:lstStyle/>
          <a:p>
            <a:r>
              <a:rPr lang="en-US" dirty="0"/>
              <a:t>Intent</a:t>
            </a:r>
          </a:p>
          <a:p>
            <a:endParaRPr lang="en-US" dirty="0"/>
          </a:p>
          <a:p>
            <a:pPr lvl="1"/>
            <a:r>
              <a:rPr lang="en-US" dirty="0"/>
              <a:t>Convert the interface into another interface the clients expect</a:t>
            </a:r>
          </a:p>
          <a:p>
            <a:pPr lvl="1"/>
            <a:endParaRPr lang="en-US" dirty="0"/>
          </a:p>
          <a:p>
            <a:pPr lvl="1"/>
            <a:r>
              <a:rPr lang="en-US" dirty="0"/>
              <a:t>Lets classes work together that could not otherwise because of incompatible interfaces</a:t>
            </a:r>
          </a:p>
          <a:p>
            <a:pPr lvl="1"/>
            <a:endParaRPr lang="en-US" dirty="0"/>
          </a:p>
          <a:p>
            <a:pPr lvl="1"/>
            <a:endParaRPr lang="en-US" dirty="0"/>
          </a:p>
          <a:p>
            <a:endParaRPr lang="en-US" dirty="0"/>
          </a:p>
          <a:p>
            <a:endParaRPr lang="en-US" dirty="0"/>
          </a:p>
          <a:p>
            <a:endParaRPr lang="en-US" dirty="0"/>
          </a:p>
        </p:txBody>
      </p:sp>
    </p:spTree>
    <p:extLst>
      <p:ext uri="{BB962C8B-B14F-4D97-AF65-F5344CB8AC3E}">
        <p14:creationId xmlns:p14="http://schemas.microsoft.com/office/powerpoint/2010/main" val="12311522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914400"/>
            <a:ext cx="8686800" cy="5632312"/>
          </a:xfrm>
          <a:prstGeom prst="rect">
            <a:avLst/>
          </a:prstGeom>
          <a:noFill/>
        </p:spPr>
        <p:txBody>
          <a:bodyPr wrap="square" rtlCol="0">
            <a:spAutoFit/>
          </a:bodyPr>
          <a:lstStyle/>
          <a:p>
            <a:r>
              <a:rPr lang="en-US" dirty="0"/>
              <a:t>public class </a:t>
            </a:r>
            <a:r>
              <a:rPr lang="en-US" dirty="0" err="1"/>
              <a:t>CompositeDesignPatternMain</a:t>
            </a:r>
            <a:r>
              <a:rPr lang="en-US" dirty="0"/>
              <a:t> {</a:t>
            </a:r>
          </a:p>
          <a:p>
            <a:endParaRPr lang="en-US" dirty="0"/>
          </a:p>
          <a:p>
            <a:r>
              <a:rPr lang="en-US" dirty="0"/>
              <a:t> public static void main(String[] </a:t>
            </a:r>
            <a:r>
              <a:rPr lang="en-US" dirty="0" err="1"/>
              <a:t>args</a:t>
            </a:r>
            <a:r>
              <a:rPr lang="en-US" dirty="0"/>
              <a:t>) {</a:t>
            </a:r>
          </a:p>
          <a:p>
            <a:endParaRPr lang="en-US" dirty="0"/>
          </a:p>
          <a:p>
            <a:r>
              <a:rPr lang="en-US" dirty="0"/>
              <a:t>  Employee emp1=new Developer("John", 10000);</a:t>
            </a:r>
          </a:p>
          <a:p>
            <a:endParaRPr lang="en-US" dirty="0"/>
          </a:p>
          <a:p>
            <a:r>
              <a:rPr lang="en-US" dirty="0"/>
              <a:t>  Employee emp2=new Developer("David", 15000);</a:t>
            </a:r>
          </a:p>
          <a:p>
            <a:endParaRPr lang="en-US" dirty="0"/>
          </a:p>
          <a:p>
            <a:r>
              <a:rPr lang="en-US" dirty="0"/>
              <a:t>  Employee manager1=new Manager("Daniel",25000);</a:t>
            </a:r>
          </a:p>
          <a:p>
            <a:r>
              <a:rPr lang="en-US" dirty="0"/>
              <a:t>  manager1.add(emp1);</a:t>
            </a:r>
          </a:p>
          <a:p>
            <a:r>
              <a:rPr lang="en-US" dirty="0"/>
              <a:t>  manager1.add(emp2);</a:t>
            </a:r>
          </a:p>
          <a:p>
            <a:endParaRPr lang="en-US" dirty="0"/>
          </a:p>
          <a:p>
            <a:r>
              <a:rPr lang="en-US" dirty="0"/>
              <a:t>  Employee emp3=new Developer("Michael", 20000);</a:t>
            </a:r>
          </a:p>
          <a:p>
            <a:r>
              <a:rPr lang="en-US" dirty="0"/>
              <a:t>  Manager </a:t>
            </a:r>
            <a:r>
              <a:rPr lang="en-US" dirty="0" err="1"/>
              <a:t>generalManager</a:t>
            </a:r>
            <a:r>
              <a:rPr lang="en-US" dirty="0"/>
              <a:t>=new Manager("Mark", 50000);</a:t>
            </a:r>
          </a:p>
          <a:p>
            <a:r>
              <a:rPr lang="en-US" dirty="0"/>
              <a:t>  </a:t>
            </a:r>
            <a:r>
              <a:rPr lang="en-US" dirty="0" err="1"/>
              <a:t>generalManager.add</a:t>
            </a:r>
            <a:r>
              <a:rPr lang="en-US" dirty="0"/>
              <a:t>(emp3);</a:t>
            </a:r>
          </a:p>
          <a:p>
            <a:r>
              <a:rPr lang="en-US" dirty="0"/>
              <a:t>  </a:t>
            </a:r>
            <a:r>
              <a:rPr lang="en-US" dirty="0" err="1"/>
              <a:t>generalManager.add</a:t>
            </a:r>
            <a:r>
              <a:rPr lang="en-US" dirty="0"/>
              <a:t>(manager1);</a:t>
            </a:r>
          </a:p>
          <a:p>
            <a:endParaRPr lang="en-US" dirty="0"/>
          </a:p>
          <a:p>
            <a:r>
              <a:rPr lang="en-US" dirty="0"/>
              <a:t>  </a:t>
            </a:r>
            <a:r>
              <a:rPr lang="en-US" dirty="0" err="1"/>
              <a:t>generalManager.print</a:t>
            </a:r>
            <a:r>
              <a:rPr lang="en-US" dirty="0"/>
              <a:t>();</a:t>
            </a:r>
          </a:p>
          <a:p>
            <a:r>
              <a:rPr lang="en-US" dirty="0"/>
              <a:t> }</a:t>
            </a:r>
          </a:p>
          <a:p>
            <a:r>
              <a:rPr lang="en-US" dirty="0"/>
              <a:t>}</a:t>
            </a:r>
          </a:p>
        </p:txBody>
      </p:sp>
    </p:spTree>
    <p:extLst>
      <p:ext uri="{BB962C8B-B14F-4D97-AF65-F5344CB8AC3E}">
        <p14:creationId xmlns:p14="http://schemas.microsoft.com/office/powerpoint/2010/main" val="13361863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609600"/>
            <a:ext cx="8839200" cy="5632312"/>
          </a:xfrm>
          <a:prstGeom prst="rect">
            <a:avLst/>
          </a:prstGeom>
          <a:noFill/>
        </p:spPr>
        <p:txBody>
          <a:bodyPr wrap="square" rtlCol="0">
            <a:spAutoFit/>
          </a:bodyPr>
          <a:lstStyle/>
          <a:p>
            <a:r>
              <a:rPr lang="en-US" dirty="0"/>
              <a:t>-------------</a:t>
            </a:r>
          </a:p>
          <a:p>
            <a:r>
              <a:rPr lang="en-US" dirty="0"/>
              <a:t>Name =Mark</a:t>
            </a:r>
          </a:p>
          <a:p>
            <a:r>
              <a:rPr lang="en-US" dirty="0"/>
              <a:t>Salary =50000.0</a:t>
            </a:r>
          </a:p>
          <a:p>
            <a:r>
              <a:rPr lang="en-US" dirty="0"/>
              <a:t>-------------</a:t>
            </a:r>
          </a:p>
          <a:p>
            <a:r>
              <a:rPr lang="en-US" dirty="0"/>
              <a:t>-------------</a:t>
            </a:r>
          </a:p>
          <a:p>
            <a:r>
              <a:rPr lang="en-US" dirty="0"/>
              <a:t>Name =Michael</a:t>
            </a:r>
          </a:p>
          <a:p>
            <a:r>
              <a:rPr lang="en-US" dirty="0"/>
              <a:t>Salary =20000.0</a:t>
            </a:r>
          </a:p>
          <a:p>
            <a:r>
              <a:rPr lang="en-US" dirty="0"/>
              <a:t>-------------</a:t>
            </a:r>
          </a:p>
          <a:p>
            <a:r>
              <a:rPr lang="en-US" dirty="0"/>
              <a:t>-------------</a:t>
            </a:r>
          </a:p>
          <a:p>
            <a:r>
              <a:rPr lang="en-US" dirty="0"/>
              <a:t>Name =Daniel</a:t>
            </a:r>
          </a:p>
          <a:p>
            <a:r>
              <a:rPr lang="en-US" dirty="0"/>
              <a:t>Salary =25000.0</a:t>
            </a:r>
          </a:p>
          <a:p>
            <a:r>
              <a:rPr lang="en-US" dirty="0"/>
              <a:t>-------------</a:t>
            </a:r>
          </a:p>
          <a:p>
            <a:r>
              <a:rPr lang="en-US" dirty="0"/>
              <a:t>-------------</a:t>
            </a:r>
          </a:p>
          <a:p>
            <a:r>
              <a:rPr lang="en-US" dirty="0"/>
              <a:t>Name =John</a:t>
            </a:r>
          </a:p>
          <a:p>
            <a:r>
              <a:rPr lang="en-US" dirty="0"/>
              <a:t>Salary =10000.0</a:t>
            </a:r>
          </a:p>
          <a:p>
            <a:r>
              <a:rPr lang="en-US" dirty="0"/>
              <a:t>-------------</a:t>
            </a:r>
          </a:p>
          <a:p>
            <a:r>
              <a:rPr lang="en-US" dirty="0"/>
              <a:t>-------------</a:t>
            </a:r>
          </a:p>
          <a:p>
            <a:r>
              <a:rPr lang="en-US" dirty="0"/>
              <a:t>Name =David</a:t>
            </a:r>
          </a:p>
          <a:p>
            <a:r>
              <a:rPr lang="en-US" dirty="0"/>
              <a:t>Salary =15000.0</a:t>
            </a:r>
          </a:p>
          <a:p>
            <a:r>
              <a:rPr lang="en-US" dirty="0"/>
              <a:t>-------------</a:t>
            </a:r>
          </a:p>
        </p:txBody>
      </p:sp>
    </p:spTree>
    <p:extLst>
      <p:ext uri="{BB962C8B-B14F-4D97-AF65-F5344CB8AC3E}">
        <p14:creationId xmlns:p14="http://schemas.microsoft.com/office/powerpoint/2010/main" val="21555973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Applicability</a:t>
            </a:r>
          </a:p>
          <a:p>
            <a:endParaRPr lang="en-US" dirty="0"/>
          </a:p>
          <a:p>
            <a:pPr lvl="1"/>
            <a:r>
              <a:rPr lang="en-US" dirty="0"/>
              <a:t>You want to represent part-whole hierarchies of objects</a:t>
            </a:r>
          </a:p>
          <a:p>
            <a:pPr marL="0" indent="0">
              <a:buNone/>
            </a:pPr>
            <a:endParaRPr lang="en-US" dirty="0"/>
          </a:p>
          <a:p>
            <a:pPr lvl="1"/>
            <a:r>
              <a:rPr lang="en-US" dirty="0"/>
              <a:t>You want clients to be able to ignore the difference between compositions of objects and individual objects. Clients will treat all objects in the composite structure uniformly</a:t>
            </a:r>
          </a:p>
        </p:txBody>
      </p:sp>
      <p:sp>
        <p:nvSpPr>
          <p:cNvPr id="4" name="Title 1"/>
          <p:cNvSpPr>
            <a:spLocks noGrp="1"/>
          </p:cNvSpPr>
          <p:nvPr>
            <p:ph type="title"/>
          </p:nvPr>
        </p:nvSpPr>
        <p:spPr>
          <a:xfrm>
            <a:off x="457200" y="533400"/>
            <a:ext cx="8229600" cy="990600"/>
          </a:xfrm>
        </p:spPr>
        <p:txBody>
          <a:bodyPr/>
          <a:lstStyle/>
          <a:p>
            <a:r>
              <a:rPr lang="en-US" dirty="0"/>
              <a:t>Composite Design Pattern</a:t>
            </a:r>
          </a:p>
        </p:txBody>
      </p:sp>
    </p:spTree>
    <p:extLst>
      <p:ext uri="{BB962C8B-B14F-4D97-AF65-F5344CB8AC3E}">
        <p14:creationId xmlns:p14="http://schemas.microsoft.com/office/powerpoint/2010/main" val="38909458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Consequences</a:t>
            </a:r>
          </a:p>
          <a:p>
            <a:endParaRPr lang="en-US" dirty="0"/>
          </a:p>
          <a:p>
            <a:pPr lvl="1"/>
            <a:r>
              <a:rPr lang="en-US" dirty="0"/>
              <a:t>Defines class hierarchies consisting of primitive objects and composite objects. Primitive objects can be composed into more complex objects</a:t>
            </a:r>
          </a:p>
          <a:p>
            <a:pPr lvl="1"/>
            <a:endParaRPr lang="en-US" dirty="0"/>
          </a:p>
          <a:p>
            <a:pPr lvl="1"/>
            <a:r>
              <a:rPr lang="en-US" dirty="0"/>
              <a:t>Clients can treat composite structures and individual objects uniformly</a:t>
            </a:r>
          </a:p>
          <a:p>
            <a:endParaRPr lang="en-US" dirty="0"/>
          </a:p>
          <a:p>
            <a:pPr lvl="1"/>
            <a:r>
              <a:rPr lang="en-US" dirty="0"/>
              <a:t>Makes it easier to add new kinds of components. Newly defined Composite or Leaf subclasses work automatically with existing structures and client code. Clients don't have to be changed for new Component classes</a:t>
            </a:r>
          </a:p>
          <a:p>
            <a:pPr lvl="1"/>
            <a:endParaRPr lang="en-US" dirty="0"/>
          </a:p>
          <a:p>
            <a:pPr lvl="1"/>
            <a:endParaRPr lang="en-US" dirty="0"/>
          </a:p>
        </p:txBody>
      </p:sp>
      <p:sp>
        <p:nvSpPr>
          <p:cNvPr id="4" name="Title 1"/>
          <p:cNvSpPr>
            <a:spLocks noGrp="1"/>
          </p:cNvSpPr>
          <p:nvPr>
            <p:ph type="title"/>
          </p:nvPr>
        </p:nvSpPr>
        <p:spPr>
          <a:xfrm>
            <a:off x="457200" y="533400"/>
            <a:ext cx="8229600" cy="990600"/>
          </a:xfrm>
        </p:spPr>
        <p:txBody>
          <a:bodyPr/>
          <a:lstStyle/>
          <a:p>
            <a:r>
              <a:rPr lang="en-US" dirty="0"/>
              <a:t>Composite Design Pattern</a:t>
            </a:r>
          </a:p>
        </p:txBody>
      </p:sp>
    </p:spTree>
    <p:extLst>
      <p:ext uri="{BB962C8B-B14F-4D97-AF65-F5344CB8AC3E}">
        <p14:creationId xmlns:p14="http://schemas.microsoft.com/office/powerpoint/2010/main" val="13942300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Intent</a:t>
            </a:r>
          </a:p>
          <a:p>
            <a:endParaRPr lang="en-US" dirty="0"/>
          </a:p>
          <a:p>
            <a:pPr lvl="1"/>
            <a:r>
              <a:rPr lang="en-US" dirty="0"/>
              <a:t>Attach additional responsibilities to an object dynamically </a:t>
            </a:r>
          </a:p>
          <a:p>
            <a:pPr lvl="1"/>
            <a:endParaRPr lang="en-US" dirty="0"/>
          </a:p>
          <a:p>
            <a:pPr lvl="1"/>
            <a:r>
              <a:rPr lang="en-US" dirty="0"/>
              <a:t>Decorators provide a flexible alternative to </a:t>
            </a:r>
            <a:r>
              <a:rPr lang="en-US" dirty="0" err="1"/>
              <a:t>subclassing</a:t>
            </a:r>
            <a:r>
              <a:rPr lang="en-US" dirty="0"/>
              <a:t> for extending functionality.</a:t>
            </a:r>
          </a:p>
        </p:txBody>
      </p:sp>
      <p:sp>
        <p:nvSpPr>
          <p:cNvPr id="4" name="Title 1"/>
          <p:cNvSpPr>
            <a:spLocks noGrp="1"/>
          </p:cNvSpPr>
          <p:nvPr>
            <p:ph type="title"/>
          </p:nvPr>
        </p:nvSpPr>
        <p:spPr>
          <a:xfrm>
            <a:off x="457200" y="533400"/>
            <a:ext cx="8229600" cy="990600"/>
          </a:xfrm>
        </p:spPr>
        <p:txBody>
          <a:bodyPr/>
          <a:lstStyle/>
          <a:p>
            <a:r>
              <a:rPr lang="en-US" dirty="0"/>
              <a:t>Decorator Design Pattern</a:t>
            </a:r>
          </a:p>
        </p:txBody>
      </p:sp>
    </p:spTree>
    <p:extLst>
      <p:ext uri="{BB962C8B-B14F-4D97-AF65-F5344CB8AC3E}">
        <p14:creationId xmlns:p14="http://schemas.microsoft.com/office/powerpoint/2010/main" val="13942300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Motivation</a:t>
            </a:r>
          </a:p>
          <a:p>
            <a:endParaRPr lang="en-US" dirty="0"/>
          </a:p>
          <a:p>
            <a:endParaRPr lang="en-US" dirty="0"/>
          </a:p>
        </p:txBody>
      </p:sp>
      <p:sp>
        <p:nvSpPr>
          <p:cNvPr id="4" name="Title 1"/>
          <p:cNvSpPr>
            <a:spLocks noGrp="1"/>
          </p:cNvSpPr>
          <p:nvPr>
            <p:ph type="title"/>
          </p:nvPr>
        </p:nvSpPr>
        <p:spPr>
          <a:xfrm>
            <a:off x="457200" y="533400"/>
            <a:ext cx="8229600" cy="990600"/>
          </a:xfrm>
        </p:spPr>
        <p:txBody>
          <a:bodyPr/>
          <a:lstStyle/>
          <a:p>
            <a:r>
              <a:rPr lang="en-US" dirty="0"/>
              <a:t>Decorator Design Pattern</a:t>
            </a:r>
          </a:p>
        </p:txBody>
      </p:sp>
      <p:pic>
        <p:nvPicPr>
          <p:cNvPr id="2" name="Picture 1"/>
          <p:cNvPicPr>
            <a:picLocks noChangeAspect="1"/>
          </p:cNvPicPr>
          <p:nvPr/>
        </p:nvPicPr>
        <p:blipFill>
          <a:blip r:embed="rId2"/>
          <a:stretch>
            <a:fillRect/>
          </a:stretch>
        </p:blipFill>
        <p:spPr>
          <a:xfrm>
            <a:off x="1066800" y="2590800"/>
            <a:ext cx="6654800" cy="2794000"/>
          </a:xfrm>
          <a:prstGeom prst="rect">
            <a:avLst/>
          </a:prstGeom>
        </p:spPr>
      </p:pic>
    </p:spTree>
    <p:extLst>
      <p:ext uri="{BB962C8B-B14F-4D97-AF65-F5344CB8AC3E}">
        <p14:creationId xmlns:p14="http://schemas.microsoft.com/office/powerpoint/2010/main" val="20872805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Motivation</a:t>
            </a:r>
          </a:p>
          <a:p>
            <a:endParaRPr lang="en-US" dirty="0"/>
          </a:p>
          <a:p>
            <a:endParaRPr lang="en-US" dirty="0"/>
          </a:p>
        </p:txBody>
      </p:sp>
      <p:sp>
        <p:nvSpPr>
          <p:cNvPr id="4" name="Title 1"/>
          <p:cNvSpPr>
            <a:spLocks noGrp="1"/>
          </p:cNvSpPr>
          <p:nvPr>
            <p:ph type="title"/>
          </p:nvPr>
        </p:nvSpPr>
        <p:spPr>
          <a:xfrm>
            <a:off x="457200" y="533400"/>
            <a:ext cx="8229600" cy="990600"/>
          </a:xfrm>
        </p:spPr>
        <p:txBody>
          <a:bodyPr/>
          <a:lstStyle/>
          <a:p>
            <a:r>
              <a:rPr lang="en-US" dirty="0"/>
              <a:t>Decorator Design Pattern</a:t>
            </a:r>
          </a:p>
        </p:txBody>
      </p:sp>
      <p:pic>
        <p:nvPicPr>
          <p:cNvPr id="5" name="Picture 4"/>
          <p:cNvPicPr>
            <a:picLocks noChangeAspect="1"/>
          </p:cNvPicPr>
          <p:nvPr/>
        </p:nvPicPr>
        <p:blipFill>
          <a:blip r:embed="rId2"/>
          <a:stretch>
            <a:fillRect/>
          </a:stretch>
        </p:blipFill>
        <p:spPr>
          <a:xfrm>
            <a:off x="685800" y="2133600"/>
            <a:ext cx="7772400" cy="4267200"/>
          </a:xfrm>
          <a:prstGeom prst="rect">
            <a:avLst/>
          </a:prstGeom>
        </p:spPr>
      </p:pic>
    </p:spTree>
    <p:extLst>
      <p:ext uri="{BB962C8B-B14F-4D97-AF65-F5344CB8AC3E}">
        <p14:creationId xmlns:p14="http://schemas.microsoft.com/office/powerpoint/2010/main" val="21836557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Structure</a:t>
            </a:r>
          </a:p>
          <a:p>
            <a:endParaRPr lang="en-US" dirty="0"/>
          </a:p>
          <a:p>
            <a:endParaRPr lang="en-US" dirty="0"/>
          </a:p>
        </p:txBody>
      </p:sp>
      <p:sp>
        <p:nvSpPr>
          <p:cNvPr id="4" name="Title 1"/>
          <p:cNvSpPr>
            <a:spLocks noGrp="1"/>
          </p:cNvSpPr>
          <p:nvPr>
            <p:ph type="title"/>
          </p:nvPr>
        </p:nvSpPr>
        <p:spPr>
          <a:xfrm>
            <a:off x="457200" y="533400"/>
            <a:ext cx="8229600" cy="990600"/>
          </a:xfrm>
        </p:spPr>
        <p:txBody>
          <a:bodyPr/>
          <a:lstStyle/>
          <a:p>
            <a:r>
              <a:rPr lang="en-US" dirty="0"/>
              <a:t>Decorator Design Pattern</a:t>
            </a:r>
          </a:p>
        </p:txBody>
      </p:sp>
      <p:pic>
        <p:nvPicPr>
          <p:cNvPr id="2" name="Picture 1"/>
          <p:cNvPicPr>
            <a:picLocks noChangeAspect="1"/>
          </p:cNvPicPr>
          <p:nvPr/>
        </p:nvPicPr>
        <p:blipFill>
          <a:blip r:embed="rId2"/>
          <a:stretch>
            <a:fillRect/>
          </a:stretch>
        </p:blipFill>
        <p:spPr>
          <a:xfrm>
            <a:off x="457200" y="2438400"/>
            <a:ext cx="8191500" cy="3695700"/>
          </a:xfrm>
          <a:prstGeom prst="rect">
            <a:avLst/>
          </a:prstGeom>
        </p:spPr>
      </p:pic>
    </p:spTree>
    <p:extLst>
      <p:ext uri="{BB962C8B-B14F-4D97-AF65-F5344CB8AC3E}">
        <p14:creationId xmlns:p14="http://schemas.microsoft.com/office/powerpoint/2010/main" val="35944100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029200"/>
          </a:xfrm>
        </p:spPr>
        <p:txBody>
          <a:bodyPr/>
          <a:lstStyle/>
          <a:p>
            <a:r>
              <a:rPr lang="en-US" dirty="0"/>
              <a:t>Example</a:t>
            </a:r>
          </a:p>
          <a:p>
            <a:endParaRPr lang="en-US" dirty="0"/>
          </a:p>
          <a:p>
            <a:endParaRPr lang="en-US" dirty="0"/>
          </a:p>
        </p:txBody>
      </p:sp>
      <p:sp>
        <p:nvSpPr>
          <p:cNvPr id="4" name="Title 1"/>
          <p:cNvSpPr>
            <a:spLocks noGrp="1"/>
          </p:cNvSpPr>
          <p:nvPr>
            <p:ph type="title"/>
          </p:nvPr>
        </p:nvSpPr>
        <p:spPr>
          <a:xfrm>
            <a:off x="457200" y="533400"/>
            <a:ext cx="8229600" cy="990600"/>
          </a:xfrm>
        </p:spPr>
        <p:txBody>
          <a:bodyPr/>
          <a:lstStyle/>
          <a:p>
            <a:r>
              <a:rPr lang="en-US" dirty="0"/>
              <a:t>Decorator Design Pattern</a:t>
            </a:r>
          </a:p>
        </p:txBody>
      </p:sp>
      <p:pic>
        <p:nvPicPr>
          <p:cNvPr id="5" name="Picture 4"/>
          <p:cNvPicPr>
            <a:picLocks noChangeAspect="1"/>
          </p:cNvPicPr>
          <p:nvPr/>
        </p:nvPicPr>
        <p:blipFill>
          <a:blip r:embed="rId2"/>
          <a:stretch>
            <a:fillRect/>
          </a:stretch>
        </p:blipFill>
        <p:spPr>
          <a:xfrm>
            <a:off x="838200" y="2057400"/>
            <a:ext cx="7404100" cy="4356100"/>
          </a:xfrm>
          <a:prstGeom prst="rect">
            <a:avLst/>
          </a:prstGeom>
        </p:spPr>
      </p:pic>
    </p:spTree>
    <p:extLst>
      <p:ext uri="{BB962C8B-B14F-4D97-AF65-F5344CB8AC3E}">
        <p14:creationId xmlns:p14="http://schemas.microsoft.com/office/powerpoint/2010/main" val="28807540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685800"/>
            <a:ext cx="4953000" cy="646331"/>
          </a:xfrm>
          <a:prstGeom prst="rect">
            <a:avLst/>
          </a:prstGeom>
          <a:noFill/>
        </p:spPr>
        <p:txBody>
          <a:bodyPr wrap="square" rtlCol="0">
            <a:spAutoFit/>
          </a:bodyPr>
          <a:lstStyle/>
          <a:p>
            <a:r>
              <a:rPr lang="en-US" dirty="0"/>
              <a:t>public interface Shape { </a:t>
            </a:r>
          </a:p>
          <a:p>
            <a:r>
              <a:rPr lang="en-US" dirty="0"/>
              <a:t>	void draw();  } </a:t>
            </a:r>
          </a:p>
        </p:txBody>
      </p:sp>
      <p:sp>
        <p:nvSpPr>
          <p:cNvPr id="5" name="TextBox 4"/>
          <p:cNvSpPr txBox="1"/>
          <p:nvPr/>
        </p:nvSpPr>
        <p:spPr>
          <a:xfrm>
            <a:off x="457200" y="1905000"/>
            <a:ext cx="6324600" cy="1754327"/>
          </a:xfrm>
          <a:prstGeom prst="rect">
            <a:avLst/>
          </a:prstGeom>
          <a:noFill/>
        </p:spPr>
        <p:txBody>
          <a:bodyPr wrap="square" rtlCol="0">
            <a:spAutoFit/>
          </a:bodyPr>
          <a:lstStyle/>
          <a:p>
            <a:r>
              <a:rPr lang="en-US" dirty="0"/>
              <a:t>public class Rectangle implements Shape { </a:t>
            </a:r>
          </a:p>
          <a:p>
            <a:r>
              <a:rPr lang="en-US" dirty="0"/>
              <a:t>	@Override </a:t>
            </a:r>
          </a:p>
          <a:p>
            <a:r>
              <a:rPr lang="en-US" dirty="0"/>
              <a:t>	public void draw() { </a:t>
            </a:r>
          </a:p>
          <a:p>
            <a:r>
              <a:rPr lang="en-US" dirty="0"/>
              <a:t>		</a:t>
            </a:r>
            <a:r>
              <a:rPr lang="en-US" dirty="0" err="1"/>
              <a:t>System.out.println</a:t>
            </a:r>
            <a:r>
              <a:rPr lang="en-US" dirty="0"/>
              <a:t>("Shape: Rectangle"); </a:t>
            </a:r>
          </a:p>
          <a:p>
            <a:r>
              <a:rPr lang="en-US" dirty="0"/>
              <a:t>	} </a:t>
            </a:r>
          </a:p>
          <a:p>
            <a:r>
              <a:rPr lang="en-US" dirty="0"/>
              <a:t>} </a:t>
            </a:r>
          </a:p>
        </p:txBody>
      </p:sp>
      <p:sp>
        <p:nvSpPr>
          <p:cNvPr id="6" name="TextBox 5"/>
          <p:cNvSpPr txBox="1"/>
          <p:nvPr/>
        </p:nvSpPr>
        <p:spPr>
          <a:xfrm>
            <a:off x="457200" y="4114800"/>
            <a:ext cx="7239000" cy="1754327"/>
          </a:xfrm>
          <a:prstGeom prst="rect">
            <a:avLst/>
          </a:prstGeom>
          <a:noFill/>
        </p:spPr>
        <p:txBody>
          <a:bodyPr wrap="square" rtlCol="0">
            <a:spAutoFit/>
          </a:bodyPr>
          <a:lstStyle/>
          <a:p>
            <a:r>
              <a:rPr lang="en-US" dirty="0"/>
              <a:t>public class Circle implements Shape { </a:t>
            </a:r>
          </a:p>
          <a:p>
            <a:r>
              <a:rPr lang="en-US" dirty="0"/>
              <a:t>	@Override </a:t>
            </a:r>
          </a:p>
          <a:p>
            <a:r>
              <a:rPr lang="en-US" dirty="0"/>
              <a:t>	public void draw() { </a:t>
            </a:r>
          </a:p>
          <a:p>
            <a:r>
              <a:rPr lang="en-US" dirty="0"/>
              <a:t>		</a:t>
            </a:r>
            <a:r>
              <a:rPr lang="en-US" dirty="0" err="1"/>
              <a:t>System.out.println</a:t>
            </a:r>
            <a:r>
              <a:rPr lang="en-US" dirty="0"/>
              <a:t>("Shape: Circle"); </a:t>
            </a:r>
          </a:p>
          <a:p>
            <a:r>
              <a:rPr lang="en-US" dirty="0"/>
              <a:t>	} </a:t>
            </a:r>
          </a:p>
          <a:p>
            <a:r>
              <a:rPr lang="en-US" dirty="0"/>
              <a:t>} </a:t>
            </a:r>
          </a:p>
        </p:txBody>
      </p:sp>
    </p:spTree>
    <p:extLst>
      <p:ext uri="{BB962C8B-B14F-4D97-AF65-F5344CB8AC3E}">
        <p14:creationId xmlns:p14="http://schemas.microsoft.com/office/powerpoint/2010/main" val="1649975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Motivation</a:t>
            </a:r>
          </a:p>
          <a:p>
            <a:endParaRPr lang="en-US" dirty="0"/>
          </a:p>
          <a:p>
            <a:endParaRPr lang="en-US" dirty="0"/>
          </a:p>
        </p:txBody>
      </p:sp>
      <p:pic>
        <p:nvPicPr>
          <p:cNvPr id="4" name="Picture 3"/>
          <p:cNvPicPr>
            <a:picLocks noChangeAspect="1"/>
          </p:cNvPicPr>
          <p:nvPr/>
        </p:nvPicPr>
        <p:blipFill>
          <a:blip r:embed="rId2"/>
          <a:stretch>
            <a:fillRect/>
          </a:stretch>
        </p:blipFill>
        <p:spPr>
          <a:xfrm>
            <a:off x="609600" y="2438400"/>
            <a:ext cx="8178800" cy="3810000"/>
          </a:xfrm>
          <a:prstGeom prst="rect">
            <a:avLst/>
          </a:prstGeom>
        </p:spPr>
      </p:pic>
      <p:sp>
        <p:nvSpPr>
          <p:cNvPr id="5" name="Title 1"/>
          <p:cNvSpPr>
            <a:spLocks noGrp="1"/>
          </p:cNvSpPr>
          <p:nvPr>
            <p:ph type="title"/>
          </p:nvPr>
        </p:nvSpPr>
        <p:spPr>
          <a:xfrm>
            <a:off x="457200" y="533400"/>
            <a:ext cx="8229600" cy="990600"/>
          </a:xfrm>
        </p:spPr>
        <p:txBody>
          <a:bodyPr/>
          <a:lstStyle/>
          <a:p>
            <a:r>
              <a:rPr lang="en-US" dirty="0"/>
              <a:t>Adapter Design Pattern</a:t>
            </a:r>
          </a:p>
        </p:txBody>
      </p:sp>
    </p:spTree>
    <p:extLst>
      <p:ext uri="{BB962C8B-B14F-4D97-AF65-F5344CB8AC3E}">
        <p14:creationId xmlns:p14="http://schemas.microsoft.com/office/powerpoint/2010/main" val="36438898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838200"/>
            <a:ext cx="7696200" cy="3416320"/>
          </a:xfrm>
          <a:prstGeom prst="rect">
            <a:avLst/>
          </a:prstGeom>
          <a:noFill/>
        </p:spPr>
        <p:txBody>
          <a:bodyPr wrap="square" rtlCol="0">
            <a:spAutoFit/>
          </a:bodyPr>
          <a:lstStyle/>
          <a:p>
            <a:r>
              <a:rPr lang="en-US" dirty="0"/>
              <a:t>public abstract class </a:t>
            </a:r>
            <a:r>
              <a:rPr lang="en-US" dirty="0" err="1"/>
              <a:t>ShapeDecorator</a:t>
            </a:r>
            <a:r>
              <a:rPr lang="en-US" dirty="0"/>
              <a:t> implements Shape { </a:t>
            </a:r>
          </a:p>
          <a:p>
            <a:r>
              <a:rPr lang="en-US" dirty="0"/>
              <a:t>	</a:t>
            </a:r>
          </a:p>
          <a:p>
            <a:r>
              <a:rPr lang="en-US" dirty="0"/>
              <a:t>	protected Shape </a:t>
            </a:r>
            <a:r>
              <a:rPr lang="en-US" dirty="0" err="1"/>
              <a:t>decoratedShape</a:t>
            </a:r>
            <a:r>
              <a:rPr lang="en-US" dirty="0"/>
              <a:t>;</a:t>
            </a:r>
          </a:p>
          <a:p>
            <a:r>
              <a:rPr lang="en-US" dirty="0"/>
              <a:t> </a:t>
            </a:r>
          </a:p>
          <a:p>
            <a:r>
              <a:rPr lang="en-US" dirty="0"/>
              <a:t>	public </a:t>
            </a:r>
            <a:r>
              <a:rPr lang="en-US" dirty="0" err="1"/>
              <a:t>ShapeDecorator</a:t>
            </a:r>
            <a:r>
              <a:rPr lang="en-US" dirty="0"/>
              <a:t>(Shape </a:t>
            </a:r>
            <a:r>
              <a:rPr lang="en-US" dirty="0" err="1"/>
              <a:t>decoratedShape</a:t>
            </a:r>
            <a:r>
              <a:rPr lang="en-US" dirty="0"/>
              <a:t>){ </a:t>
            </a:r>
          </a:p>
          <a:p>
            <a:r>
              <a:rPr lang="en-US" dirty="0"/>
              <a:t>		</a:t>
            </a:r>
            <a:r>
              <a:rPr lang="en-US" dirty="0" err="1"/>
              <a:t>this.decoratedShape</a:t>
            </a:r>
            <a:r>
              <a:rPr lang="en-US" dirty="0"/>
              <a:t> = </a:t>
            </a:r>
            <a:r>
              <a:rPr lang="en-US" dirty="0" err="1"/>
              <a:t>decoratedShape</a:t>
            </a:r>
            <a:r>
              <a:rPr lang="en-US" dirty="0"/>
              <a:t>; </a:t>
            </a:r>
          </a:p>
          <a:p>
            <a:r>
              <a:rPr lang="en-US" dirty="0"/>
              <a:t>	} </a:t>
            </a:r>
          </a:p>
          <a:p>
            <a:endParaRPr lang="en-US" dirty="0"/>
          </a:p>
          <a:p>
            <a:r>
              <a:rPr lang="en-US" dirty="0"/>
              <a:t>	public void draw(){ </a:t>
            </a:r>
          </a:p>
          <a:p>
            <a:r>
              <a:rPr lang="en-US" dirty="0"/>
              <a:t>		</a:t>
            </a:r>
            <a:r>
              <a:rPr lang="en-US" dirty="0" err="1"/>
              <a:t>decoratedShape.draw</a:t>
            </a:r>
            <a:r>
              <a:rPr lang="en-US" dirty="0"/>
              <a:t>(); </a:t>
            </a:r>
          </a:p>
          <a:p>
            <a:r>
              <a:rPr lang="en-US" dirty="0"/>
              <a:t>	} </a:t>
            </a:r>
          </a:p>
          <a:p>
            <a:r>
              <a:rPr lang="en-US" dirty="0"/>
              <a:t>} </a:t>
            </a:r>
          </a:p>
        </p:txBody>
      </p:sp>
    </p:spTree>
    <p:extLst>
      <p:ext uri="{BB962C8B-B14F-4D97-AF65-F5344CB8AC3E}">
        <p14:creationId xmlns:p14="http://schemas.microsoft.com/office/powerpoint/2010/main" val="21219486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762000"/>
            <a:ext cx="8610600" cy="4524316"/>
          </a:xfrm>
          <a:prstGeom prst="rect">
            <a:avLst/>
          </a:prstGeom>
          <a:noFill/>
        </p:spPr>
        <p:txBody>
          <a:bodyPr wrap="square" rtlCol="0">
            <a:spAutoFit/>
          </a:bodyPr>
          <a:lstStyle/>
          <a:p>
            <a:r>
              <a:rPr lang="en-US" dirty="0"/>
              <a:t>public class </a:t>
            </a:r>
            <a:r>
              <a:rPr lang="en-US" dirty="0" err="1"/>
              <a:t>RedShapeDecorator</a:t>
            </a:r>
            <a:r>
              <a:rPr lang="en-US" dirty="0"/>
              <a:t> extends </a:t>
            </a:r>
            <a:r>
              <a:rPr lang="en-US" dirty="0" err="1"/>
              <a:t>ShapeDecorator</a:t>
            </a:r>
            <a:r>
              <a:rPr lang="en-US" dirty="0"/>
              <a:t> { </a:t>
            </a:r>
          </a:p>
          <a:p>
            <a:endParaRPr lang="en-US" dirty="0"/>
          </a:p>
          <a:p>
            <a:r>
              <a:rPr lang="en-US" dirty="0"/>
              <a:t>	public </a:t>
            </a:r>
            <a:r>
              <a:rPr lang="en-US" dirty="0" err="1"/>
              <a:t>RedShapeDecorator</a:t>
            </a:r>
            <a:r>
              <a:rPr lang="en-US" dirty="0"/>
              <a:t>(Shape </a:t>
            </a:r>
            <a:r>
              <a:rPr lang="en-US" dirty="0" err="1"/>
              <a:t>decoratedShape</a:t>
            </a:r>
            <a:r>
              <a:rPr lang="en-US" dirty="0"/>
              <a:t>) { </a:t>
            </a:r>
          </a:p>
          <a:p>
            <a:r>
              <a:rPr lang="en-US" dirty="0"/>
              <a:t>		super(</a:t>
            </a:r>
            <a:r>
              <a:rPr lang="en-US" dirty="0" err="1"/>
              <a:t>decoratedShape</a:t>
            </a:r>
            <a:r>
              <a:rPr lang="en-US" dirty="0"/>
              <a:t>); </a:t>
            </a:r>
          </a:p>
          <a:p>
            <a:r>
              <a:rPr lang="en-US" dirty="0"/>
              <a:t>	} </a:t>
            </a:r>
          </a:p>
          <a:p>
            <a:endParaRPr lang="en-US" dirty="0"/>
          </a:p>
          <a:p>
            <a:r>
              <a:rPr lang="en-US" dirty="0"/>
              <a:t>	@Override </a:t>
            </a:r>
          </a:p>
          <a:p>
            <a:r>
              <a:rPr lang="en-US" dirty="0"/>
              <a:t>	public void draw() { </a:t>
            </a:r>
          </a:p>
          <a:p>
            <a:r>
              <a:rPr lang="en-US" dirty="0"/>
              <a:t>		</a:t>
            </a:r>
            <a:r>
              <a:rPr lang="en-US" dirty="0" err="1"/>
              <a:t>decoratedShape.draw</a:t>
            </a:r>
            <a:r>
              <a:rPr lang="en-US" dirty="0"/>
              <a:t>(); </a:t>
            </a:r>
          </a:p>
          <a:p>
            <a:r>
              <a:rPr lang="en-US" dirty="0"/>
              <a:t>		</a:t>
            </a:r>
            <a:r>
              <a:rPr lang="en-US" dirty="0" err="1"/>
              <a:t>setRedBorder</a:t>
            </a:r>
            <a:r>
              <a:rPr lang="en-US" dirty="0"/>
              <a:t>(</a:t>
            </a:r>
            <a:r>
              <a:rPr lang="en-US" dirty="0" err="1"/>
              <a:t>decoratedShape</a:t>
            </a:r>
            <a:r>
              <a:rPr lang="en-US" dirty="0"/>
              <a:t>); </a:t>
            </a:r>
          </a:p>
          <a:p>
            <a:r>
              <a:rPr lang="en-US" dirty="0"/>
              <a:t>	} </a:t>
            </a:r>
          </a:p>
          <a:p>
            <a:endParaRPr lang="en-US" dirty="0"/>
          </a:p>
          <a:p>
            <a:r>
              <a:rPr lang="en-US" dirty="0"/>
              <a:t>	private void </a:t>
            </a:r>
            <a:r>
              <a:rPr lang="en-US" dirty="0" err="1"/>
              <a:t>setRedBorder</a:t>
            </a:r>
            <a:r>
              <a:rPr lang="en-US" dirty="0"/>
              <a:t>(Shape </a:t>
            </a:r>
            <a:r>
              <a:rPr lang="en-US" dirty="0" err="1"/>
              <a:t>decoratedShape</a:t>
            </a:r>
            <a:r>
              <a:rPr lang="en-US" dirty="0"/>
              <a:t>){ </a:t>
            </a:r>
          </a:p>
          <a:p>
            <a:r>
              <a:rPr lang="en-US" dirty="0"/>
              <a:t>		</a:t>
            </a:r>
            <a:r>
              <a:rPr lang="en-US" dirty="0" err="1"/>
              <a:t>System.out.println</a:t>
            </a:r>
            <a:r>
              <a:rPr lang="en-US" dirty="0"/>
              <a:t>("Border Color: Red"); </a:t>
            </a:r>
          </a:p>
          <a:p>
            <a:r>
              <a:rPr lang="en-US" dirty="0"/>
              <a:t>		} </a:t>
            </a:r>
          </a:p>
          <a:p>
            <a:r>
              <a:rPr lang="en-US" dirty="0"/>
              <a:t>} </a:t>
            </a:r>
          </a:p>
        </p:txBody>
      </p:sp>
    </p:spTree>
    <p:extLst>
      <p:ext uri="{BB962C8B-B14F-4D97-AF65-F5344CB8AC3E}">
        <p14:creationId xmlns:p14="http://schemas.microsoft.com/office/powerpoint/2010/main" val="11418245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762000"/>
            <a:ext cx="8610600" cy="5632312"/>
          </a:xfrm>
          <a:prstGeom prst="rect">
            <a:avLst/>
          </a:prstGeom>
          <a:noFill/>
        </p:spPr>
        <p:txBody>
          <a:bodyPr wrap="square" rtlCol="0">
            <a:spAutoFit/>
          </a:bodyPr>
          <a:lstStyle/>
          <a:p>
            <a:r>
              <a:rPr lang="en-US" dirty="0"/>
              <a:t>public class </a:t>
            </a:r>
            <a:r>
              <a:rPr lang="en-US" dirty="0" err="1"/>
              <a:t>DecoratorPatternDemo</a:t>
            </a:r>
            <a:r>
              <a:rPr lang="en-US" dirty="0"/>
              <a:t> { </a:t>
            </a:r>
          </a:p>
          <a:p>
            <a:r>
              <a:rPr lang="en-US" dirty="0"/>
              <a:t>	</a:t>
            </a:r>
          </a:p>
          <a:p>
            <a:r>
              <a:rPr lang="en-US" dirty="0"/>
              <a:t>	public static void main(String[] </a:t>
            </a:r>
            <a:r>
              <a:rPr lang="en-US" dirty="0" err="1"/>
              <a:t>args</a:t>
            </a:r>
            <a:r>
              <a:rPr lang="en-US" dirty="0"/>
              <a:t>) { </a:t>
            </a:r>
          </a:p>
          <a:p>
            <a:endParaRPr lang="en-US" dirty="0"/>
          </a:p>
          <a:p>
            <a:r>
              <a:rPr lang="en-US" dirty="0"/>
              <a:t>	Shape circle = new Circle(); </a:t>
            </a:r>
          </a:p>
          <a:p>
            <a:endParaRPr lang="en-US" dirty="0"/>
          </a:p>
          <a:p>
            <a:r>
              <a:rPr lang="en-US" dirty="0"/>
              <a:t>	Shape </a:t>
            </a:r>
            <a:r>
              <a:rPr lang="en-US" dirty="0" err="1"/>
              <a:t>redCircle</a:t>
            </a:r>
            <a:r>
              <a:rPr lang="en-US" dirty="0"/>
              <a:t> = new </a:t>
            </a:r>
            <a:r>
              <a:rPr lang="en-US" dirty="0" err="1"/>
              <a:t>RedShapeDecorator</a:t>
            </a:r>
            <a:r>
              <a:rPr lang="en-US" dirty="0"/>
              <a:t>(new Circle());</a:t>
            </a:r>
          </a:p>
          <a:p>
            <a:r>
              <a:rPr lang="en-US" dirty="0"/>
              <a:t> </a:t>
            </a:r>
          </a:p>
          <a:p>
            <a:r>
              <a:rPr lang="en-US" dirty="0"/>
              <a:t>	Shape </a:t>
            </a:r>
            <a:r>
              <a:rPr lang="en-US" dirty="0" err="1"/>
              <a:t>redRectangle</a:t>
            </a:r>
            <a:r>
              <a:rPr lang="en-US" dirty="0"/>
              <a:t> = new </a:t>
            </a:r>
            <a:r>
              <a:rPr lang="en-US" dirty="0" err="1"/>
              <a:t>RedShapeDecorator</a:t>
            </a:r>
            <a:r>
              <a:rPr lang="en-US" dirty="0"/>
              <a:t>(new Rectangle()); </a:t>
            </a:r>
          </a:p>
          <a:p>
            <a:endParaRPr lang="en-US" dirty="0"/>
          </a:p>
          <a:p>
            <a:r>
              <a:rPr lang="en-US" dirty="0"/>
              <a:t>	</a:t>
            </a:r>
            <a:r>
              <a:rPr lang="en-US" dirty="0" err="1"/>
              <a:t>System.out.println</a:t>
            </a:r>
            <a:r>
              <a:rPr lang="en-US" dirty="0"/>
              <a:t>("Circle with normal border"); </a:t>
            </a:r>
          </a:p>
          <a:p>
            <a:r>
              <a:rPr lang="en-US" dirty="0"/>
              <a:t>	</a:t>
            </a:r>
            <a:r>
              <a:rPr lang="en-US" dirty="0" err="1"/>
              <a:t>circle.draw</a:t>
            </a:r>
            <a:r>
              <a:rPr lang="en-US" dirty="0"/>
              <a:t>(); </a:t>
            </a:r>
          </a:p>
          <a:p>
            <a:endParaRPr lang="en-US" dirty="0"/>
          </a:p>
          <a:p>
            <a:r>
              <a:rPr lang="en-US" dirty="0"/>
              <a:t>	</a:t>
            </a:r>
            <a:r>
              <a:rPr lang="en-US" dirty="0" err="1"/>
              <a:t>System.out.println</a:t>
            </a:r>
            <a:r>
              <a:rPr lang="en-US" dirty="0"/>
              <a:t>("\</a:t>
            </a:r>
            <a:r>
              <a:rPr lang="en-US" dirty="0" err="1"/>
              <a:t>nCircle</a:t>
            </a:r>
            <a:r>
              <a:rPr lang="en-US" dirty="0"/>
              <a:t> of red border"); </a:t>
            </a:r>
          </a:p>
          <a:p>
            <a:r>
              <a:rPr lang="en-US" dirty="0"/>
              <a:t>	</a:t>
            </a:r>
            <a:r>
              <a:rPr lang="en-US" dirty="0" err="1"/>
              <a:t>redCircle.draw</a:t>
            </a:r>
            <a:r>
              <a:rPr lang="en-US" dirty="0"/>
              <a:t>(); </a:t>
            </a:r>
          </a:p>
          <a:p>
            <a:endParaRPr lang="en-US" dirty="0"/>
          </a:p>
          <a:p>
            <a:r>
              <a:rPr lang="en-US" dirty="0"/>
              <a:t>	</a:t>
            </a:r>
            <a:r>
              <a:rPr lang="en-US" dirty="0" err="1"/>
              <a:t>System.out.println</a:t>
            </a:r>
            <a:r>
              <a:rPr lang="en-US" dirty="0"/>
              <a:t>("\</a:t>
            </a:r>
            <a:r>
              <a:rPr lang="en-US" dirty="0" err="1"/>
              <a:t>nRectangle</a:t>
            </a:r>
            <a:r>
              <a:rPr lang="en-US" dirty="0"/>
              <a:t> of red border"); </a:t>
            </a:r>
          </a:p>
          <a:p>
            <a:r>
              <a:rPr lang="en-US" dirty="0"/>
              <a:t>	</a:t>
            </a:r>
            <a:r>
              <a:rPr lang="en-US" dirty="0" err="1"/>
              <a:t>redRectangle.draw</a:t>
            </a:r>
            <a:r>
              <a:rPr lang="en-US" dirty="0"/>
              <a:t>(); </a:t>
            </a:r>
          </a:p>
          <a:p>
            <a:r>
              <a:rPr lang="en-US" dirty="0"/>
              <a:t>	} </a:t>
            </a:r>
          </a:p>
          <a:p>
            <a:r>
              <a:rPr lang="en-US" dirty="0"/>
              <a:t>} </a:t>
            </a:r>
          </a:p>
        </p:txBody>
      </p:sp>
    </p:spTree>
    <p:extLst>
      <p:ext uri="{BB962C8B-B14F-4D97-AF65-F5344CB8AC3E}">
        <p14:creationId xmlns:p14="http://schemas.microsoft.com/office/powerpoint/2010/main" val="28483985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1295400"/>
            <a:ext cx="7086600" cy="2862323"/>
          </a:xfrm>
          <a:prstGeom prst="rect">
            <a:avLst/>
          </a:prstGeom>
          <a:noFill/>
        </p:spPr>
        <p:txBody>
          <a:bodyPr wrap="square" rtlCol="0">
            <a:spAutoFit/>
          </a:bodyPr>
          <a:lstStyle/>
          <a:p>
            <a:r>
              <a:rPr lang="en-US" dirty="0"/>
              <a:t>Circle with normal border </a:t>
            </a:r>
          </a:p>
          <a:p>
            <a:r>
              <a:rPr lang="en-US" dirty="0"/>
              <a:t>Shape: Circle </a:t>
            </a:r>
          </a:p>
          <a:p>
            <a:endParaRPr lang="en-US" dirty="0"/>
          </a:p>
          <a:p>
            <a:r>
              <a:rPr lang="en-US" dirty="0"/>
              <a:t>Circle of red border </a:t>
            </a:r>
          </a:p>
          <a:p>
            <a:r>
              <a:rPr lang="en-US" dirty="0"/>
              <a:t>Shape: Circle </a:t>
            </a:r>
          </a:p>
          <a:p>
            <a:r>
              <a:rPr lang="en-US" dirty="0"/>
              <a:t>Border Color: Red </a:t>
            </a:r>
          </a:p>
          <a:p>
            <a:endParaRPr lang="en-US" dirty="0"/>
          </a:p>
          <a:p>
            <a:r>
              <a:rPr lang="en-US" dirty="0"/>
              <a:t>Rectangle of red border </a:t>
            </a:r>
          </a:p>
          <a:p>
            <a:r>
              <a:rPr lang="en-US" dirty="0"/>
              <a:t>Shape: Rectangle </a:t>
            </a:r>
          </a:p>
          <a:p>
            <a:r>
              <a:rPr lang="en-US" dirty="0"/>
              <a:t>Border Color: Red </a:t>
            </a:r>
          </a:p>
        </p:txBody>
      </p:sp>
    </p:spTree>
    <p:extLst>
      <p:ext uri="{BB962C8B-B14F-4D97-AF65-F5344CB8AC3E}">
        <p14:creationId xmlns:p14="http://schemas.microsoft.com/office/powerpoint/2010/main" val="20322982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Applicability</a:t>
            </a:r>
          </a:p>
          <a:p>
            <a:endParaRPr lang="en-US" dirty="0"/>
          </a:p>
          <a:p>
            <a:pPr lvl="1"/>
            <a:r>
              <a:rPr lang="en-US" dirty="0"/>
              <a:t>Add responsibilities to individual objects dynamically without affecting other objects</a:t>
            </a:r>
          </a:p>
          <a:p>
            <a:endParaRPr lang="en-US" dirty="0"/>
          </a:p>
          <a:p>
            <a:pPr lvl="1"/>
            <a:r>
              <a:rPr lang="en-US" dirty="0"/>
              <a:t>Responsibilities can be withdrawn</a:t>
            </a:r>
          </a:p>
          <a:p>
            <a:endParaRPr lang="en-US" dirty="0"/>
          </a:p>
          <a:p>
            <a:pPr lvl="1"/>
            <a:r>
              <a:rPr lang="en-US" dirty="0"/>
              <a:t>When extension by </a:t>
            </a:r>
            <a:r>
              <a:rPr lang="en-US" dirty="0" err="1"/>
              <a:t>subclassing</a:t>
            </a:r>
            <a:r>
              <a:rPr lang="en-US" dirty="0"/>
              <a:t> is impractical. Sometimes a large number of independent extensions are possible and would produce an explosion of subclasses to support every combination. </a:t>
            </a:r>
          </a:p>
          <a:p>
            <a:pPr lvl="2"/>
            <a:r>
              <a:rPr lang="en-US" dirty="0"/>
              <a:t>Pizza example: create subclass for each type of pizza, and if price of one topping changes, you should change it in all subclasses used it. </a:t>
            </a:r>
          </a:p>
        </p:txBody>
      </p:sp>
      <p:sp>
        <p:nvSpPr>
          <p:cNvPr id="4" name="Title 1"/>
          <p:cNvSpPr>
            <a:spLocks noGrp="1"/>
          </p:cNvSpPr>
          <p:nvPr>
            <p:ph type="title"/>
          </p:nvPr>
        </p:nvSpPr>
        <p:spPr>
          <a:xfrm>
            <a:off x="457200" y="533400"/>
            <a:ext cx="8229600" cy="990600"/>
          </a:xfrm>
        </p:spPr>
        <p:txBody>
          <a:bodyPr/>
          <a:lstStyle/>
          <a:p>
            <a:r>
              <a:rPr lang="en-US" dirty="0"/>
              <a:t>Decorator Design Pattern</a:t>
            </a:r>
          </a:p>
        </p:txBody>
      </p:sp>
    </p:spTree>
    <p:extLst>
      <p:ext uri="{BB962C8B-B14F-4D97-AF65-F5344CB8AC3E}">
        <p14:creationId xmlns:p14="http://schemas.microsoft.com/office/powerpoint/2010/main" val="33430363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Consequences</a:t>
            </a:r>
          </a:p>
          <a:p>
            <a:endParaRPr lang="en-US" dirty="0"/>
          </a:p>
          <a:p>
            <a:pPr lvl="1"/>
            <a:r>
              <a:rPr lang="en-US" dirty="0"/>
              <a:t>More flexibility than static inheritance</a:t>
            </a:r>
          </a:p>
          <a:p>
            <a:pPr lvl="1"/>
            <a:endParaRPr lang="en-US" dirty="0"/>
          </a:p>
          <a:p>
            <a:pPr lvl="1"/>
            <a:r>
              <a:rPr lang="en-US" dirty="0"/>
              <a:t>You can define a simple class and add functionality incrementally with Decorator objects</a:t>
            </a:r>
          </a:p>
          <a:p>
            <a:pPr marL="274320" lvl="1" indent="0">
              <a:buNone/>
            </a:pPr>
            <a:endParaRPr lang="en-US" dirty="0"/>
          </a:p>
          <a:p>
            <a:pPr lvl="1"/>
            <a:r>
              <a:rPr lang="en-US" dirty="0"/>
              <a:t>A design that uses Decorator often results in systems composed of lots of little </a:t>
            </a:r>
            <a:r>
              <a:rPr lang="en-US"/>
              <a:t>objects. Although </a:t>
            </a:r>
            <a:r>
              <a:rPr lang="en-US" dirty="0"/>
              <a:t>these systems are easy to customize by those who understand them, they can be hard to learn and debug</a:t>
            </a:r>
          </a:p>
          <a:p>
            <a:pPr lvl="1"/>
            <a:endParaRPr lang="en-US" dirty="0"/>
          </a:p>
        </p:txBody>
      </p:sp>
      <p:sp>
        <p:nvSpPr>
          <p:cNvPr id="4" name="Title 1"/>
          <p:cNvSpPr>
            <a:spLocks noGrp="1"/>
          </p:cNvSpPr>
          <p:nvPr>
            <p:ph type="title"/>
          </p:nvPr>
        </p:nvSpPr>
        <p:spPr/>
        <p:txBody>
          <a:bodyPr/>
          <a:lstStyle/>
          <a:p>
            <a:r>
              <a:rPr lang="en-US" dirty="0"/>
              <a:t>Decorator Design Pattern</a:t>
            </a:r>
          </a:p>
        </p:txBody>
      </p:sp>
    </p:spTree>
    <p:extLst>
      <p:ext uri="{BB962C8B-B14F-4D97-AF65-F5344CB8AC3E}">
        <p14:creationId xmlns:p14="http://schemas.microsoft.com/office/powerpoint/2010/main" val="41671312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Façade Design Pattern</a:t>
            </a:r>
          </a:p>
        </p:txBody>
      </p:sp>
      <p:sp>
        <p:nvSpPr>
          <p:cNvPr id="3" name="Content Placeholder 2"/>
          <p:cNvSpPr>
            <a:spLocks noGrp="1"/>
          </p:cNvSpPr>
          <p:nvPr>
            <p:ph idx="1"/>
          </p:nvPr>
        </p:nvSpPr>
        <p:spPr/>
        <p:txBody>
          <a:bodyPr/>
          <a:lstStyle/>
          <a:p>
            <a:r>
              <a:rPr lang="en-US" dirty="0"/>
              <a:t>Intent</a:t>
            </a:r>
          </a:p>
          <a:p>
            <a:endParaRPr lang="en-US" dirty="0"/>
          </a:p>
          <a:p>
            <a:pPr lvl="1"/>
            <a:r>
              <a:rPr lang="en-US" dirty="0"/>
              <a:t>Provide a unified interface to a set of interfaces in a subsystem</a:t>
            </a:r>
          </a:p>
          <a:p>
            <a:pPr lvl="1"/>
            <a:endParaRPr lang="en-US" dirty="0"/>
          </a:p>
          <a:p>
            <a:pPr lvl="1"/>
            <a:r>
              <a:rPr lang="en-US" dirty="0"/>
              <a:t>Facade defines a higher-level interface that makes the subsystem easier to use</a:t>
            </a:r>
          </a:p>
        </p:txBody>
      </p:sp>
    </p:spTree>
    <p:extLst>
      <p:ext uri="{BB962C8B-B14F-4D97-AF65-F5344CB8AC3E}">
        <p14:creationId xmlns:p14="http://schemas.microsoft.com/office/powerpoint/2010/main" val="31509744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Façade Design Pattern</a:t>
            </a:r>
          </a:p>
        </p:txBody>
      </p:sp>
      <p:sp>
        <p:nvSpPr>
          <p:cNvPr id="3" name="Content Placeholder 2"/>
          <p:cNvSpPr>
            <a:spLocks noGrp="1"/>
          </p:cNvSpPr>
          <p:nvPr>
            <p:ph idx="1"/>
          </p:nvPr>
        </p:nvSpPr>
        <p:spPr/>
        <p:txBody>
          <a:bodyPr/>
          <a:lstStyle/>
          <a:p>
            <a:r>
              <a:rPr lang="en-US" dirty="0"/>
              <a:t>Motivation: </a:t>
            </a:r>
          </a:p>
          <a:p>
            <a:pPr lvl="1"/>
            <a:r>
              <a:rPr lang="en-US" dirty="0"/>
              <a:t>The consumer calls one number and speaks with a customer service representative. The customer service representative acts as a Facade, providing an interface to the order fulfillment department, the billing department, and the shipping department.</a:t>
            </a:r>
          </a:p>
        </p:txBody>
      </p:sp>
      <p:pic>
        <p:nvPicPr>
          <p:cNvPr id="4" name="Picture 3" descr="Facade_example1-2x.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3581400"/>
            <a:ext cx="6248400" cy="3048000"/>
          </a:xfrm>
          <a:prstGeom prst="rect">
            <a:avLst/>
          </a:prstGeom>
        </p:spPr>
      </p:pic>
    </p:spTree>
    <p:extLst>
      <p:ext uri="{BB962C8B-B14F-4D97-AF65-F5344CB8AC3E}">
        <p14:creationId xmlns:p14="http://schemas.microsoft.com/office/powerpoint/2010/main" val="92453297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Façade Design Pattern</a:t>
            </a:r>
          </a:p>
        </p:txBody>
      </p:sp>
      <p:sp>
        <p:nvSpPr>
          <p:cNvPr id="3" name="Content Placeholder 2"/>
          <p:cNvSpPr>
            <a:spLocks noGrp="1"/>
          </p:cNvSpPr>
          <p:nvPr>
            <p:ph idx="1"/>
          </p:nvPr>
        </p:nvSpPr>
        <p:spPr/>
        <p:txBody>
          <a:bodyPr/>
          <a:lstStyle/>
          <a:p>
            <a:r>
              <a:rPr lang="en-US" dirty="0"/>
              <a:t>Structure</a:t>
            </a:r>
          </a:p>
          <a:p>
            <a:endParaRPr lang="en-US" dirty="0"/>
          </a:p>
        </p:txBody>
      </p:sp>
      <p:pic>
        <p:nvPicPr>
          <p:cNvPr id="4" name="Picture 3"/>
          <p:cNvPicPr>
            <a:picLocks noChangeAspect="1"/>
          </p:cNvPicPr>
          <p:nvPr/>
        </p:nvPicPr>
        <p:blipFill>
          <a:blip r:embed="rId2"/>
          <a:stretch>
            <a:fillRect/>
          </a:stretch>
        </p:blipFill>
        <p:spPr>
          <a:xfrm>
            <a:off x="228600" y="2286000"/>
            <a:ext cx="8719151" cy="3619500"/>
          </a:xfrm>
          <a:prstGeom prst="rect">
            <a:avLst/>
          </a:prstGeom>
        </p:spPr>
      </p:pic>
    </p:spTree>
    <p:extLst>
      <p:ext uri="{BB962C8B-B14F-4D97-AF65-F5344CB8AC3E}">
        <p14:creationId xmlns:p14="http://schemas.microsoft.com/office/powerpoint/2010/main" val="350718742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Façade Design Pattern</a:t>
            </a:r>
          </a:p>
        </p:txBody>
      </p:sp>
      <p:sp>
        <p:nvSpPr>
          <p:cNvPr id="3" name="Content Placeholder 2"/>
          <p:cNvSpPr>
            <a:spLocks noGrp="1"/>
          </p:cNvSpPr>
          <p:nvPr>
            <p:ph idx="1"/>
          </p:nvPr>
        </p:nvSpPr>
        <p:spPr/>
        <p:txBody>
          <a:bodyPr/>
          <a:lstStyle/>
          <a:p>
            <a:r>
              <a:rPr lang="en-US" dirty="0"/>
              <a:t>Example</a:t>
            </a:r>
          </a:p>
        </p:txBody>
      </p:sp>
      <p:pic>
        <p:nvPicPr>
          <p:cNvPr id="4" name="Picture 3"/>
          <p:cNvPicPr>
            <a:picLocks noChangeAspect="1"/>
          </p:cNvPicPr>
          <p:nvPr/>
        </p:nvPicPr>
        <p:blipFill>
          <a:blip r:embed="rId2"/>
          <a:stretch>
            <a:fillRect/>
          </a:stretch>
        </p:blipFill>
        <p:spPr>
          <a:xfrm>
            <a:off x="457200" y="2133600"/>
            <a:ext cx="7924800" cy="4038600"/>
          </a:xfrm>
          <a:prstGeom prst="rect">
            <a:avLst/>
          </a:prstGeom>
        </p:spPr>
      </p:pic>
      <p:sp>
        <p:nvSpPr>
          <p:cNvPr id="5" name="TextBox 4"/>
          <p:cNvSpPr txBox="1"/>
          <p:nvPr/>
        </p:nvSpPr>
        <p:spPr>
          <a:xfrm>
            <a:off x="6934200" y="6096000"/>
            <a:ext cx="783500" cy="307777"/>
          </a:xfrm>
          <a:prstGeom prst="rect">
            <a:avLst/>
          </a:prstGeom>
          <a:noFill/>
        </p:spPr>
        <p:txBody>
          <a:bodyPr wrap="none" rtlCol="0">
            <a:spAutoFit/>
          </a:bodyPr>
          <a:lstStyle/>
          <a:p>
            <a:r>
              <a:rPr lang="en-US" sz="1400" dirty="0">
                <a:solidFill>
                  <a:srgbClr val="0000FF"/>
                </a:solidFill>
              </a:rPr>
              <a:t>Facade</a:t>
            </a:r>
          </a:p>
        </p:txBody>
      </p:sp>
      <p:sp>
        <p:nvSpPr>
          <p:cNvPr id="6" name="TextBox 5"/>
          <p:cNvSpPr txBox="1"/>
          <p:nvPr/>
        </p:nvSpPr>
        <p:spPr>
          <a:xfrm>
            <a:off x="2438400" y="2514600"/>
            <a:ext cx="1162473" cy="307777"/>
          </a:xfrm>
          <a:prstGeom prst="rect">
            <a:avLst/>
          </a:prstGeom>
          <a:noFill/>
        </p:spPr>
        <p:txBody>
          <a:bodyPr wrap="none" rtlCol="0">
            <a:spAutoFit/>
          </a:bodyPr>
          <a:lstStyle/>
          <a:p>
            <a:r>
              <a:rPr lang="en-US" sz="1400" dirty="0">
                <a:solidFill>
                  <a:srgbClr val="0000FF"/>
                </a:solidFill>
              </a:rPr>
              <a:t>Subsystems</a:t>
            </a:r>
          </a:p>
        </p:txBody>
      </p:sp>
      <p:sp>
        <p:nvSpPr>
          <p:cNvPr id="7" name="TextBox 6"/>
          <p:cNvSpPr txBox="1"/>
          <p:nvPr/>
        </p:nvSpPr>
        <p:spPr>
          <a:xfrm>
            <a:off x="6781800" y="1981200"/>
            <a:ext cx="646331" cy="307777"/>
          </a:xfrm>
          <a:prstGeom prst="rect">
            <a:avLst/>
          </a:prstGeom>
          <a:noFill/>
        </p:spPr>
        <p:txBody>
          <a:bodyPr wrap="none" rtlCol="0">
            <a:spAutoFit/>
          </a:bodyPr>
          <a:lstStyle/>
          <a:p>
            <a:r>
              <a:rPr lang="en-US" sz="1400" dirty="0">
                <a:solidFill>
                  <a:srgbClr val="0000FF"/>
                </a:solidFill>
              </a:rPr>
              <a:t>Client</a:t>
            </a:r>
          </a:p>
        </p:txBody>
      </p:sp>
    </p:spTree>
    <p:extLst>
      <p:ext uri="{BB962C8B-B14F-4D97-AF65-F5344CB8AC3E}">
        <p14:creationId xmlns:p14="http://schemas.microsoft.com/office/powerpoint/2010/main" val="872276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Adapter Design Pattern</a:t>
            </a:r>
          </a:p>
        </p:txBody>
      </p:sp>
      <p:sp>
        <p:nvSpPr>
          <p:cNvPr id="3" name="Content Placeholder 2"/>
          <p:cNvSpPr>
            <a:spLocks noGrp="1"/>
          </p:cNvSpPr>
          <p:nvPr>
            <p:ph idx="1"/>
          </p:nvPr>
        </p:nvSpPr>
        <p:spPr/>
        <p:txBody>
          <a:bodyPr/>
          <a:lstStyle/>
          <a:p>
            <a:r>
              <a:rPr lang="en-US" dirty="0"/>
              <a:t>Structure: object adapter relies on object composition</a:t>
            </a:r>
          </a:p>
          <a:p>
            <a:endParaRPr lang="en-US" dirty="0"/>
          </a:p>
          <a:p>
            <a:endParaRPr lang="en-US" dirty="0"/>
          </a:p>
        </p:txBody>
      </p:sp>
      <p:pic>
        <p:nvPicPr>
          <p:cNvPr id="4" name="Picture 3"/>
          <p:cNvPicPr>
            <a:picLocks noChangeAspect="1"/>
          </p:cNvPicPr>
          <p:nvPr/>
        </p:nvPicPr>
        <p:blipFill>
          <a:blip r:embed="rId2"/>
          <a:stretch>
            <a:fillRect/>
          </a:stretch>
        </p:blipFill>
        <p:spPr>
          <a:xfrm>
            <a:off x="228600" y="2171700"/>
            <a:ext cx="8534400" cy="3543300"/>
          </a:xfrm>
          <a:prstGeom prst="rect">
            <a:avLst/>
          </a:prstGeom>
        </p:spPr>
      </p:pic>
    </p:spTree>
    <p:extLst>
      <p:ext uri="{BB962C8B-B14F-4D97-AF65-F5344CB8AC3E}">
        <p14:creationId xmlns:p14="http://schemas.microsoft.com/office/powerpoint/2010/main" val="143346643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990600"/>
            <a:ext cx="8305800" cy="1200328"/>
          </a:xfrm>
          <a:prstGeom prst="rect">
            <a:avLst/>
          </a:prstGeom>
          <a:noFill/>
        </p:spPr>
        <p:txBody>
          <a:bodyPr wrap="square" rtlCol="0">
            <a:spAutoFit/>
          </a:bodyPr>
          <a:lstStyle/>
          <a:p>
            <a:r>
              <a:rPr lang="en-US" sz="2400" dirty="0"/>
              <a:t>public interface Shape { </a:t>
            </a:r>
          </a:p>
          <a:p>
            <a:r>
              <a:rPr lang="en-US" sz="2400" dirty="0"/>
              <a:t>void draw(); </a:t>
            </a:r>
          </a:p>
          <a:p>
            <a:r>
              <a:rPr lang="en-US" sz="2400" dirty="0"/>
              <a:t>}</a:t>
            </a:r>
          </a:p>
        </p:txBody>
      </p:sp>
      <p:sp>
        <p:nvSpPr>
          <p:cNvPr id="5" name="TextBox 4"/>
          <p:cNvSpPr txBox="1"/>
          <p:nvPr/>
        </p:nvSpPr>
        <p:spPr>
          <a:xfrm>
            <a:off x="381000" y="2971800"/>
            <a:ext cx="8305800" cy="2308324"/>
          </a:xfrm>
          <a:prstGeom prst="rect">
            <a:avLst/>
          </a:prstGeom>
          <a:noFill/>
        </p:spPr>
        <p:txBody>
          <a:bodyPr wrap="square" rtlCol="0">
            <a:spAutoFit/>
          </a:bodyPr>
          <a:lstStyle/>
          <a:p>
            <a:r>
              <a:rPr lang="en-US" sz="2400" dirty="0"/>
              <a:t>public class Rectangle implements Shape { </a:t>
            </a:r>
          </a:p>
          <a:p>
            <a:r>
              <a:rPr lang="en-US" sz="2400" dirty="0"/>
              <a:t>	@Override </a:t>
            </a:r>
          </a:p>
          <a:p>
            <a:r>
              <a:rPr lang="en-US" sz="2400" dirty="0"/>
              <a:t>	public void draw() { </a:t>
            </a:r>
          </a:p>
          <a:p>
            <a:r>
              <a:rPr lang="en-US" sz="2400" dirty="0"/>
              <a:t>	</a:t>
            </a:r>
            <a:r>
              <a:rPr lang="en-US" sz="2400" dirty="0" err="1"/>
              <a:t>System.out.println</a:t>
            </a:r>
            <a:r>
              <a:rPr lang="en-US" sz="2400" dirty="0"/>
              <a:t>("Rectangle::draw()"); </a:t>
            </a:r>
          </a:p>
          <a:p>
            <a:r>
              <a:rPr lang="en-US" sz="2400" dirty="0"/>
              <a:t>	} </a:t>
            </a:r>
          </a:p>
          <a:p>
            <a:r>
              <a:rPr lang="en-US" sz="2400" dirty="0"/>
              <a:t>} </a:t>
            </a:r>
          </a:p>
        </p:txBody>
      </p:sp>
    </p:spTree>
    <p:extLst>
      <p:ext uri="{BB962C8B-B14F-4D97-AF65-F5344CB8AC3E}">
        <p14:creationId xmlns:p14="http://schemas.microsoft.com/office/powerpoint/2010/main" val="345585041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990600"/>
            <a:ext cx="8077200" cy="2308324"/>
          </a:xfrm>
          <a:prstGeom prst="rect">
            <a:avLst/>
          </a:prstGeom>
          <a:noFill/>
        </p:spPr>
        <p:txBody>
          <a:bodyPr wrap="square" rtlCol="0">
            <a:spAutoFit/>
          </a:bodyPr>
          <a:lstStyle/>
          <a:p>
            <a:r>
              <a:rPr lang="en-US" sz="2400" dirty="0"/>
              <a:t>public class Square implements Shape { </a:t>
            </a:r>
          </a:p>
          <a:p>
            <a:r>
              <a:rPr lang="en-US" sz="2400" dirty="0"/>
              <a:t>	@Override </a:t>
            </a:r>
          </a:p>
          <a:p>
            <a:r>
              <a:rPr lang="en-US" sz="2400" dirty="0"/>
              <a:t>	public void draw() { </a:t>
            </a:r>
          </a:p>
          <a:p>
            <a:r>
              <a:rPr lang="en-US" sz="2400" dirty="0"/>
              <a:t>	</a:t>
            </a:r>
            <a:r>
              <a:rPr lang="en-US" sz="2400" dirty="0" err="1"/>
              <a:t>System.out.println</a:t>
            </a:r>
            <a:r>
              <a:rPr lang="en-US" sz="2400" dirty="0"/>
              <a:t>("Square::draw()"); </a:t>
            </a:r>
          </a:p>
          <a:p>
            <a:r>
              <a:rPr lang="en-US" sz="2400" dirty="0"/>
              <a:t>	} </a:t>
            </a:r>
          </a:p>
          <a:p>
            <a:r>
              <a:rPr lang="en-US" sz="2400" dirty="0"/>
              <a:t>} </a:t>
            </a:r>
          </a:p>
        </p:txBody>
      </p:sp>
      <p:sp>
        <p:nvSpPr>
          <p:cNvPr id="5" name="TextBox 4"/>
          <p:cNvSpPr txBox="1"/>
          <p:nvPr/>
        </p:nvSpPr>
        <p:spPr>
          <a:xfrm>
            <a:off x="457200" y="3810000"/>
            <a:ext cx="8229600" cy="2308324"/>
          </a:xfrm>
          <a:prstGeom prst="rect">
            <a:avLst/>
          </a:prstGeom>
          <a:noFill/>
        </p:spPr>
        <p:txBody>
          <a:bodyPr wrap="square" rtlCol="0">
            <a:spAutoFit/>
          </a:bodyPr>
          <a:lstStyle/>
          <a:p>
            <a:r>
              <a:rPr lang="en-US" sz="2400" dirty="0"/>
              <a:t>public class Circle implements Shape { </a:t>
            </a:r>
          </a:p>
          <a:p>
            <a:r>
              <a:rPr lang="en-US" sz="2400" dirty="0"/>
              <a:t>	@Override </a:t>
            </a:r>
          </a:p>
          <a:p>
            <a:r>
              <a:rPr lang="en-US" sz="2400" dirty="0"/>
              <a:t>	public void draw() { </a:t>
            </a:r>
          </a:p>
          <a:p>
            <a:r>
              <a:rPr lang="en-US" sz="2400" dirty="0"/>
              <a:t>	</a:t>
            </a:r>
            <a:r>
              <a:rPr lang="en-US" sz="2400" dirty="0" err="1"/>
              <a:t>System.out.println</a:t>
            </a:r>
            <a:r>
              <a:rPr lang="en-US" sz="2400" dirty="0"/>
              <a:t>("Circle::draw()"); </a:t>
            </a:r>
          </a:p>
          <a:p>
            <a:r>
              <a:rPr lang="en-US" sz="2400" dirty="0"/>
              <a:t>	} </a:t>
            </a:r>
          </a:p>
          <a:p>
            <a:r>
              <a:rPr lang="en-US" sz="2400" dirty="0"/>
              <a:t>} </a:t>
            </a:r>
          </a:p>
        </p:txBody>
      </p:sp>
    </p:spTree>
    <p:extLst>
      <p:ext uri="{BB962C8B-B14F-4D97-AF65-F5344CB8AC3E}">
        <p14:creationId xmlns:p14="http://schemas.microsoft.com/office/powerpoint/2010/main" val="5831151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533400"/>
            <a:ext cx="8077200" cy="5940088"/>
          </a:xfrm>
          <a:prstGeom prst="rect">
            <a:avLst/>
          </a:prstGeom>
          <a:noFill/>
        </p:spPr>
        <p:txBody>
          <a:bodyPr wrap="square" rtlCol="0">
            <a:spAutoFit/>
          </a:bodyPr>
          <a:lstStyle/>
          <a:p>
            <a:r>
              <a:rPr lang="en-US" sz="2000" dirty="0"/>
              <a:t>public class </a:t>
            </a:r>
            <a:r>
              <a:rPr lang="en-US" sz="2000" dirty="0" err="1"/>
              <a:t>ShapeMaker</a:t>
            </a:r>
            <a:r>
              <a:rPr lang="en-US" sz="2000" dirty="0"/>
              <a:t> { </a:t>
            </a:r>
          </a:p>
          <a:p>
            <a:r>
              <a:rPr lang="en-US" sz="2000" dirty="0"/>
              <a:t>	private Shape circle; </a:t>
            </a:r>
          </a:p>
          <a:p>
            <a:r>
              <a:rPr lang="en-US" sz="2000" dirty="0"/>
              <a:t>	private Shape rectangle; </a:t>
            </a:r>
          </a:p>
          <a:p>
            <a:r>
              <a:rPr lang="en-US" sz="2000" dirty="0"/>
              <a:t>	private Shape square; </a:t>
            </a:r>
          </a:p>
          <a:p>
            <a:endParaRPr lang="en-US" sz="2000" dirty="0"/>
          </a:p>
          <a:p>
            <a:r>
              <a:rPr lang="en-US" sz="2000" dirty="0"/>
              <a:t>	public </a:t>
            </a:r>
            <a:r>
              <a:rPr lang="en-US" sz="2000" dirty="0" err="1"/>
              <a:t>ShapeMaker</a:t>
            </a:r>
            <a:r>
              <a:rPr lang="en-US" sz="2000" dirty="0"/>
              <a:t>() { </a:t>
            </a:r>
          </a:p>
          <a:p>
            <a:r>
              <a:rPr lang="en-US" sz="2000" dirty="0"/>
              <a:t>		circle = new Circle(); </a:t>
            </a:r>
          </a:p>
          <a:p>
            <a:r>
              <a:rPr lang="en-US" sz="2000" dirty="0"/>
              <a:t>		rectangle = new Rectangle(); </a:t>
            </a:r>
          </a:p>
          <a:p>
            <a:r>
              <a:rPr lang="en-US" sz="2000" dirty="0"/>
              <a:t>		square = new Square(); } </a:t>
            </a:r>
          </a:p>
          <a:p>
            <a:endParaRPr lang="en-US" sz="2000" dirty="0"/>
          </a:p>
          <a:p>
            <a:r>
              <a:rPr lang="en-US" sz="2000" dirty="0"/>
              <a:t>	public void </a:t>
            </a:r>
            <a:r>
              <a:rPr lang="en-US" sz="2000" dirty="0" err="1"/>
              <a:t>drawCircle</a:t>
            </a:r>
            <a:r>
              <a:rPr lang="en-US" sz="2000" dirty="0"/>
              <a:t>(){ </a:t>
            </a:r>
          </a:p>
          <a:p>
            <a:r>
              <a:rPr lang="en-US" sz="2000" dirty="0"/>
              <a:t>		</a:t>
            </a:r>
            <a:r>
              <a:rPr lang="en-US" sz="2000" dirty="0" err="1"/>
              <a:t>circle.draw</a:t>
            </a:r>
            <a:r>
              <a:rPr lang="en-US" sz="2000" dirty="0"/>
              <a:t>(); } </a:t>
            </a:r>
          </a:p>
          <a:p>
            <a:endParaRPr lang="en-US" sz="2000" dirty="0"/>
          </a:p>
          <a:p>
            <a:r>
              <a:rPr lang="en-US" sz="2000" dirty="0"/>
              <a:t>	public void </a:t>
            </a:r>
            <a:r>
              <a:rPr lang="en-US" sz="2000" dirty="0" err="1"/>
              <a:t>drawRectangle</a:t>
            </a:r>
            <a:r>
              <a:rPr lang="en-US" sz="2000" dirty="0"/>
              <a:t>(){ </a:t>
            </a:r>
          </a:p>
          <a:p>
            <a:r>
              <a:rPr lang="en-US" sz="2000" dirty="0"/>
              <a:t>		</a:t>
            </a:r>
            <a:r>
              <a:rPr lang="en-US" sz="2000" dirty="0" err="1"/>
              <a:t>rectangle.draw</a:t>
            </a:r>
            <a:r>
              <a:rPr lang="en-US" sz="2000" dirty="0"/>
              <a:t>(); } </a:t>
            </a:r>
          </a:p>
          <a:p>
            <a:endParaRPr lang="en-US" sz="2000" dirty="0"/>
          </a:p>
          <a:p>
            <a:r>
              <a:rPr lang="en-US" sz="2000" dirty="0"/>
              <a:t>	public void </a:t>
            </a:r>
            <a:r>
              <a:rPr lang="en-US" sz="2000" dirty="0" err="1"/>
              <a:t>drawSquare</a:t>
            </a:r>
            <a:r>
              <a:rPr lang="en-US" sz="2000" dirty="0"/>
              <a:t>(){ </a:t>
            </a:r>
          </a:p>
          <a:p>
            <a:r>
              <a:rPr lang="en-US" sz="2000" dirty="0"/>
              <a:t>		</a:t>
            </a:r>
            <a:r>
              <a:rPr lang="en-US" sz="2000" dirty="0" err="1"/>
              <a:t>square.draw</a:t>
            </a:r>
            <a:r>
              <a:rPr lang="en-US" sz="2000" dirty="0"/>
              <a:t>(); } </a:t>
            </a:r>
          </a:p>
          <a:p>
            <a:r>
              <a:rPr lang="en-US" sz="2000" dirty="0"/>
              <a:t>} </a:t>
            </a:r>
          </a:p>
        </p:txBody>
      </p:sp>
      <p:sp>
        <p:nvSpPr>
          <p:cNvPr id="2" name="TextBox 1"/>
          <p:cNvSpPr txBox="1"/>
          <p:nvPr/>
        </p:nvSpPr>
        <p:spPr>
          <a:xfrm>
            <a:off x="5715000" y="762000"/>
            <a:ext cx="1595922" cy="369332"/>
          </a:xfrm>
          <a:prstGeom prst="rect">
            <a:avLst/>
          </a:prstGeom>
          <a:noFill/>
        </p:spPr>
        <p:txBody>
          <a:bodyPr wrap="none" rtlCol="0">
            <a:spAutoFit/>
          </a:bodyPr>
          <a:lstStyle/>
          <a:p>
            <a:r>
              <a:rPr lang="en-US" dirty="0">
                <a:solidFill>
                  <a:srgbClr val="0000FF"/>
                </a:solidFill>
              </a:rPr>
              <a:t>Façade Class</a:t>
            </a:r>
          </a:p>
        </p:txBody>
      </p:sp>
    </p:spTree>
    <p:extLst>
      <p:ext uri="{BB962C8B-B14F-4D97-AF65-F5344CB8AC3E}">
        <p14:creationId xmlns:p14="http://schemas.microsoft.com/office/powerpoint/2010/main" val="205628342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1066800"/>
            <a:ext cx="8077200" cy="4401205"/>
          </a:xfrm>
          <a:prstGeom prst="rect">
            <a:avLst/>
          </a:prstGeom>
          <a:noFill/>
        </p:spPr>
        <p:txBody>
          <a:bodyPr wrap="square" rtlCol="0">
            <a:spAutoFit/>
          </a:bodyPr>
          <a:lstStyle/>
          <a:p>
            <a:r>
              <a:rPr lang="en-US" sz="2800" dirty="0"/>
              <a:t>public class </a:t>
            </a:r>
            <a:r>
              <a:rPr lang="en-US" sz="2800" dirty="0" err="1"/>
              <a:t>FacadePatternDemo</a:t>
            </a:r>
            <a:r>
              <a:rPr lang="en-US" sz="2800" dirty="0"/>
              <a:t> { </a:t>
            </a:r>
          </a:p>
          <a:p>
            <a:r>
              <a:rPr lang="en-US" sz="2800" dirty="0"/>
              <a:t>	public static void main(String[] </a:t>
            </a:r>
            <a:r>
              <a:rPr lang="en-US" sz="2800" dirty="0" err="1"/>
              <a:t>args</a:t>
            </a:r>
            <a:r>
              <a:rPr lang="en-US" sz="2800" dirty="0"/>
              <a:t>) { </a:t>
            </a:r>
          </a:p>
          <a:p>
            <a:r>
              <a:rPr lang="en-US" sz="2800" dirty="0"/>
              <a:t>		</a:t>
            </a:r>
            <a:r>
              <a:rPr lang="en-US" sz="2800" dirty="0" err="1"/>
              <a:t>ShapeMaker</a:t>
            </a:r>
            <a:r>
              <a:rPr lang="en-US" sz="2800" dirty="0"/>
              <a:t> </a:t>
            </a:r>
            <a:r>
              <a:rPr lang="en-US" sz="2800" dirty="0" err="1"/>
              <a:t>shapeMaker</a:t>
            </a:r>
            <a:r>
              <a:rPr lang="en-US" sz="2800" dirty="0"/>
              <a:t> = new 						</a:t>
            </a:r>
            <a:r>
              <a:rPr lang="en-US" sz="2800" dirty="0" err="1"/>
              <a:t>ShapeMaker</a:t>
            </a:r>
            <a:r>
              <a:rPr lang="en-US" sz="2800" dirty="0"/>
              <a:t>();</a:t>
            </a:r>
          </a:p>
          <a:p>
            <a:r>
              <a:rPr lang="en-US" sz="2800" dirty="0"/>
              <a:t>	</a:t>
            </a:r>
          </a:p>
          <a:p>
            <a:r>
              <a:rPr lang="en-US" sz="2800" dirty="0"/>
              <a:t>	</a:t>
            </a:r>
            <a:r>
              <a:rPr lang="en-US" sz="2800" dirty="0" err="1"/>
              <a:t>shapeMaker.drawCircle</a:t>
            </a:r>
            <a:r>
              <a:rPr lang="en-US" sz="2800" dirty="0"/>
              <a:t>(); </a:t>
            </a:r>
          </a:p>
          <a:p>
            <a:r>
              <a:rPr lang="en-US" sz="2800" dirty="0"/>
              <a:t>	</a:t>
            </a:r>
            <a:r>
              <a:rPr lang="en-US" sz="2800" dirty="0" err="1"/>
              <a:t>shapeMaker.drawRectangle</a:t>
            </a:r>
            <a:r>
              <a:rPr lang="en-US" sz="2800" dirty="0"/>
              <a:t>(); </a:t>
            </a:r>
          </a:p>
          <a:p>
            <a:r>
              <a:rPr lang="en-US" sz="2800" dirty="0"/>
              <a:t>	</a:t>
            </a:r>
            <a:r>
              <a:rPr lang="en-US" sz="2800" dirty="0" err="1"/>
              <a:t>shapeMaker.drawSquare</a:t>
            </a:r>
            <a:r>
              <a:rPr lang="en-US" sz="2800" dirty="0"/>
              <a:t>(); </a:t>
            </a:r>
          </a:p>
          <a:p>
            <a:r>
              <a:rPr lang="en-US" sz="2800" dirty="0"/>
              <a:t>	} </a:t>
            </a:r>
          </a:p>
          <a:p>
            <a:r>
              <a:rPr lang="en-US" sz="2800" dirty="0"/>
              <a:t>} </a:t>
            </a:r>
          </a:p>
        </p:txBody>
      </p:sp>
    </p:spTree>
    <p:extLst>
      <p:ext uri="{BB962C8B-B14F-4D97-AF65-F5344CB8AC3E}">
        <p14:creationId xmlns:p14="http://schemas.microsoft.com/office/powerpoint/2010/main" val="112878045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1066800"/>
            <a:ext cx="8077200" cy="2246769"/>
          </a:xfrm>
          <a:prstGeom prst="rect">
            <a:avLst/>
          </a:prstGeom>
          <a:noFill/>
        </p:spPr>
        <p:txBody>
          <a:bodyPr wrap="square" rtlCol="0">
            <a:spAutoFit/>
          </a:bodyPr>
          <a:lstStyle/>
          <a:p>
            <a:r>
              <a:rPr lang="en-US" sz="2800" dirty="0"/>
              <a:t>Output:</a:t>
            </a:r>
          </a:p>
          <a:p>
            <a:endParaRPr lang="en-US" sz="2800" dirty="0"/>
          </a:p>
          <a:p>
            <a:r>
              <a:rPr lang="en-US" sz="2800" dirty="0"/>
              <a:t>Circle::draw() </a:t>
            </a:r>
          </a:p>
          <a:p>
            <a:r>
              <a:rPr lang="en-US" sz="2800" dirty="0"/>
              <a:t>Rectangle::draw() </a:t>
            </a:r>
          </a:p>
          <a:p>
            <a:r>
              <a:rPr lang="en-US" sz="2800" dirty="0"/>
              <a:t>Square::draw() </a:t>
            </a:r>
          </a:p>
        </p:txBody>
      </p:sp>
    </p:spTree>
    <p:extLst>
      <p:ext uri="{BB962C8B-B14F-4D97-AF65-F5344CB8AC3E}">
        <p14:creationId xmlns:p14="http://schemas.microsoft.com/office/powerpoint/2010/main" val="11124174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Façade Design Pattern</a:t>
            </a:r>
          </a:p>
        </p:txBody>
      </p:sp>
      <p:sp>
        <p:nvSpPr>
          <p:cNvPr id="3" name="Content Placeholder 2"/>
          <p:cNvSpPr>
            <a:spLocks noGrp="1"/>
          </p:cNvSpPr>
          <p:nvPr>
            <p:ph idx="1"/>
          </p:nvPr>
        </p:nvSpPr>
        <p:spPr/>
        <p:txBody>
          <a:bodyPr/>
          <a:lstStyle/>
          <a:p>
            <a:r>
              <a:rPr lang="en-US" dirty="0"/>
              <a:t>Applicability</a:t>
            </a:r>
          </a:p>
          <a:p>
            <a:endParaRPr lang="en-US" dirty="0"/>
          </a:p>
          <a:p>
            <a:pPr lvl="1"/>
            <a:r>
              <a:rPr lang="en-US" dirty="0"/>
              <a:t>You want to provide a simple interface to a complex subsystem. A facade can provide a simple default view of the subsystem that is good enough for most clients.</a:t>
            </a:r>
          </a:p>
          <a:p>
            <a:pPr lvl="1"/>
            <a:endParaRPr lang="en-US" dirty="0"/>
          </a:p>
          <a:p>
            <a:pPr lvl="1"/>
            <a:r>
              <a:rPr lang="en-US" dirty="0"/>
              <a:t>There are many dependencies between clients and the implementation classes of an abstraction. Introduce a facade to decouple the subsystem from clients and other subsystem</a:t>
            </a:r>
          </a:p>
          <a:p>
            <a:pPr lvl="1"/>
            <a:endParaRPr lang="en-US" dirty="0"/>
          </a:p>
          <a:p>
            <a:pPr lvl="1"/>
            <a:r>
              <a:rPr lang="en-US" dirty="0"/>
              <a:t>Use a facade to define an entry point to each subsystem level</a:t>
            </a:r>
          </a:p>
        </p:txBody>
      </p:sp>
    </p:spTree>
    <p:extLst>
      <p:ext uri="{BB962C8B-B14F-4D97-AF65-F5344CB8AC3E}">
        <p14:creationId xmlns:p14="http://schemas.microsoft.com/office/powerpoint/2010/main" val="242176223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Façade Design Pattern</a:t>
            </a:r>
          </a:p>
        </p:txBody>
      </p:sp>
      <p:sp>
        <p:nvSpPr>
          <p:cNvPr id="3" name="Content Placeholder 2"/>
          <p:cNvSpPr>
            <a:spLocks noGrp="1"/>
          </p:cNvSpPr>
          <p:nvPr>
            <p:ph idx="1"/>
          </p:nvPr>
        </p:nvSpPr>
        <p:spPr/>
        <p:txBody>
          <a:bodyPr/>
          <a:lstStyle/>
          <a:p>
            <a:r>
              <a:rPr lang="en-US" dirty="0"/>
              <a:t>Consequences</a:t>
            </a:r>
          </a:p>
          <a:p>
            <a:endParaRPr lang="en-US" dirty="0"/>
          </a:p>
          <a:p>
            <a:pPr lvl="1"/>
            <a:r>
              <a:rPr lang="en-US" dirty="0"/>
              <a:t>It shields clients from subsystem components, thereby reducing the number of objects that clients deal with and making the subsystem easier to use</a:t>
            </a:r>
          </a:p>
          <a:p>
            <a:pPr lvl="1"/>
            <a:endParaRPr lang="en-US" dirty="0"/>
          </a:p>
          <a:p>
            <a:pPr lvl="1"/>
            <a:r>
              <a:rPr lang="en-US" dirty="0"/>
              <a:t>It promotes weak coupling between the subsystem and its clients. Weak coupling lets you vary the components of the subsystem without affecting its clients</a:t>
            </a:r>
          </a:p>
          <a:p>
            <a:pPr lvl="1"/>
            <a:endParaRPr lang="en-US" dirty="0"/>
          </a:p>
          <a:p>
            <a:pPr lvl="1"/>
            <a:r>
              <a:rPr lang="en-US" dirty="0"/>
              <a:t>It doesn't prevent applications from using subsystem classes if they need to.</a:t>
            </a:r>
          </a:p>
        </p:txBody>
      </p:sp>
    </p:spTree>
    <p:extLst>
      <p:ext uri="{BB962C8B-B14F-4D97-AF65-F5344CB8AC3E}">
        <p14:creationId xmlns:p14="http://schemas.microsoft.com/office/powerpoint/2010/main" val="242176223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Flyweight Design Pattern</a:t>
            </a:r>
          </a:p>
        </p:txBody>
      </p:sp>
      <p:sp>
        <p:nvSpPr>
          <p:cNvPr id="3" name="Content Placeholder 2"/>
          <p:cNvSpPr>
            <a:spLocks noGrp="1"/>
          </p:cNvSpPr>
          <p:nvPr>
            <p:ph idx="1"/>
          </p:nvPr>
        </p:nvSpPr>
        <p:spPr/>
        <p:txBody>
          <a:bodyPr/>
          <a:lstStyle/>
          <a:p>
            <a:r>
              <a:rPr lang="en-US" dirty="0"/>
              <a:t>Intent</a:t>
            </a:r>
          </a:p>
          <a:p>
            <a:pPr lvl="1"/>
            <a:endParaRPr lang="en-US" dirty="0"/>
          </a:p>
          <a:p>
            <a:pPr lvl="1"/>
            <a:r>
              <a:rPr lang="en-US" dirty="0"/>
              <a:t>To reduce the number of objects created and to decrease memory footprint and increase performance</a:t>
            </a:r>
          </a:p>
          <a:p>
            <a:pPr lvl="1"/>
            <a:endParaRPr lang="en-US" dirty="0"/>
          </a:p>
          <a:p>
            <a:pPr lvl="1"/>
            <a:r>
              <a:rPr lang="en-US" dirty="0"/>
              <a:t>Reuse already existing similar kind objects by storing them and creates new object when no matching object is found </a:t>
            </a:r>
          </a:p>
        </p:txBody>
      </p:sp>
    </p:spTree>
    <p:extLst>
      <p:ext uri="{BB962C8B-B14F-4D97-AF65-F5344CB8AC3E}">
        <p14:creationId xmlns:p14="http://schemas.microsoft.com/office/powerpoint/2010/main" val="12239317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Motivation</a:t>
            </a:r>
          </a:p>
          <a:p>
            <a:pPr lvl="1"/>
            <a:r>
              <a:rPr lang="en-US" dirty="0"/>
              <a:t>Web browsers use this technique to prevent loading same images twice. When browser loads a web page, it traverse through all images on that page. Browser loads all new images from Internet and places them the internal cache. For already loaded images, a flyweight object is created, which has some unique data like position within the page, but everything else is referenced to the cached one</a:t>
            </a:r>
          </a:p>
        </p:txBody>
      </p:sp>
      <p:sp>
        <p:nvSpPr>
          <p:cNvPr id="4" name="Title 1"/>
          <p:cNvSpPr>
            <a:spLocks noGrp="1"/>
          </p:cNvSpPr>
          <p:nvPr>
            <p:ph type="title"/>
          </p:nvPr>
        </p:nvSpPr>
        <p:spPr>
          <a:xfrm>
            <a:off x="457200" y="533400"/>
            <a:ext cx="8229600" cy="990600"/>
          </a:xfrm>
        </p:spPr>
        <p:txBody>
          <a:bodyPr/>
          <a:lstStyle/>
          <a:p>
            <a:r>
              <a:rPr lang="en-US" dirty="0"/>
              <a:t>Flyweight Design Pattern</a:t>
            </a:r>
          </a:p>
        </p:txBody>
      </p:sp>
      <p:pic>
        <p:nvPicPr>
          <p:cNvPr id="6" name="Picture 5"/>
          <p:cNvPicPr>
            <a:picLocks noChangeAspect="1"/>
          </p:cNvPicPr>
          <p:nvPr/>
        </p:nvPicPr>
        <p:blipFill>
          <a:blip r:embed="rId2"/>
          <a:stretch>
            <a:fillRect/>
          </a:stretch>
        </p:blipFill>
        <p:spPr>
          <a:xfrm>
            <a:off x="1752600" y="4419600"/>
            <a:ext cx="5867400" cy="2133600"/>
          </a:xfrm>
          <a:prstGeom prst="rect">
            <a:avLst/>
          </a:prstGeom>
        </p:spPr>
      </p:pic>
    </p:spTree>
    <p:extLst>
      <p:ext uri="{BB962C8B-B14F-4D97-AF65-F5344CB8AC3E}">
        <p14:creationId xmlns:p14="http://schemas.microsoft.com/office/powerpoint/2010/main" val="427418970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Structure </a:t>
            </a:r>
          </a:p>
          <a:p>
            <a:endParaRPr lang="en-US" dirty="0"/>
          </a:p>
        </p:txBody>
      </p:sp>
      <p:sp>
        <p:nvSpPr>
          <p:cNvPr id="4" name="Title 1"/>
          <p:cNvSpPr>
            <a:spLocks noGrp="1"/>
          </p:cNvSpPr>
          <p:nvPr>
            <p:ph type="title"/>
          </p:nvPr>
        </p:nvSpPr>
        <p:spPr/>
        <p:txBody>
          <a:bodyPr/>
          <a:lstStyle/>
          <a:p>
            <a:r>
              <a:rPr lang="en-US" dirty="0"/>
              <a:t>Flyweight Design Pattern</a:t>
            </a:r>
          </a:p>
        </p:txBody>
      </p:sp>
      <p:pic>
        <p:nvPicPr>
          <p:cNvPr id="5" name="Picture 4"/>
          <p:cNvPicPr>
            <a:picLocks noChangeAspect="1"/>
          </p:cNvPicPr>
          <p:nvPr/>
        </p:nvPicPr>
        <p:blipFill>
          <a:blip r:embed="rId2"/>
          <a:stretch>
            <a:fillRect/>
          </a:stretch>
        </p:blipFill>
        <p:spPr>
          <a:xfrm>
            <a:off x="533400" y="2286000"/>
            <a:ext cx="8153400" cy="4209094"/>
          </a:xfrm>
          <a:prstGeom prst="rect">
            <a:avLst/>
          </a:prstGeom>
        </p:spPr>
      </p:pic>
    </p:spTree>
    <p:extLst>
      <p:ext uri="{BB962C8B-B14F-4D97-AF65-F5344CB8AC3E}">
        <p14:creationId xmlns:p14="http://schemas.microsoft.com/office/powerpoint/2010/main" val="3539491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Adapter Design Pattern</a:t>
            </a:r>
          </a:p>
        </p:txBody>
      </p:sp>
      <p:sp>
        <p:nvSpPr>
          <p:cNvPr id="3" name="Content Placeholder 2"/>
          <p:cNvSpPr>
            <a:spLocks noGrp="1"/>
          </p:cNvSpPr>
          <p:nvPr>
            <p:ph idx="1"/>
          </p:nvPr>
        </p:nvSpPr>
        <p:spPr/>
        <p:txBody>
          <a:bodyPr/>
          <a:lstStyle/>
          <a:p>
            <a:r>
              <a:rPr lang="en-US" dirty="0"/>
              <a:t>Example</a:t>
            </a:r>
          </a:p>
          <a:p>
            <a:endParaRPr lang="en-US" dirty="0"/>
          </a:p>
          <a:p>
            <a:endParaRPr lang="en-US" dirty="0"/>
          </a:p>
        </p:txBody>
      </p:sp>
      <p:sp>
        <p:nvSpPr>
          <p:cNvPr id="4" name="Rectangle 3"/>
          <p:cNvSpPr/>
          <p:nvPr/>
        </p:nvSpPr>
        <p:spPr>
          <a:xfrm>
            <a:off x="5943600" y="2971798"/>
            <a:ext cx="1600200" cy="533399"/>
          </a:xfrm>
          <a:prstGeom prst="rect">
            <a:avLst/>
          </a:prstGeom>
          <a:effectLst/>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&lt;&lt;interface&gt;&gt; </a:t>
            </a:r>
            <a:r>
              <a:rPr lang="en-US" sz="1400" dirty="0" err="1"/>
              <a:t>EnemyAttacker</a:t>
            </a:r>
            <a:endParaRPr lang="en-US" sz="1400" dirty="0"/>
          </a:p>
        </p:txBody>
      </p:sp>
      <p:sp>
        <p:nvSpPr>
          <p:cNvPr id="5" name="Rectangle 4"/>
          <p:cNvSpPr/>
          <p:nvPr/>
        </p:nvSpPr>
        <p:spPr>
          <a:xfrm>
            <a:off x="4191000" y="4343398"/>
            <a:ext cx="2057400" cy="381002"/>
          </a:xfrm>
          <a:prstGeom prst="rect">
            <a:avLst/>
          </a:prstGeom>
          <a:effectLst/>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err="1"/>
              <a:t>EnemyRobotAdapter</a:t>
            </a:r>
            <a:endParaRPr lang="en-US" sz="1400" dirty="0"/>
          </a:p>
        </p:txBody>
      </p:sp>
      <p:sp>
        <p:nvSpPr>
          <p:cNvPr id="6" name="Rectangle 5"/>
          <p:cNvSpPr/>
          <p:nvPr/>
        </p:nvSpPr>
        <p:spPr>
          <a:xfrm>
            <a:off x="7315200" y="4343398"/>
            <a:ext cx="1524000" cy="381002"/>
          </a:xfrm>
          <a:prstGeom prst="rect">
            <a:avLst/>
          </a:prstGeom>
          <a:effectLst/>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err="1"/>
              <a:t>EnemyTank</a:t>
            </a:r>
            <a:endParaRPr lang="en-US" sz="1400" dirty="0"/>
          </a:p>
        </p:txBody>
      </p:sp>
      <p:sp>
        <p:nvSpPr>
          <p:cNvPr id="7" name="Rectangle 6"/>
          <p:cNvSpPr/>
          <p:nvPr/>
        </p:nvSpPr>
        <p:spPr>
          <a:xfrm>
            <a:off x="1143000" y="3048000"/>
            <a:ext cx="1371600" cy="381002"/>
          </a:xfrm>
          <a:prstGeom prst="rect">
            <a:avLst/>
          </a:prstGeom>
          <a:effectLst/>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Client</a:t>
            </a:r>
          </a:p>
        </p:txBody>
      </p:sp>
      <p:sp>
        <p:nvSpPr>
          <p:cNvPr id="8" name="Isosceles Triangle 7"/>
          <p:cNvSpPr/>
          <p:nvPr/>
        </p:nvSpPr>
        <p:spPr>
          <a:xfrm>
            <a:off x="6629400" y="3505198"/>
            <a:ext cx="146304" cy="152400"/>
          </a:xfrm>
          <a:prstGeom prst="triangle">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Elbow Connector 8"/>
          <p:cNvCxnSpPr>
            <a:stCxn id="8" idx="3"/>
            <a:endCxn id="5" idx="0"/>
          </p:cNvCxnSpPr>
          <p:nvPr/>
        </p:nvCxnSpPr>
        <p:spPr>
          <a:xfrm rot="5400000">
            <a:off x="5618226" y="3259072"/>
            <a:ext cx="685800" cy="1482852"/>
          </a:xfrm>
          <a:prstGeom prst="bentConnector3">
            <a:avLst/>
          </a:prstGeom>
          <a:ln>
            <a:solidFill>
              <a:srgbClr val="292934"/>
            </a:solidFill>
          </a:ln>
        </p:spPr>
        <p:style>
          <a:lnRef idx="2">
            <a:schemeClr val="accent1"/>
          </a:lnRef>
          <a:fillRef idx="0">
            <a:schemeClr val="accent1"/>
          </a:fillRef>
          <a:effectRef idx="1">
            <a:schemeClr val="accent1"/>
          </a:effectRef>
          <a:fontRef idx="minor">
            <a:schemeClr val="tx1"/>
          </a:fontRef>
        </p:style>
      </p:cxnSp>
      <p:cxnSp>
        <p:nvCxnSpPr>
          <p:cNvPr id="10" name="Elbow Connector 9"/>
          <p:cNvCxnSpPr>
            <a:stCxn id="8" idx="3"/>
            <a:endCxn id="6" idx="0"/>
          </p:cNvCxnSpPr>
          <p:nvPr/>
        </p:nvCxnSpPr>
        <p:spPr>
          <a:xfrm rot="16200000" flipH="1">
            <a:off x="7046976" y="3313174"/>
            <a:ext cx="685800" cy="1374648"/>
          </a:xfrm>
          <a:prstGeom prst="bentConnector3">
            <a:avLst/>
          </a:prstGeom>
          <a:ln>
            <a:solidFill>
              <a:srgbClr val="292934"/>
            </a:solidFill>
          </a:ln>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1066800" y="4343398"/>
            <a:ext cx="1371600" cy="381002"/>
          </a:xfrm>
          <a:prstGeom prst="rect">
            <a:avLst/>
          </a:prstGeom>
          <a:effectLst/>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err="1"/>
              <a:t>EnemyRobot</a:t>
            </a:r>
            <a:endParaRPr lang="en-US" sz="1400" dirty="0"/>
          </a:p>
        </p:txBody>
      </p:sp>
      <p:cxnSp>
        <p:nvCxnSpPr>
          <p:cNvPr id="12" name="Straight Arrow Connector 11"/>
          <p:cNvCxnSpPr>
            <a:stCxn id="7" idx="3"/>
            <a:endCxn id="4" idx="1"/>
          </p:cNvCxnSpPr>
          <p:nvPr/>
        </p:nvCxnSpPr>
        <p:spPr>
          <a:xfrm flipV="1">
            <a:off x="2514600" y="3238498"/>
            <a:ext cx="3429000" cy="3"/>
          </a:xfrm>
          <a:prstGeom prst="straightConnector1">
            <a:avLst/>
          </a:prstGeom>
          <a:ln>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5" idx="1"/>
            <a:endCxn id="11" idx="3"/>
          </p:cNvCxnSpPr>
          <p:nvPr/>
        </p:nvCxnSpPr>
        <p:spPr>
          <a:xfrm flipH="1">
            <a:off x="2438400" y="4533899"/>
            <a:ext cx="1752600" cy="0"/>
          </a:xfrm>
          <a:prstGeom prst="straightConnector1">
            <a:avLst/>
          </a:prstGeom>
          <a:ln>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6477000" y="2667000"/>
            <a:ext cx="684803" cy="307777"/>
          </a:xfrm>
          <a:prstGeom prst="rect">
            <a:avLst/>
          </a:prstGeom>
          <a:noFill/>
        </p:spPr>
        <p:txBody>
          <a:bodyPr wrap="none" rtlCol="0">
            <a:spAutoFit/>
          </a:bodyPr>
          <a:lstStyle/>
          <a:p>
            <a:r>
              <a:rPr lang="en-US" sz="1400" dirty="0">
                <a:solidFill>
                  <a:srgbClr val="3366FF"/>
                </a:solidFill>
              </a:rPr>
              <a:t>Target</a:t>
            </a:r>
          </a:p>
        </p:txBody>
      </p:sp>
      <p:sp>
        <p:nvSpPr>
          <p:cNvPr id="32" name="TextBox 31"/>
          <p:cNvSpPr txBox="1"/>
          <p:nvPr/>
        </p:nvSpPr>
        <p:spPr>
          <a:xfrm>
            <a:off x="4648200" y="4800600"/>
            <a:ext cx="813481" cy="307777"/>
          </a:xfrm>
          <a:prstGeom prst="rect">
            <a:avLst/>
          </a:prstGeom>
          <a:noFill/>
        </p:spPr>
        <p:txBody>
          <a:bodyPr wrap="none" rtlCol="0">
            <a:spAutoFit/>
          </a:bodyPr>
          <a:lstStyle/>
          <a:p>
            <a:r>
              <a:rPr lang="en-US" sz="1400" dirty="0">
                <a:solidFill>
                  <a:srgbClr val="3366FF"/>
                </a:solidFill>
              </a:rPr>
              <a:t>Adapter</a:t>
            </a:r>
          </a:p>
        </p:txBody>
      </p:sp>
      <p:sp>
        <p:nvSpPr>
          <p:cNvPr id="33" name="TextBox 32"/>
          <p:cNvSpPr txBox="1"/>
          <p:nvPr/>
        </p:nvSpPr>
        <p:spPr>
          <a:xfrm>
            <a:off x="1295400" y="4724400"/>
            <a:ext cx="853544" cy="307777"/>
          </a:xfrm>
          <a:prstGeom prst="rect">
            <a:avLst/>
          </a:prstGeom>
          <a:noFill/>
        </p:spPr>
        <p:txBody>
          <a:bodyPr wrap="none" rtlCol="0">
            <a:spAutoFit/>
          </a:bodyPr>
          <a:lstStyle/>
          <a:p>
            <a:r>
              <a:rPr lang="en-US" sz="1400" dirty="0" err="1">
                <a:solidFill>
                  <a:srgbClr val="3366FF"/>
                </a:solidFill>
              </a:rPr>
              <a:t>Adaptee</a:t>
            </a:r>
            <a:endParaRPr lang="en-US" sz="1400" dirty="0">
              <a:solidFill>
                <a:srgbClr val="3366FF"/>
              </a:solidFill>
            </a:endParaRPr>
          </a:p>
        </p:txBody>
      </p:sp>
      <p:pic>
        <p:nvPicPr>
          <p:cNvPr id="15" name="Picture 14"/>
          <p:cNvPicPr>
            <a:picLocks noChangeAspect="1"/>
          </p:cNvPicPr>
          <p:nvPr/>
        </p:nvPicPr>
        <p:blipFill>
          <a:blip r:embed="rId2"/>
          <a:stretch>
            <a:fillRect/>
          </a:stretch>
        </p:blipFill>
        <p:spPr>
          <a:xfrm>
            <a:off x="7696200" y="4953000"/>
            <a:ext cx="1066800" cy="769924"/>
          </a:xfrm>
          <a:prstGeom prst="rect">
            <a:avLst/>
          </a:prstGeom>
        </p:spPr>
      </p:pic>
      <p:pic>
        <p:nvPicPr>
          <p:cNvPr id="16" name="Picture 15"/>
          <p:cNvPicPr>
            <a:picLocks noChangeAspect="1"/>
          </p:cNvPicPr>
          <p:nvPr/>
        </p:nvPicPr>
        <p:blipFill>
          <a:blip r:embed="rId3"/>
          <a:stretch>
            <a:fillRect/>
          </a:stretch>
        </p:blipFill>
        <p:spPr>
          <a:xfrm>
            <a:off x="1295400" y="5029200"/>
            <a:ext cx="896055" cy="1051891"/>
          </a:xfrm>
          <a:prstGeom prst="rect">
            <a:avLst/>
          </a:prstGeom>
        </p:spPr>
      </p:pic>
    </p:spTree>
    <p:extLst>
      <p:ext uri="{BB962C8B-B14F-4D97-AF65-F5344CB8AC3E}">
        <p14:creationId xmlns:p14="http://schemas.microsoft.com/office/powerpoint/2010/main" val="152109588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Example</a:t>
            </a:r>
          </a:p>
          <a:p>
            <a:endParaRPr lang="en-US" dirty="0"/>
          </a:p>
          <a:p>
            <a:endParaRPr lang="en-US" dirty="0"/>
          </a:p>
        </p:txBody>
      </p:sp>
      <p:pic>
        <p:nvPicPr>
          <p:cNvPr id="4" name="Picture 3"/>
          <p:cNvPicPr>
            <a:picLocks noChangeAspect="1"/>
          </p:cNvPicPr>
          <p:nvPr/>
        </p:nvPicPr>
        <p:blipFill>
          <a:blip r:embed="rId2"/>
          <a:stretch>
            <a:fillRect/>
          </a:stretch>
        </p:blipFill>
        <p:spPr>
          <a:xfrm>
            <a:off x="838200" y="2209800"/>
            <a:ext cx="7315200" cy="4279900"/>
          </a:xfrm>
          <a:prstGeom prst="rect">
            <a:avLst/>
          </a:prstGeom>
        </p:spPr>
      </p:pic>
      <p:sp>
        <p:nvSpPr>
          <p:cNvPr id="5" name="Title 1"/>
          <p:cNvSpPr>
            <a:spLocks noGrp="1"/>
          </p:cNvSpPr>
          <p:nvPr>
            <p:ph type="title"/>
          </p:nvPr>
        </p:nvSpPr>
        <p:spPr/>
        <p:txBody>
          <a:bodyPr/>
          <a:lstStyle/>
          <a:p>
            <a:r>
              <a:rPr lang="en-US" dirty="0"/>
              <a:t>Flyweight Design Pattern</a:t>
            </a:r>
          </a:p>
        </p:txBody>
      </p:sp>
    </p:spTree>
    <p:extLst>
      <p:ext uri="{BB962C8B-B14F-4D97-AF65-F5344CB8AC3E}">
        <p14:creationId xmlns:p14="http://schemas.microsoft.com/office/powerpoint/2010/main" val="313165419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1752600"/>
            <a:ext cx="6781800" cy="1200328"/>
          </a:xfrm>
          <a:prstGeom prst="rect">
            <a:avLst/>
          </a:prstGeom>
          <a:noFill/>
        </p:spPr>
        <p:txBody>
          <a:bodyPr wrap="square" rtlCol="0">
            <a:spAutoFit/>
          </a:bodyPr>
          <a:lstStyle/>
          <a:p>
            <a:r>
              <a:rPr lang="en-US" sz="2400" dirty="0"/>
              <a:t>public interface Shape {</a:t>
            </a:r>
          </a:p>
          <a:p>
            <a:r>
              <a:rPr lang="en-US" sz="2400" dirty="0"/>
              <a:t>   void draw();</a:t>
            </a:r>
          </a:p>
          <a:p>
            <a:r>
              <a:rPr lang="en-US" sz="2400" dirty="0"/>
              <a:t>}</a:t>
            </a:r>
          </a:p>
        </p:txBody>
      </p:sp>
    </p:spTree>
    <p:extLst>
      <p:ext uri="{BB962C8B-B14F-4D97-AF65-F5344CB8AC3E}">
        <p14:creationId xmlns:p14="http://schemas.microsoft.com/office/powerpoint/2010/main" val="47925651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94691"/>
            <a:ext cx="8610049" cy="6463309"/>
          </a:xfrm>
          <a:prstGeom prst="rect">
            <a:avLst/>
          </a:prstGeom>
          <a:noFill/>
        </p:spPr>
        <p:txBody>
          <a:bodyPr wrap="none" rtlCol="0">
            <a:spAutoFit/>
          </a:bodyPr>
          <a:lstStyle/>
          <a:p>
            <a:r>
              <a:rPr lang="en-US" dirty="0"/>
              <a:t>public class Circle implements Shape {</a:t>
            </a:r>
          </a:p>
          <a:p>
            <a:r>
              <a:rPr lang="en-US" dirty="0"/>
              <a:t>  	 private String color;</a:t>
            </a:r>
          </a:p>
          <a:p>
            <a:r>
              <a:rPr lang="en-US" dirty="0"/>
              <a:t>   	private </a:t>
            </a:r>
            <a:r>
              <a:rPr lang="en-US" dirty="0" err="1"/>
              <a:t>int</a:t>
            </a:r>
            <a:r>
              <a:rPr lang="en-US" dirty="0"/>
              <a:t> x;</a:t>
            </a:r>
          </a:p>
          <a:p>
            <a:r>
              <a:rPr lang="en-US" dirty="0"/>
              <a:t>   	private </a:t>
            </a:r>
            <a:r>
              <a:rPr lang="en-US" dirty="0" err="1"/>
              <a:t>int</a:t>
            </a:r>
            <a:r>
              <a:rPr lang="en-US" dirty="0"/>
              <a:t> y;</a:t>
            </a:r>
          </a:p>
          <a:p>
            <a:r>
              <a:rPr lang="en-US" dirty="0"/>
              <a:t>   	private </a:t>
            </a:r>
            <a:r>
              <a:rPr lang="en-US" dirty="0" err="1"/>
              <a:t>int</a:t>
            </a:r>
            <a:r>
              <a:rPr lang="en-US" dirty="0"/>
              <a:t> radius;</a:t>
            </a:r>
          </a:p>
          <a:p>
            <a:endParaRPr lang="en-US" dirty="0"/>
          </a:p>
          <a:p>
            <a:r>
              <a:rPr lang="en-US" dirty="0"/>
              <a:t>  	 public Circle(String color){</a:t>
            </a:r>
          </a:p>
          <a:p>
            <a:r>
              <a:rPr lang="en-US" dirty="0"/>
              <a:t>     		 </a:t>
            </a:r>
            <a:r>
              <a:rPr lang="en-US" dirty="0" err="1"/>
              <a:t>this.color</a:t>
            </a:r>
            <a:r>
              <a:rPr lang="en-US" dirty="0"/>
              <a:t> = color; }</a:t>
            </a:r>
          </a:p>
          <a:p>
            <a:endParaRPr lang="en-US" dirty="0"/>
          </a:p>
          <a:p>
            <a:r>
              <a:rPr lang="en-US" dirty="0"/>
              <a:t>   	public void </a:t>
            </a:r>
            <a:r>
              <a:rPr lang="en-US" dirty="0" err="1"/>
              <a:t>setX</a:t>
            </a:r>
            <a:r>
              <a:rPr lang="en-US" dirty="0"/>
              <a:t>(</a:t>
            </a:r>
            <a:r>
              <a:rPr lang="en-US" dirty="0" err="1"/>
              <a:t>int</a:t>
            </a:r>
            <a:r>
              <a:rPr lang="en-US" dirty="0"/>
              <a:t> x) {</a:t>
            </a:r>
          </a:p>
          <a:p>
            <a:r>
              <a:rPr lang="en-US" dirty="0"/>
              <a:t>     		 </a:t>
            </a:r>
            <a:r>
              <a:rPr lang="en-US" dirty="0" err="1"/>
              <a:t>this.x</a:t>
            </a:r>
            <a:r>
              <a:rPr lang="en-US" dirty="0"/>
              <a:t> = x;}</a:t>
            </a:r>
          </a:p>
          <a:p>
            <a:endParaRPr lang="en-US" dirty="0"/>
          </a:p>
          <a:p>
            <a:r>
              <a:rPr lang="en-US" dirty="0"/>
              <a:t>   	public void </a:t>
            </a:r>
            <a:r>
              <a:rPr lang="en-US" dirty="0" err="1"/>
              <a:t>setY</a:t>
            </a:r>
            <a:r>
              <a:rPr lang="en-US" dirty="0"/>
              <a:t>(</a:t>
            </a:r>
            <a:r>
              <a:rPr lang="en-US" dirty="0" err="1"/>
              <a:t>int</a:t>
            </a:r>
            <a:r>
              <a:rPr lang="en-US" dirty="0"/>
              <a:t> y) {</a:t>
            </a:r>
          </a:p>
          <a:p>
            <a:r>
              <a:rPr lang="en-US" dirty="0"/>
              <a:t>     		 </a:t>
            </a:r>
            <a:r>
              <a:rPr lang="en-US" dirty="0" err="1"/>
              <a:t>this.y</a:t>
            </a:r>
            <a:r>
              <a:rPr lang="en-US" dirty="0"/>
              <a:t> = y;}</a:t>
            </a:r>
          </a:p>
          <a:p>
            <a:endParaRPr lang="en-US" dirty="0"/>
          </a:p>
          <a:p>
            <a:r>
              <a:rPr lang="en-US" dirty="0"/>
              <a:t>   	public void </a:t>
            </a:r>
            <a:r>
              <a:rPr lang="en-US" dirty="0" err="1"/>
              <a:t>setRadius</a:t>
            </a:r>
            <a:r>
              <a:rPr lang="en-US" dirty="0"/>
              <a:t>(</a:t>
            </a:r>
            <a:r>
              <a:rPr lang="en-US" dirty="0" err="1"/>
              <a:t>int</a:t>
            </a:r>
            <a:r>
              <a:rPr lang="en-US" dirty="0"/>
              <a:t> radius) {</a:t>
            </a:r>
          </a:p>
          <a:p>
            <a:r>
              <a:rPr lang="en-US" dirty="0"/>
              <a:t>     		 </a:t>
            </a:r>
            <a:r>
              <a:rPr lang="en-US" dirty="0" err="1"/>
              <a:t>this.radius</a:t>
            </a:r>
            <a:r>
              <a:rPr lang="en-US" dirty="0"/>
              <a:t> = radius;}</a:t>
            </a:r>
          </a:p>
          <a:p>
            <a:endParaRPr lang="en-US" dirty="0"/>
          </a:p>
          <a:p>
            <a:r>
              <a:rPr lang="en-US" dirty="0"/>
              <a:t>   	@Override</a:t>
            </a:r>
          </a:p>
          <a:p>
            <a:r>
              <a:rPr lang="en-US" dirty="0"/>
              <a:t>   	public void draw() {</a:t>
            </a:r>
          </a:p>
          <a:p>
            <a:r>
              <a:rPr lang="en-US" dirty="0"/>
              <a:t>      		</a:t>
            </a:r>
            <a:r>
              <a:rPr lang="en-US" dirty="0" err="1"/>
              <a:t>System.out.println</a:t>
            </a:r>
            <a:r>
              <a:rPr lang="en-US" dirty="0"/>
              <a:t>("Circle: Draw() [Color : " + color + ", x : " + x + </a:t>
            </a:r>
          </a:p>
          <a:p>
            <a:r>
              <a:rPr lang="en-US" dirty="0"/>
              <a:t>		", y :" + y + ", radius :" + radius);}</a:t>
            </a:r>
          </a:p>
          <a:p>
            <a:r>
              <a:rPr lang="en-US" dirty="0"/>
              <a:t>}</a:t>
            </a:r>
          </a:p>
        </p:txBody>
      </p:sp>
    </p:spTree>
    <p:extLst>
      <p:ext uri="{BB962C8B-B14F-4D97-AF65-F5344CB8AC3E}">
        <p14:creationId xmlns:p14="http://schemas.microsoft.com/office/powerpoint/2010/main" val="15596262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685800"/>
            <a:ext cx="8534400" cy="4801315"/>
          </a:xfrm>
          <a:prstGeom prst="rect">
            <a:avLst/>
          </a:prstGeom>
          <a:noFill/>
        </p:spPr>
        <p:txBody>
          <a:bodyPr wrap="square" rtlCol="0">
            <a:spAutoFit/>
          </a:bodyPr>
          <a:lstStyle/>
          <a:p>
            <a:r>
              <a:rPr lang="en-US" dirty="0"/>
              <a:t>import </a:t>
            </a:r>
            <a:r>
              <a:rPr lang="en-US" dirty="0" err="1"/>
              <a:t>java.util.HashMap</a:t>
            </a:r>
            <a:r>
              <a:rPr lang="en-US" dirty="0"/>
              <a:t>;</a:t>
            </a:r>
          </a:p>
          <a:p>
            <a:endParaRPr lang="en-US" dirty="0"/>
          </a:p>
          <a:p>
            <a:r>
              <a:rPr lang="en-US" dirty="0"/>
              <a:t>public class </a:t>
            </a:r>
            <a:r>
              <a:rPr lang="en-US" dirty="0" err="1"/>
              <a:t>ShapeFactory</a:t>
            </a:r>
            <a:r>
              <a:rPr lang="en-US" dirty="0"/>
              <a:t> {</a:t>
            </a:r>
          </a:p>
          <a:p>
            <a:r>
              <a:rPr lang="en-US" dirty="0"/>
              <a:t>   private static final </a:t>
            </a:r>
            <a:r>
              <a:rPr lang="en-US" dirty="0" err="1"/>
              <a:t>HashMap</a:t>
            </a:r>
            <a:r>
              <a:rPr lang="en-US" dirty="0"/>
              <a:t>&lt;String, Shape&gt; </a:t>
            </a:r>
            <a:r>
              <a:rPr lang="en-US" dirty="0" err="1"/>
              <a:t>circleMap</a:t>
            </a:r>
            <a:r>
              <a:rPr lang="en-US" dirty="0"/>
              <a:t> = new </a:t>
            </a:r>
            <a:r>
              <a:rPr lang="en-US" dirty="0" err="1"/>
              <a:t>HashMap</a:t>
            </a:r>
            <a:r>
              <a:rPr lang="en-US" dirty="0"/>
              <a:t>();</a:t>
            </a:r>
          </a:p>
          <a:p>
            <a:endParaRPr lang="en-US" dirty="0"/>
          </a:p>
          <a:p>
            <a:r>
              <a:rPr lang="en-US" dirty="0"/>
              <a:t>   public static Shape </a:t>
            </a:r>
            <a:r>
              <a:rPr lang="en-US" dirty="0" err="1"/>
              <a:t>getCircle</a:t>
            </a:r>
            <a:r>
              <a:rPr lang="en-US" dirty="0"/>
              <a:t>(String color) {</a:t>
            </a:r>
          </a:p>
          <a:p>
            <a:endParaRPr lang="en-US" dirty="0"/>
          </a:p>
          <a:p>
            <a:r>
              <a:rPr lang="en-US" dirty="0"/>
              <a:t>      Circle circle = (Circle)</a:t>
            </a:r>
            <a:r>
              <a:rPr lang="en-US" dirty="0" err="1"/>
              <a:t>circleMap.get</a:t>
            </a:r>
            <a:r>
              <a:rPr lang="en-US" dirty="0"/>
              <a:t>(color);</a:t>
            </a:r>
          </a:p>
          <a:p>
            <a:endParaRPr lang="en-US" dirty="0"/>
          </a:p>
          <a:p>
            <a:r>
              <a:rPr lang="en-US" dirty="0"/>
              <a:t>      if(circle == null) {</a:t>
            </a:r>
          </a:p>
          <a:p>
            <a:r>
              <a:rPr lang="en-US" dirty="0"/>
              <a:t>         circle = new Circle(color);</a:t>
            </a:r>
          </a:p>
          <a:p>
            <a:r>
              <a:rPr lang="en-US" dirty="0"/>
              <a:t>         </a:t>
            </a:r>
            <a:r>
              <a:rPr lang="en-US" dirty="0" err="1"/>
              <a:t>circleMap.put</a:t>
            </a:r>
            <a:r>
              <a:rPr lang="en-US" dirty="0"/>
              <a:t>(color, circle);</a:t>
            </a:r>
          </a:p>
          <a:p>
            <a:r>
              <a:rPr lang="en-US" dirty="0"/>
              <a:t>         </a:t>
            </a:r>
            <a:r>
              <a:rPr lang="en-US" dirty="0" err="1"/>
              <a:t>System.out.println</a:t>
            </a:r>
            <a:r>
              <a:rPr lang="en-US" dirty="0"/>
              <a:t>("Creating circle of color : " + color);</a:t>
            </a:r>
          </a:p>
          <a:p>
            <a:r>
              <a:rPr lang="en-US" dirty="0"/>
              <a:t>      }</a:t>
            </a:r>
          </a:p>
          <a:p>
            <a:r>
              <a:rPr lang="en-US" dirty="0"/>
              <a:t>      return circle;</a:t>
            </a:r>
          </a:p>
          <a:p>
            <a:r>
              <a:rPr lang="en-US" dirty="0"/>
              <a:t>   }</a:t>
            </a:r>
          </a:p>
          <a:p>
            <a:r>
              <a:rPr lang="en-US" dirty="0"/>
              <a:t>}</a:t>
            </a:r>
          </a:p>
        </p:txBody>
      </p:sp>
    </p:spTree>
    <p:extLst>
      <p:ext uri="{BB962C8B-B14F-4D97-AF65-F5344CB8AC3E}">
        <p14:creationId xmlns:p14="http://schemas.microsoft.com/office/powerpoint/2010/main" val="245404534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394691"/>
            <a:ext cx="8754035" cy="6463309"/>
          </a:xfrm>
          <a:prstGeom prst="rect">
            <a:avLst/>
          </a:prstGeom>
          <a:noFill/>
        </p:spPr>
        <p:txBody>
          <a:bodyPr wrap="square" rtlCol="0">
            <a:spAutoFit/>
          </a:bodyPr>
          <a:lstStyle/>
          <a:p>
            <a:r>
              <a:rPr lang="en-US" dirty="0"/>
              <a:t>public class </a:t>
            </a:r>
            <a:r>
              <a:rPr lang="en-US" dirty="0" err="1"/>
              <a:t>FlyweightPatternDemo</a:t>
            </a:r>
            <a:r>
              <a:rPr lang="en-US" dirty="0"/>
              <a:t> {</a:t>
            </a:r>
          </a:p>
          <a:p>
            <a:endParaRPr lang="en-US" dirty="0"/>
          </a:p>
          <a:p>
            <a:r>
              <a:rPr lang="en-US" dirty="0"/>
              <a:t>   private static final String colors[] = { "Red", "Green", "Blue", "White", "Black" };</a:t>
            </a:r>
          </a:p>
          <a:p>
            <a:endParaRPr lang="en-US" dirty="0"/>
          </a:p>
          <a:p>
            <a:r>
              <a:rPr lang="en-US" dirty="0"/>
              <a:t>   public static void main(String[] </a:t>
            </a:r>
            <a:r>
              <a:rPr lang="en-US" dirty="0" err="1"/>
              <a:t>args</a:t>
            </a:r>
            <a:r>
              <a:rPr lang="en-US" dirty="0"/>
              <a:t>) {</a:t>
            </a:r>
          </a:p>
          <a:p>
            <a:endParaRPr lang="en-US" dirty="0"/>
          </a:p>
          <a:p>
            <a:r>
              <a:rPr lang="en-US" dirty="0"/>
              <a:t>      for(</a:t>
            </a:r>
            <a:r>
              <a:rPr lang="en-US" dirty="0" err="1"/>
              <a:t>int</a:t>
            </a:r>
            <a:r>
              <a:rPr lang="en-US" dirty="0"/>
              <a:t> </a:t>
            </a:r>
            <a:r>
              <a:rPr lang="en-US" dirty="0" err="1"/>
              <a:t>i</a:t>
            </a:r>
            <a:r>
              <a:rPr lang="en-US" dirty="0"/>
              <a:t>=0; </a:t>
            </a:r>
            <a:r>
              <a:rPr lang="en-US" dirty="0" err="1"/>
              <a:t>i</a:t>
            </a:r>
            <a:r>
              <a:rPr lang="en-US" dirty="0"/>
              <a:t> &lt; 20; ++</a:t>
            </a:r>
            <a:r>
              <a:rPr lang="en-US" dirty="0" err="1"/>
              <a:t>i</a:t>
            </a:r>
            <a:r>
              <a:rPr lang="en-US" dirty="0"/>
              <a:t>) {</a:t>
            </a:r>
          </a:p>
          <a:p>
            <a:r>
              <a:rPr lang="en-US" dirty="0"/>
              <a:t>         Circle circle = (Circle)</a:t>
            </a:r>
            <a:r>
              <a:rPr lang="en-US" dirty="0" err="1"/>
              <a:t>ShapeFactory.getCircle</a:t>
            </a:r>
            <a:r>
              <a:rPr lang="en-US" dirty="0"/>
              <a:t>(</a:t>
            </a:r>
            <a:r>
              <a:rPr lang="en-US" dirty="0" err="1"/>
              <a:t>getRandomColor</a:t>
            </a:r>
            <a:r>
              <a:rPr lang="en-US" dirty="0"/>
              <a:t>());</a:t>
            </a:r>
          </a:p>
          <a:p>
            <a:r>
              <a:rPr lang="en-US" dirty="0"/>
              <a:t>         </a:t>
            </a:r>
            <a:r>
              <a:rPr lang="en-US" dirty="0" err="1"/>
              <a:t>circle.setX</a:t>
            </a:r>
            <a:r>
              <a:rPr lang="en-US" dirty="0"/>
              <a:t>(</a:t>
            </a:r>
            <a:r>
              <a:rPr lang="en-US" dirty="0" err="1"/>
              <a:t>getRandomX</a:t>
            </a:r>
            <a:r>
              <a:rPr lang="en-US" dirty="0"/>
              <a:t>());</a:t>
            </a:r>
          </a:p>
          <a:p>
            <a:r>
              <a:rPr lang="en-US" dirty="0"/>
              <a:t>         </a:t>
            </a:r>
            <a:r>
              <a:rPr lang="en-US" dirty="0" err="1"/>
              <a:t>circle.setY</a:t>
            </a:r>
            <a:r>
              <a:rPr lang="en-US" dirty="0"/>
              <a:t>(</a:t>
            </a:r>
            <a:r>
              <a:rPr lang="en-US" dirty="0" err="1"/>
              <a:t>getRandomY</a:t>
            </a:r>
            <a:r>
              <a:rPr lang="en-US" dirty="0"/>
              <a:t>());</a:t>
            </a:r>
          </a:p>
          <a:p>
            <a:r>
              <a:rPr lang="en-US" dirty="0"/>
              <a:t>         </a:t>
            </a:r>
            <a:r>
              <a:rPr lang="en-US" dirty="0" err="1"/>
              <a:t>circle.setRadius</a:t>
            </a:r>
            <a:r>
              <a:rPr lang="en-US" dirty="0"/>
              <a:t>(100);</a:t>
            </a:r>
          </a:p>
          <a:p>
            <a:r>
              <a:rPr lang="en-US" dirty="0"/>
              <a:t>         </a:t>
            </a:r>
            <a:r>
              <a:rPr lang="en-US" dirty="0" err="1"/>
              <a:t>circle.draw</a:t>
            </a:r>
            <a:r>
              <a:rPr lang="en-US" dirty="0"/>
              <a:t>(); }</a:t>
            </a:r>
          </a:p>
          <a:p>
            <a:r>
              <a:rPr lang="en-US" dirty="0"/>
              <a:t>   }</a:t>
            </a:r>
          </a:p>
          <a:p>
            <a:r>
              <a:rPr lang="en-US" dirty="0"/>
              <a:t>  </a:t>
            </a:r>
          </a:p>
          <a:p>
            <a:r>
              <a:rPr lang="en-US" dirty="0"/>
              <a:t> private static String </a:t>
            </a:r>
            <a:r>
              <a:rPr lang="en-US" dirty="0" err="1"/>
              <a:t>getRandomColor</a:t>
            </a:r>
            <a:r>
              <a:rPr lang="en-US" dirty="0"/>
              <a:t>() {</a:t>
            </a:r>
          </a:p>
          <a:p>
            <a:r>
              <a:rPr lang="en-US" dirty="0"/>
              <a:t>      return colors[(</a:t>
            </a:r>
            <a:r>
              <a:rPr lang="en-US" dirty="0" err="1"/>
              <a:t>int</a:t>
            </a:r>
            <a:r>
              <a:rPr lang="en-US" dirty="0"/>
              <a:t>)(</a:t>
            </a:r>
            <a:r>
              <a:rPr lang="en-US" dirty="0" err="1"/>
              <a:t>Math.random</a:t>
            </a:r>
            <a:r>
              <a:rPr lang="en-US" dirty="0"/>
              <a:t>()*</a:t>
            </a:r>
            <a:r>
              <a:rPr lang="en-US" dirty="0" err="1"/>
              <a:t>colors.length</a:t>
            </a:r>
            <a:r>
              <a:rPr lang="en-US" dirty="0"/>
              <a:t>)]; }</a:t>
            </a:r>
          </a:p>
          <a:p>
            <a:r>
              <a:rPr lang="en-US" dirty="0"/>
              <a:t>  </a:t>
            </a:r>
          </a:p>
          <a:p>
            <a:r>
              <a:rPr lang="en-US" dirty="0"/>
              <a:t> private static </a:t>
            </a:r>
            <a:r>
              <a:rPr lang="en-US" dirty="0" err="1"/>
              <a:t>int</a:t>
            </a:r>
            <a:r>
              <a:rPr lang="en-US" dirty="0"/>
              <a:t> </a:t>
            </a:r>
            <a:r>
              <a:rPr lang="en-US" dirty="0" err="1"/>
              <a:t>getRandomX</a:t>
            </a:r>
            <a:r>
              <a:rPr lang="en-US" dirty="0"/>
              <a:t>() {</a:t>
            </a:r>
          </a:p>
          <a:p>
            <a:r>
              <a:rPr lang="en-US" dirty="0"/>
              <a:t>      return (</a:t>
            </a:r>
            <a:r>
              <a:rPr lang="en-US" dirty="0" err="1"/>
              <a:t>int</a:t>
            </a:r>
            <a:r>
              <a:rPr lang="en-US" dirty="0"/>
              <a:t>)(</a:t>
            </a:r>
            <a:r>
              <a:rPr lang="en-US" dirty="0" err="1"/>
              <a:t>Math.random</a:t>
            </a:r>
            <a:r>
              <a:rPr lang="en-US" dirty="0"/>
              <a:t>()*100 ); }</a:t>
            </a:r>
          </a:p>
          <a:p>
            <a:r>
              <a:rPr lang="en-US" dirty="0"/>
              <a:t> </a:t>
            </a:r>
          </a:p>
          <a:p>
            <a:r>
              <a:rPr lang="en-US" dirty="0"/>
              <a:t>private static </a:t>
            </a:r>
            <a:r>
              <a:rPr lang="en-US" dirty="0" err="1"/>
              <a:t>int</a:t>
            </a:r>
            <a:r>
              <a:rPr lang="en-US" dirty="0"/>
              <a:t> </a:t>
            </a:r>
            <a:r>
              <a:rPr lang="en-US" dirty="0" err="1"/>
              <a:t>getRandomY</a:t>
            </a:r>
            <a:r>
              <a:rPr lang="en-US" dirty="0"/>
              <a:t>() {</a:t>
            </a:r>
          </a:p>
          <a:p>
            <a:r>
              <a:rPr lang="en-US" dirty="0"/>
              <a:t>      return (</a:t>
            </a:r>
            <a:r>
              <a:rPr lang="en-US" dirty="0" err="1"/>
              <a:t>int</a:t>
            </a:r>
            <a:r>
              <a:rPr lang="en-US" dirty="0"/>
              <a:t>)(</a:t>
            </a:r>
            <a:r>
              <a:rPr lang="en-US" dirty="0" err="1"/>
              <a:t>Math.random</a:t>
            </a:r>
            <a:r>
              <a:rPr lang="en-US" dirty="0"/>
              <a:t>()*100);}</a:t>
            </a:r>
          </a:p>
          <a:p>
            <a:r>
              <a:rPr lang="en-US" dirty="0"/>
              <a:t>}</a:t>
            </a:r>
          </a:p>
        </p:txBody>
      </p:sp>
    </p:spTree>
    <p:extLst>
      <p:ext uri="{BB962C8B-B14F-4D97-AF65-F5344CB8AC3E}">
        <p14:creationId xmlns:p14="http://schemas.microsoft.com/office/powerpoint/2010/main" val="187656779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457200"/>
            <a:ext cx="9067800" cy="6463309"/>
          </a:xfrm>
          <a:prstGeom prst="rect">
            <a:avLst/>
          </a:prstGeom>
          <a:noFill/>
        </p:spPr>
        <p:txBody>
          <a:bodyPr wrap="square" rtlCol="0">
            <a:spAutoFit/>
          </a:bodyPr>
          <a:lstStyle/>
          <a:p>
            <a:r>
              <a:rPr lang="en-US" sz="1600" dirty="0"/>
              <a:t>Output:</a:t>
            </a:r>
          </a:p>
          <a:p>
            <a:r>
              <a:rPr lang="en-US" sz="1600" dirty="0"/>
              <a:t>Creating circle of color : Black</a:t>
            </a:r>
          </a:p>
          <a:p>
            <a:r>
              <a:rPr lang="en-US" sz="1600" dirty="0"/>
              <a:t>Circle: Draw() [Color : Black, x : 36, y :71, radius :100</a:t>
            </a:r>
          </a:p>
          <a:p>
            <a:r>
              <a:rPr lang="en-US" sz="1600" dirty="0"/>
              <a:t>Creating circle of color : Green</a:t>
            </a:r>
          </a:p>
          <a:p>
            <a:r>
              <a:rPr lang="en-US" sz="1600" dirty="0"/>
              <a:t>Circle: Draw() [Color : Green, x : 27, y :27, radius :100</a:t>
            </a:r>
          </a:p>
          <a:p>
            <a:r>
              <a:rPr lang="en-US" sz="1600" dirty="0"/>
              <a:t>Creating circle of color : White</a:t>
            </a:r>
          </a:p>
          <a:p>
            <a:r>
              <a:rPr lang="en-US" sz="1600" dirty="0"/>
              <a:t>Circle: Draw() [Color : White, x : 64, y :10, radius :100</a:t>
            </a:r>
          </a:p>
          <a:p>
            <a:r>
              <a:rPr lang="en-US" sz="1600" dirty="0"/>
              <a:t>Creating circle of color : Red</a:t>
            </a:r>
          </a:p>
          <a:p>
            <a:r>
              <a:rPr lang="en-US" sz="1600" dirty="0"/>
              <a:t>Circle: Draw() [Color : Red, x : 15, y :44, radius :100</a:t>
            </a:r>
          </a:p>
          <a:p>
            <a:r>
              <a:rPr lang="en-US" sz="1600" dirty="0"/>
              <a:t>Circle: Draw() [Color : Green, x : 19, y :10, radius :100</a:t>
            </a:r>
          </a:p>
          <a:p>
            <a:r>
              <a:rPr lang="en-US" sz="1600" dirty="0"/>
              <a:t>Circle: Draw() [Color : Green, x : 94, y :32, radius :100</a:t>
            </a:r>
          </a:p>
          <a:p>
            <a:r>
              <a:rPr lang="en-US" sz="1600" dirty="0"/>
              <a:t>Circle: Draw() [Color : White, x : 69, y :98, radius :100</a:t>
            </a:r>
          </a:p>
          <a:p>
            <a:r>
              <a:rPr lang="en-US" sz="1600" dirty="0"/>
              <a:t>Creating circle of color : Blue</a:t>
            </a:r>
          </a:p>
          <a:p>
            <a:r>
              <a:rPr lang="en-US" sz="1600" dirty="0"/>
              <a:t>Circle: Draw() [Color : Blue, x : 13, y :4, radius :100</a:t>
            </a:r>
          </a:p>
          <a:p>
            <a:r>
              <a:rPr lang="en-US" sz="1600" dirty="0"/>
              <a:t>Circle: Draw() [Color : Green, x : 21, y :21, radius :100</a:t>
            </a:r>
          </a:p>
          <a:p>
            <a:r>
              <a:rPr lang="en-US" sz="1600" dirty="0"/>
              <a:t>Circle: Draw() [Color : Blue, x : 55, y :86, radius :100</a:t>
            </a:r>
          </a:p>
          <a:p>
            <a:r>
              <a:rPr lang="en-US" sz="1600" dirty="0"/>
              <a:t>Circle: Draw() [Color : White, x : 90, y :70, radius :100</a:t>
            </a:r>
          </a:p>
          <a:p>
            <a:r>
              <a:rPr lang="en-US" sz="1600" dirty="0"/>
              <a:t>Circle: Draw() [Color : Green, x : 78, y :3, radius :100</a:t>
            </a:r>
          </a:p>
          <a:p>
            <a:r>
              <a:rPr lang="en-US" sz="1600" dirty="0"/>
              <a:t>Circle: Draw() [Color : Green, x : 64, y :89, radius :100</a:t>
            </a:r>
          </a:p>
          <a:p>
            <a:r>
              <a:rPr lang="en-US" sz="1600" dirty="0"/>
              <a:t>Circle: Draw() [Color : Blue, x : 3, y :91, radius :100</a:t>
            </a:r>
          </a:p>
          <a:p>
            <a:r>
              <a:rPr lang="en-US" sz="1600" dirty="0"/>
              <a:t>Circle: Draw() [Color : Blue, x : 62, y :82, radius :100</a:t>
            </a:r>
          </a:p>
          <a:p>
            <a:r>
              <a:rPr lang="en-US" sz="1600" dirty="0"/>
              <a:t>Circle: Draw() [Color : Green, x : 97, y :61, radius :100</a:t>
            </a:r>
          </a:p>
          <a:p>
            <a:r>
              <a:rPr lang="en-US" sz="1600" dirty="0"/>
              <a:t>Circle: Draw() [Color : Green, x : 86, y :12, radius :100</a:t>
            </a:r>
          </a:p>
          <a:p>
            <a:r>
              <a:rPr lang="en-US" sz="1600" dirty="0"/>
              <a:t>Circle: Draw() [Color : Green, x : 38, y :93, radius :100</a:t>
            </a:r>
          </a:p>
          <a:p>
            <a:r>
              <a:rPr lang="en-US" sz="1600" dirty="0"/>
              <a:t>Circle: Draw() [Color : Red, x : 76, y :82, radius :100</a:t>
            </a:r>
          </a:p>
          <a:p>
            <a:r>
              <a:rPr lang="en-US" sz="1600" dirty="0"/>
              <a:t>Circle: Draw() [Color : Blue, x : 95, y :82, radius :100</a:t>
            </a:r>
          </a:p>
        </p:txBody>
      </p:sp>
    </p:spTree>
    <p:extLst>
      <p:ext uri="{BB962C8B-B14F-4D97-AF65-F5344CB8AC3E}">
        <p14:creationId xmlns:p14="http://schemas.microsoft.com/office/powerpoint/2010/main" val="88358428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Flyweight Design Pattern</a:t>
            </a:r>
          </a:p>
        </p:txBody>
      </p:sp>
      <p:sp>
        <p:nvSpPr>
          <p:cNvPr id="3" name="Content Placeholder 2"/>
          <p:cNvSpPr>
            <a:spLocks noGrp="1"/>
          </p:cNvSpPr>
          <p:nvPr>
            <p:ph idx="1"/>
          </p:nvPr>
        </p:nvSpPr>
        <p:spPr/>
        <p:txBody>
          <a:bodyPr>
            <a:normAutofit/>
          </a:bodyPr>
          <a:lstStyle/>
          <a:p>
            <a:r>
              <a:rPr lang="en-US" dirty="0"/>
              <a:t>Applicability</a:t>
            </a:r>
          </a:p>
          <a:p>
            <a:pPr marL="0" indent="0">
              <a:buNone/>
            </a:pPr>
            <a:endParaRPr lang="en-US" dirty="0"/>
          </a:p>
          <a:p>
            <a:pPr lvl="1"/>
            <a:r>
              <a:rPr lang="en-US" dirty="0"/>
              <a:t>An application uses a large number of objects.</a:t>
            </a:r>
          </a:p>
          <a:p>
            <a:endParaRPr lang="en-US" dirty="0"/>
          </a:p>
          <a:p>
            <a:pPr lvl="1"/>
            <a:r>
              <a:rPr lang="en-US" dirty="0"/>
              <a:t>Storage costs are high</a:t>
            </a:r>
          </a:p>
          <a:p>
            <a:endParaRPr lang="en-US" dirty="0"/>
          </a:p>
          <a:p>
            <a:pPr lvl="1"/>
            <a:r>
              <a:rPr lang="en-US" dirty="0"/>
              <a:t>Most object state can be made extrinsic</a:t>
            </a:r>
          </a:p>
          <a:p>
            <a:pPr lvl="1"/>
            <a:endParaRPr lang="en-US" dirty="0"/>
          </a:p>
          <a:p>
            <a:pPr lvl="1"/>
            <a:r>
              <a:rPr lang="en-US" dirty="0"/>
              <a:t>Many groups of objects may be replaced by relatively few shared objects once extrinsic state is removed</a:t>
            </a:r>
          </a:p>
          <a:p>
            <a:pPr lvl="1"/>
            <a:endParaRPr lang="en-US" dirty="0"/>
          </a:p>
          <a:p>
            <a:pPr marL="0" indent="0">
              <a:buNone/>
            </a:pPr>
            <a:endParaRPr lang="en-US" dirty="0"/>
          </a:p>
        </p:txBody>
      </p:sp>
    </p:spTree>
    <p:extLst>
      <p:ext uri="{BB962C8B-B14F-4D97-AF65-F5344CB8AC3E}">
        <p14:creationId xmlns:p14="http://schemas.microsoft.com/office/powerpoint/2010/main" val="119978401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Flyweight Design Pattern</a:t>
            </a:r>
          </a:p>
        </p:txBody>
      </p:sp>
      <p:sp>
        <p:nvSpPr>
          <p:cNvPr id="3" name="Content Placeholder 2"/>
          <p:cNvSpPr>
            <a:spLocks noGrp="1"/>
          </p:cNvSpPr>
          <p:nvPr>
            <p:ph idx="1"/>
          </p:nvPr>
        </p:nvSpPr>
        <p:spPr/>
        <p:txBody>
          <a:bodyPr/>
          <a:lstStyle/>
          <a:p>
            <a:r>
              <a:rPr lang="en-US" dirty="0"/>
              <a:t>Consequences</a:t>
            </a:r>
          </a:p>
          <a:p>
            <a:endParaRPr lang="en-US" dirty="0"/>
          </a:p>
          <a:p>
            <a:pPr lvl="1"/>
            <a:r>
              <a:rPr lang="en-US" dirty="0"/>
              <a:t>Reduce memory usage by sharing similar objects rather than creating new ones</a:t>
            </a:r>
          </a:p>
          <a:p>
            <a:pPr lvl="1"/>
            <a:endParaRPr lang="en-US" dirty="0"/>
          </a:p>
          <a:p>
            <a:pPr marL="274320" lvl="1" indent="0">
              <a:buNone/>
            </a:pPr>
            <a:endParaRPr lang="en-US" dirty="0"/>
          </a:p>
          <a:p>
            <a:pPr lvl="1"/>
            <a:endParaRPr lang="en-US" dirty="0"/>
          </a:p>
        </p:txBody>
      </p:sp>
    </p:spTree>
    <p:extLst>
      <p:ext uri="{BB962C8B-B14F-4D97-AF65-F5344CB8AC3E}">
        <p14:creationId xmlns:p14="http://schemas.microsoft.com/office/powerpoint/2010/main" val="36152522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Proxy Design Pattern</a:t>
            </a:r>
          </a:p>
        </p:txBody>
      </p:sp>
      <p:sp>
        <p:nvSpPr>
          <p:cNvPr id="3" name="Content Placeholder 2"/>
          <p:cNvSpPr>
            <a:spLocks noGrp="1"/>
          </p:cNvSpPr>
          <p:nvPr>
            <p:ph idx="1"/>
          </p:nvPr>
        </p:nvSpPr>
        <p:spPr/>
        <p:txBody>
          <a:bodyPr/>
          <a:lstStyle/>
          <a:p>
            <a:r>
              <a:rPr lang="en-US" dirty="0"/>
              <a:t>Intent</a:t>
            </a:r>
          </a:p>
          <a:p>
            <a:endParaRPr lang="en-US" dirty="0"/>
          </a:p>
          <a:p>
            <a:pPr lvl="1"/>
            <a:r>
              <a:rPr lang="en-US" dirty="0"/>
              <a:t>Provide a surrogate or placeholder for another object to control access to it</a:t>
            </a:r>
          </a:p>
        </p:txBody>
      </p:sp>
    </p:spTree>
    <p:extLst>
      <p:ext uri="{BB962C8B-B14F-4D97-AF65-F5344CB8AC3E}">
        <p14:creationId xmlns:p14="http://schemas.microsoft.com/office/powerpoint/2010/main" val="258611853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Proxy Design Pattern</a:t>
            </a:r>
          </a:p>
        </p:txBody>
      </p:sp>
      <p:sp>
        <p:nvSpPr>
          <p:cNvPr id="3" name="Content Placeholder 2"/>
          <p:cNvSpPr>
            <a:spLocks noGrp="1"/>
          </p:cNvSpPr>
          <p:nvPr>
            <p:ph idx="1"/>
          </p:nvPr>
        </p:nvSpPr>
        <p:spPr/>
        <p:txBody>
          <a:bodyPr/>
          <a:lstStyle/>
          <a:p>
            <a:r>
              <a:rPr lang="en-US" dirty="0"/>
              <a:t>Motivation: </a:t>
            </a:r>
          </a:p>
          <a:p>
            <a:pPr lvl="1"/>
            <a:r>
              <a:rPr lang="en-US" dirty="0"/>
              <a:t>The Proxy provides a surrogate or place holder to provide access to an object. A check or bank draft is a proxy for funds in an account. A check can be used in place of cash for making purchases and ultimately controls access to cash in the issuer's account.</a:t>
            </a:r>
          </a:p>
        </p:txBody>
      </p:sp>
      <p:pic>
        <p:nvPicPr>
          <p:cNvPr id="4" name="Picture 3"/>
          <p:cNvPicPr>
            <a:picLocks noChangeAspect="1"/>
          </p:cNvPicPr>
          <p:nvPr/>
        </p:nvPicPr>
        <p:blipFill>
          <a:blip r:embed="rId2"/>
          <a:stretch>
            <a:fillRect/>
          </a:stretch>
        </p:blipFill>
        <p:spPr>
          <a:xfrm>
            <a:off x="1295400" y="3505200"/>
            <a:ext cx="7086600" cy="3188835"/>
          </a:xfrm>
          <a:prstGeom prst="rect">
            <a:avLst/>
          </a:prstGeom>
        </p:spPr>
      </p:pic>
    </p:spTree>
    <p:extLst>
      <p:ext uri="{BB962C8B-B14F-4D97-AF65-F5344CB8AC3E}">
        <p14:creationId xmlns:p14="http://schemas.microsoft.com/office/powerpoint/2010/main" val="36006049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1447800"/>
            <a:ext cx="7467600" cy="3416320"/>
          </a:xfrm>
          <a:prstGeom prst="rect">
            <a:avLst/>
          </a:prstGeom>
          <a:noFill/>
        </p:spPr>
        <p:txBody>
          <a:bodyPr wrap="square" rtlCol="0">
            <a:spAutoFit/>
          </a:bodyPr>
          <a:lstStyle/>
          <a:p>
            <a:endParaRPr lang="en-US" dirty="0"/>
          </a:p>
          <a:p>
            <a:r>
              <a:rPr lang="en-US" b="1" dirty="0"/>
              <a:t>public interface </a:t>
            </a:r>
            <a:r>
              <a:rPr lang="en-US" b="1" dirty="0" err="1"/>
              <a:t>EnemyAttacker</a:t>
            </a:r>
            <a:r>
              <a:rPr lang="en-US" b="1" dirty="0"/>
              <a:t> {</a:t>
            </a:r>
          </a:p>
          <a:p>
            <a:endParaRPr lang="en-US" dirty="0"/>
          </a:p>
          <a:p>
            <a:r>
              <a:rPr lang="en-US" dirty="0"/>
              <a:t>	</a:t>
            </a:r>
            <a:r>
              <a:rPr lang="en-US" b="1" dirty="0"/>
              <a:t>public void </a:t>
            </a:r>
            <a:r>
              <a:rPr lang="en-US" b="1" dirty="0" err="1"/>
              <a:t>fireWeapon</a:t>
            </a:r>
            <a:r>
              <a:rPr lang="en-US" b="1" dirty="0"/>
              <a:t>();</a:t>
            </a:r>
          </a:p>
          <a:p>
            <a:endParaRPr lang="en-US" dirty="0"/>
          </a:p>
          <a:p>
            <a:r>
              <a:rPr lang="en-US" dirty="0"/>
              <a:t>	</a:t>
            </a:r>
            <a:r>
              <a:rPr lang="en-US" b="1" dirty="0"/>
              <a:t>public void </a:t>
            </a:r>
            <a:r>
              <a:rPr lang="en-US" b="1" dirty="0" err="1"/>
              <a:t>driveForward</a:t>
            </a:r>
            <a:r>
              <a:rPr lang="en-US" b="1" dirty="0"/>
              <a:t>();</a:t>
            </a:r>
          </a:p>
          <a:p>
            <a:endParaRPr lang="en-US" dirty="0"/>
          </a:p>
          <a:p>
            <a:r>
              <a:rPr lang="en-US" dirty="0"/>
              <a:t>	</a:t>
            </a:r>
            <a:r>
              <a:rPr lang="en-US" b="1" dirty="0"/>
              <a:t>public void </a:t>
            </a:r>
            <a:r>
              <a:rPr lang="en-US" b="1" dirty="0" err="1"/>
              <a:t>assignDriver</a:t>
            </a:r>
            <a:r>
              <a:rPr lang="en-US" b="1" dirty="0"/>
              <a:t>(String </a:t>
            </a:r>
            <a:r>
              <a:rPr lang="en-US" b="1" dirty="0" err="1"/>
              <a:t>driverName</a:t>
            </a:r>
            <a:r>
              <a:rPr lang="en-US" b="1" dirty="0"/>
              <a:t>);</a:t>
            </a:r>
          </a:p>
          <a:p>
            <a:endParaRPr lang="en-US" dirty="0"/>
          </a:p>
          <a:p>
            <a:endParaRPr lang="en-US" dirty="0"/>
          </a:p>
          <a:p>
            <a:r>
              <a:rPr lang="en-US" dirty="0"/>
              <a:t>}</a:t>
            </a:r>
          </a:p>
          <a:p>
            <a:endParaRPr lang="en-US" dirty="0"/>
          </a:p>
        </p:txBody>
      </p:sp>
    </p:spTree>
    <p:extLst>
      <p:ext uri="{BB962C8B-B14F-4D97-AF65-F5344CB8AC3E}">
        <p14:creationId xmlns:p14="http://schemas.microsoft.com/office/powerpoint/2010/main" val="183842191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Proxy Design Pattern</a:t>
            </a:r>
          </a:p>
        </p:txBody>
      </p:sp>
      <p:sp>
        <p:nvSpPr>
          <p:cNvPr id="3" name="Content Placeholder 2"/>
          <p:cNvSpPr>
            <a:spLocks noGrp="1"/>
          </p:cNvSpPr>
          <p:nvPr>
            <p:ph idx="1"/>
          </p:nvPr>
        </p:nvSpPr>
        <p:spPr/>
        <p:txBody>
          <a:bodyPr/>
          <a:lstStyle/>
          <a:p>
            <a:r>
              <a:rPr lang="en-US" dirty="0"/>
              <a:t>Structure</a:t>
            </a:r>
          </a:p>
        </p:txBody>
      </p:sp>
      <p:pic>
        <p:nvPicPr>
          <p:cNvPr id="4" name="Picture 3"/>
          <p:cNvPicPr>
            <a:picLocks noChangeAspect="1"/>
          </p:cNvPicPr>
          <p:nvPr/>
        </p:nvPicPr>
        <p:blipFill>
          <a:blip r:embed="rId2"/>
          <a:stretch>
            <a:fillRect/>
          </a:stretch>
        </p:blipFill>
        <p:spPr>
          <a:xfrm>
            <a:off x="457200" y="2133600"/>
            <a:ext cx="8001000" cy="4038600"/>
          </a:xfrm>
          <a:prstGeom prst="rect">
            <a:avLst/>
          </a:prstGeom>
        </p:spPr>
      </p:pic>
    </p:spTree>
    <p:extLst>
      <p:ext uri="{BB962C8B-B14F-4D97-AF65-F5344CB8AC3E}">
        <p14:creationId xmlns:p14="http://schemas.microsoft.com/office/powerpoint/2010/main" val="360060499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Proxy Design Pattern</a:t>
            </a:r>
          </a:p>
        </p:txBody>
      </p:sp>
      <p:sp>
        <p:nvSpPr>
          <p:cNvPr id="3" name="Content Placeholder 2"/>
          <p:cNvSpPr>
            <a:spLocks noGrp="1"/>
          </p:cNvSpPr>
          <p:nvPr>
            <p:ph idx="1"/>
          </p:nvPr>
        </p:nvSpPr>
        <p:spPr/>
        <p:txBody>
          <a:bodyPr/>
          <a:lstStyle/>
          <a:p>
            <a:r>
              <a:rPr lang="en-US" dirty="0"/>
              <a:t>Example</a:t>
            </a:r>
          </a:p>
          <a:p>
            <a:endParaRPr lang="en-US" dirty="0"/>
          </a:p>
        </p:txBody>
      </p:sp>
      <p:pic>
        <p:nvPicPr>
          <p:cNvPr id="4" name="Picture 3"/>
          <p:cNvPicPr>
            <a:picLocks noChangeAspect="1"/>
          </p:cNvPicPr>
          <p:nvPr/>
        </p:nvPicPr>
        <p:blipFill>
          <a:blip r:embed="rId2"/>
          <a:stretch>
            <a:fillRect/>
          </a:stretch>
        </p:blipFill>
        <p:spPr>
          <a:xfrm>
            <a:off x="457200" y="2209800"/>
            <a:ext cx="8458200" cy="4483100"/>
          </a:xfrm>
          <a:prstGeom prst="rect">
            <a:avLst/>
          </a:prstGeom>
        </p:spPr>
      </p:pic>
    </p:spTree>
    <p:extLst>
      <p:ext uri="{BB962C8B-B14F-4D97-AF65-F5344CB8AC3E}">
        <p14:creationId xmlns:p14="http://schemas.microsoft.com/office/powerpoint/2010/main" val="360060499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381000"/>
            <a:ext cx="7543800" cy="1200328"/>
          </a:xfrm>
          <a:prstGeom prst="rect">
            <a:avLst/>
          </a:prstGeom>
          <a:noFill/>
        </p:spPr>
        <p:txBody>
          <a:bodyPr wrap="square" rtlCol="0">
            <a:spAutoFit/>
          </a:bodyPr>
          <a:lstStyle/>
          <a:p>
            <a:r>
              <a:rPr lang="en-US" sz="2400" dirty="0"/>
              <a:t>public interface Image { </a:t>
            </a:r>
          </a:p>
          <a:p>
            <a:r>
              <a:rPr lang="en-US" sz="2400" dirty="0"/>
              <a:t>void display(); </a:t>
            </a:r>
          </a:p>
          <a:p>
            <a:r>
              <a:rPr lang="en-US" sz="2400" dirty="0"/>
              <a:t>} </a:t>
            </a:r>
          </a:p>
        </p:txBody>
      </p:sp>
      <p:sp>
        <p:nvSpPr>
          <p:cNvPr id="5" name="TextBox 4"/>
          <p:cNvSpPr txBox="1"/>
          <p:nvPr/>
        </p:nvSpPr>
        <p:spPr>
          <a:xfrm>
            <a:off x="304800" y="1595021"/>
            <a:ext cx="8305800" cy="5262979"/>
          </a:xfrm>
          <a:prstGeom prst="rect">
            <a:avLst/>
          </a:prstGeom>
          <a:noFill/>
        </p:spPr>
        <p:txBody>
          <a:bodyPr wrap="square" rtlCol="0">
            <a:spAutoFit/>
          </a:bodyPr>
          <a:lstStyle/>
          <a:p>
            <a:r>
              <a:rPr lang="en-US" sz="2400" dirty="0"/>
              <a:t>public class </a:t>
            </a:r>
            <a:r>
              <a:rPr lang="en-US" sz="2400" dirty="0" err="1"/>
              <a:t>RealImage</a:t>
            </a:r>
            <a:r>
              <a:rPr lang="en-US" sz="2400" dirty="0"/>
              <a:t> implements Image { </a:t>
            </a:r>
          </a:p>
          <a:p>
            <a:r>
              <a:rPr lang="en-US" sz="2400" dirty="0"/>
              <a:t>	private String </a:t>
            </a:r>
            <a:r>
              <a:rPr lang="en-US" sz="2400" dirty="0" err="1"/>
              <a:t>fileName</a:t>
            </a:r>
            <a:r>
              <a:rPr lang="en-US" sz="2400" dirty="0"/>
              <a:t>; </a:t>
            </a:r>
          </a:p>
          <a:p>
            <a:r>
              <a:rPr lang="en-US" sz="2400" dirty="0"/>
              <a:t>	</a:t>
            </a:r>
          </a:p>
          <a:p>
            <a:r>
              <a:rPr lang="en-US" sz="2400" dirty="0"/>
              <a:t>	public </a:t>
            </a:r>
            <a:r>
              <a:rPr lang="en-US" sz="2400" dirty="0" err="1"/>
              <a:t>RealImage</a:t>
            </a:r>
            <a:r>
              <a:rPr lang="en-US" sz="2400" dirty="0"/>
              <a:t>(String </a:t>
            </a:r>
            <a:r>
              <a:rPr lang="en-US" sz="2400" dirty="0" err="1"/>
              <a:t>fileName</a:t>
            </a:r>
            <a:r>
              <a:rPr lang="en-US" sz="2400" dirty="0"/>
              <a:t>){ </a:t>
            </a:r>
          </a:p>
          <a:p>
            <a:r>
              <a:rPr lang="en-US" sz="2400" dirty="0"/>
              <a:t>		</a:t>
            </a:r>
            <a:r>
              <a:rPr lang="en-US" sz="2400" dirty="0" err="1"/>
              <a:t>this.fileName</a:t>
            </a:r>
            <a:r>
              <a:rPr lang="en-US" sz="2400" dirty="0"/>
              <a:t> = </a:t>
            </a:r>
            <a:r>
              <a:rPr lang="en-US" sz="2400" dirty="0" err="1"/>
              <a:t>fileName</a:t>
            </a:r>
            <a:r>
              <a:rPr lang="en-US" sz="2400" dirty="0"/>
              <a:t>; </a:t>
            </a:r>
          </a:p>
          <a:p>
            <a:r>
              <a:rPr lang="en-US" sz="2400" dirty="0"/>
              <a:t>		</a:t>
            </a:r>
            <a:r>
              <a:rPr lang="en-US" sz="2400" dirty="0" err="1"/>
              <a:t>loadFromDisk</a:t>
            </a:r>
            <a:r>
              <a:rPr lang="en-US" sz="2400" dirty="0"/>
              <a:t>(</a:t>
            </a:r>
            <a:r>
              <a:rPr lang="en-US" sz="2400" dirty="0" err="1"/>
              <a:t>fileName</a:t>
            </a:r>
            <a:r>
              <a:rPr lang="en-US" sz="2400" dirty="0"/>
              <a:t>); } </a:t>
            </a:r>
          </a:p>
          <a:p>
            <a:endParaRPr lang="en-US" sz="2400" dirty="0"/>
          </a:p>
          <a:p>
            <a:r>
              <a:rPr lang="en-US" sz="2400" dirty="0"/>
              <a:t>	@Override </a:t>
            </a:r>
          </a:p>
          <a:p>
            <a:r>
              <a:rPr lang="en-US" sz="2400" dirty="0"/>
              <a:t>	public void display() { </a:t>
            </a:r>
          </a:p>
          <a:p>
            <a:r>
              <a:rPr lang="en-US" sz="2400" dirty="0"/>
              <a:t>		</a:t>
            </a:r>
            <a:r>
              <a:rPr lang="en-US" sz="2400" dirty="0" err="1"/>
              <a:t>System.out.println</a:t>
            </a:r>
            <a:r>
              <a:rPr lang="en-US" sz="2400" dirty="0"/>
              <a:t>("Displaying " + </a:t>
            </a:r>
            <a:r>
              <a:rPr lang="en-US" sz="2400" dirty="0" err="1"/>
              <a:t>fileName</a:t>
            </a:r>
            <a:r>
              <a:rPr lang="en-US" sz="2400" dirty="0"/>
              <a:t>); } </a:t>
            </a:r>
          </a:p>
          <a:p>
            <a:endParaRPr lang="en-US" sz="2400" dirty="0"/>
          </a:p>
          <a:p>
            <a:r>
              <a:rPr lang="en-US" sz="2400" dirty="0"/>
              <a:t>	private void </a:t>
            </a:r>
            <a:r>
              <a:rPr lang="en-US" sz="2400" dirty="0" err="1"/>
              <a:t>loadFromDisk</a:t>
            </a:r>
            <a:r>
              <a:rPr lang="en-US" sz="2400" dirty="0"/>
              <a:t>(String </a:t>
            </a:r>
            <a:r>
              <a:rPr lang="en-US" sz="2400" dirty="0" err="1"/>
              <a:t>fileName</a:t>
            </a:r>
            <a:r>
              <a:rPr lang="en-US" sz="2400" dirty="0"/>
              <a:t>){ </a:t>
            </a:r>
          </a:p>
          <a:p>
            <a:r>
              <a:rPr lang="en-US" sz="2400" dirty="0"/>
              <a:t>		</a:t>
            </a:r>
            <a:r>
              <a:rPr lang="en-US" sz="2400" dirty="0" err="1"/>
              <a:t>System.out.println</a:t>
            </a:r>
            <a:r>
              <a:rPr lang="en-US" sz="2400" dirty="0"/>
              <a:t>("Loading " + </a:t>
            </a:r>
            <a:r>
              <a:rPr lang="en-US" sz="2400" dirty="0" err="1"/>
              <a:t>fileName</a:t>
            </a:r>
            <a:r>
              <a:rPr lang="en-US" sz="2400" dirty="0"/>
              <a:t>); } </a:t>
            </a:r>
          </a:p>
          <a:p>
            <a:r>
              <a:rPr lang="en-US" sz="2400" dirty="0"/>
              <a:t>} </a:t>
            </a:r>
          </a:p>
        </p:txBody>
      </p:sp>
    </p:spTree>
    <p:extLst>
      <p:ext uri="{BB962C8B-B14F-4D97-AF65-F5344CB8AC3E}">
        <p14:creationId xmlns:p14="http://schemas.microsoft.com/office/powerpoint/2010/main" val="133234551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609600"/>
            <a:ext cx="8229600" cy="5632310"/>
          </a:xfrm>
          <a:prstGeom prst="rect">
            <a:avLst/>
          </a:prstGeom>
          <a:noFill/>
        </p:spPr>
        <p:txBody>
          <a:bodyPr wrap="square" rtlCol="0">
            <a:spAutoFit/>
          </a:bodyPr>
          <a:lstStyle/>
          <a:p>
            <a:r>
              <a:rPr lang="en-US" sz="2400" dirty="0"/>
              <a:t>public class </a:t>
            </a:r>
            <a:r>
              <a:rPr lang="en-US" sz="2400" dirty="0" err="1"/>
              <a:t>ProxyImage</a:t>
            </a:r>
            <a:r>
              <a:rPr lang="en-US" sz="2400" dirty="0"/>
              <a:t> implements Image{ </a:t>
            </a:r>
          </a:p>
          <a:p>
            <a:r>
              <a:rPr lang="en-US" sz="2400" dirty="0"/>
              <a:t>	private </a:t>
            </a:r>
            <a:r>
              <a:rPr lang="en-US" sz="2400" dirty="0" err="1"/>
              <a:t>RealImage</a:t>
            </a:r>
            <a:r>
              <a:rPr lang="en-US" sz="2400" dirty="0"/>
              <a:t> </a:t>
            </a:r>
            <a:r>
              <a:rPr lang="en-US" sz="2400" dirty="0" err="1"/>
              <a:t>realImage</a:t>
            </a:r>
            <a:r>
              <a:rPr lang="en-US" sz="2400" dirty="0"/>
              <a:t>; </a:t>
            </a:r>
          </a:p>
          <a:p>
            <a:r>
              <a:rPr lang="en-US" sz="2400" dirty="0"/>
              <a:t>	private String </a:t>
            </a:r>
            <a:r>
              <a:rPr lang="en-US" sz="2400" dirty="0" err="1"/>
              <a:t>fileName</a:t>
            </a:r>
            <a:r>
              <a:rPr lang="en-US" sz="2400" dirty="0"/>
              <a:t>; </a:t>
            </a:r>
          </a:p>
          <a:p>
            <a:endParaRPr lang="en-US" sz="2400" dirty="0"/>
          </a:p>
          <a:p>
            <a:r>
              <a:rPr lang="en-US" sz="2400" dirty="0"/>
              <a:t>	public </a:t>
            </a:r>
            <a:r>
              <a:rPr lang="en-US" sz="2400" dirty="0" err="1"/>
              <a:t>ProxyImage</a:t>
            </a:r>
            <a:r>
              <a:rPr lang="en-US" sz="2400" dirty="0"/>
              <a:t>(String </a:t>
            </a:r>
            <a:r>
              <a:rPr lang="en-US" sz="2400" dirty="0" err="1"/>
              <a:t>fileName</a:t>
            </a:r>
            <a:r>
              <a:rPr lang="en-US" sz="2400" dirty="0"/>
              <a:t>){ </a:t>
            </a:r>
          </a:p>
          <a:p>
            <a:r>
              <a:rPr lang="en-US" sz="2400" dirty="0"/>
              <a:t>		</a:t>
            </a:r>
            <a:r>
              <a:rPr lang="en-US" sz="2400" dirty="0" err="1"/>
              <a:t>this.fileName</a:t>
            </a:r>
            <a:r>
              <a:rPr lang="en-US" sz="2400" dirty="0"/>
              <a:t> = </a:t>
            </a:r>
            <a:r>
              <a:rPr lang="en-US" sz="2400" dirty="0" err="1"/>
              <a:t>fileName</a:t>
            </a:r>
            <a:r>
              <a:rPr lang="en-US" sz="2400" dirty="0"/>
              <a:t>; } </a:t>
            </a:r>
          </a:p>
          <a:p>
            <a:endParaRPr lang="en-US" sz="2400" dirty="0"/>
          </a:p>
          <a:p>
            <a:r>
              <a:rPr lang="en-US" sz="2400" dirty="0"/>
              <a:t>	@Override </a:t>
            </a:r>
          </a:p>
          <a:p>
            <a:r>
              <a:rPr lang="en-US" sz="2400" dirty="0"/>
              <a:t>	public void display() { </a:t>
            </a:r>
          </a:p>
          <a:p>
            <a:r>
              <a:rPr lang="en-US" sz="2400" dirty="0"/>
              <a:t>	if(</a:t>
            </a:r>
            <a:r>
              <a:rPr lang="en-US" sz="2400" dirty="0" err="1"/>
              <a:t>realImage</a:t>
            </a:r>
            <a:r>
              <a:rPr lang="en-US" sz="2400" dirty="0"/>
              <a:t> == null){ </a:t>
            </a:r>
          </a:p>
          <a:p>
            <a:r>
              <a:rPr lang="en-US" sz="2400" dirty="0"/>
              <a:t>		</a:t>
            </a:r>
            <a:r>
              <a:rPr lang="en-US" sz="2400" dirty="0" err="1"/>
              <a:t>realImage</a:t>
            </a:r>
            <a:r>
              <a:rPr lang="en-US" sz="2400" dirty="0"/>
              <a:t> = new </a:t>
            </a:r>
            <a:r>
              <a:rPr lang="en-US" sz="2400" dirty="0" err="1"/>
              <a:t>RealImage</a:t>
            </a:r>
            <a:r>
              <a:rPr lang="en-US" sz="2400" dirty="0"/>
              <a:t>(</a:t>
            </a:r>
            <a:r>
              <a:rPr lang="en-US" sz="2400" dirty="0" err="1"/>
              <a:t>fileName</a:t>
            </a:r>
            <a:r>
              <a:rPr lang="en-US" sz="2400" dirty="0"/>
              <a:t>); </a:t>
            </a:r>
          </a:p>
          <a:p>
            <a:r>
              <a:rPr lang="en-US" sz="2400" dirty="0"/>
              <a:t>		} </a:t>
            </a:r>
          </a:p>
          <a:p>
            <a:r>
              <a:rPr lang="en-US" sz="2400" dirty="0"/>
              <a:t>	</a:t>
            </a:r>
            <a:r>
              <a:rPr lang="en-US" sz="2400" dirty="0" err="1"/>
              <a:t>realImage.display</a:t>
            </a:r>
            <a:r>
              <a:rPr lang="en-US" sz="2400" dirty="0"/>
              <a:t>(); </a:t>
            </a:r>
          </a:p>
          <a:p>
            <a:r>
              <a:rPr lang="en-US" sz="2400" dirty="0"/>
              <a:t>	} </a:t>
            </a:r>
          </a:p>
          <a:p>
            <a:r>
              <a:rPr lang="en-US" sz="2400" dirty="0"/>
              <a:t>} </a:t>
            </a:r>
          </a:p>
        </p:txBody>
      </p:sp>
    </p:spTree>
    <p:extLst>
      <p:ext uri="{BB962C8B-B14F-4D97-AF65-F5344CB8AC3E}">
        <p14:creationId xmlns:p14="http://schemas.microsoft.com/office/powerpoint/2010/main" val="343854163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838200"/>
            <a:ext cx="7848600" cy="4893647"/>
          </a:xfrm>
          <a:prstGeom prst="rect">
            <a:avLst/>
          </a:prstGeom>
          <a:noFill/>
        </p:spPr>
        <p:txBody>
          <a:bodyPr wrap="square" rtlCol="0">
            <a:spAutoFit/>
          </a:bodyPr>
          <a:lstStyle/>
          <a:p>
            <a:r>
              <a:rPr lang="en-US" sz="2400" dirty="0"/>
              <a:t>public class </a:t>
            </a:r>
            <a:r>
              <a:rPr lang="en-US" sz="2400" dirty="0" err="1"/>
              <a:t>ProxyPatternDemo</a:t>
            </a:r>
            <a:r>
              <a:rPr lang="en-US" sz="2400" dirty="0"/>
              <a:t> { </a:t>
            </a:r>
          </a:p>
          <a:p>
            <a:endParaRPr lang="en-US" sz="2400" dirty="0"/>
          </a:p>
          <a:p>
            <a:r>
              <a:rPr lang="en-US" sz="2400" dirty="0"/>
              <a:t>	public static void main(String[] </a:t>
            </a:r>
            <a:r>
              <a:rPr lang="en-US" sz="2400" dirty="0" err="1"/>
              <a:t>args</a:t>
            </a:r>
            <a:r>
              <a:rPr lang="en-US" sz="2400" dirty="0"/>
              <a:t>) { </a:t>
            </a:r>
          </a:p>
          <a:p>
            <a:r>
              <a:rPr lang="en-US" sz="2400" dirty="0"/>
              <a:t>		Image image = new 						</a:t>
            </a:r>
            <a:r>
              <a:rPr lang="en-US" sz="2400" dirty="0" err="1"/>
              <a:t>ProxyImage</a:t>
            </a:r>
            <a:r>
              <a:rPr lang="en-US" sz="2400" dirty="0"/>
              <a:t>("test_10mb.jpg"); </a:t>
            </a:r>
          </a:p>
          <a:p>
            <a:r>
              <a:rPr lang="en-US" sz="2400" dirty="0"/>
              <a:t>	</a:t>
            </a:r>
          </a:p>
          <a:p>
            <a:r>
              <a:rPr lang="en-US" sz="2400" dirty="0"/>
              <a:t>		</a:t>
            </a:r>
            <a:r>
              <a:rPr lang="en-US" sz="2400" dirty="0" err="1"/>
              <a:t>image.display</a:t>
            </a:r>
            <a:r>
              <a:rPr lang="en-US" sz="2400" dirty="0"/>
              <a:t>(); </a:t>
            </a:r>
          </a:p>
          <a:p>
            <a:r>
              <a:rPr lang="en-US" sz="2400" dirty="0"/>
              <a:t>		</a:t>
            </a:r>
          </a:p>
          <a:p>
            <a:r>
              <a:rPr lang="en-US" sz="2400" dirty="0"/>
              <a:t>		</a:t>
            </a:r>
            <a:r>
              <a:rPr lang="en-US" sz="2400" dirty="0" err="1"/>
              <a:t>System.out.println</a:t>
            </a:r>
            <a:r>
              <a:rPr lang="en-US" sz="2400" dirty="0"/>
              <a:t>(""); </a:t>
            </a:r>
          </a:p>
          <a:p>
            <a:endParaRPr lang="en-US" sz="2400" dirty="0"/>
          </a:p>
          <a:p>
            <a:r>
              <a:rPr lang="en-US" sz="2400" dirty="0"/>
              <a:t>		</a:t>
            </a:r>
            <a:r>
              <a:rPr lang="en-US" sz="2400" dirty="0" err="1"/>
              <a:t>image.display</a:t>
            </a:r>
            <a:r>
              <a:rPr lang="en-US" sz="2400" dirty="0"/>
              <a:t>(); </a:t>
            </a:r>
          </a:p>
          <a:p>
            <a:r>
              <a:rPr lang="en-US" sz="2400" dirty="0"/>
              <a:t>	} </a:t>
            </a:r>
          </a:p>
          <a:p>
            <a:r>
              <a:rPr lang="en-US" sz="2400" dirty="0"/>
              <a:t>} </a:t>
            </a:r>
          </a:p>
        </p:txBody>
      </p:sp>
    </p:spTree>
    <p:extLst>
      <p:ext uri="{BB962C8B-B14F-4D97-AF65-F5344CB8AC3E}">
        <p14:creationId xmlns:p14="http://schemas.microsoft.com/office/powerpoint/2010/main" val="45748997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95400" y="1295400"/>
            <a:ext cx="5867400" cy="1631216"/>
          </a:xfrm>
          <a:prstGeom prst="rect">
            <a:avLst/>
          </a:prstGeom>
          <a:noFill/>
        </p:spPr>
        <p:txBody>
          <a:bodyPr wrap="square" rtlCol="0">
            <a:spAutoFit/>
          </a:bodyPr>
          <a:lstStyle/>
          <a:p>
            <a:r>
              <a:rPr lang="en-US" sz="2000" dirty="0"/>
              <a:t>Output:</a:t>
            </a:r>
          </a:p>
          <a:p>
            <a:endParaRPr lang="en-US" sz="2000" dirty="0"/>
          </a:p>
          <a:p>
            <a:r>
              <a:rPr lang="en-US" sz="2000" dirty="0"/>
              <a:t>Loading test_10mb.jpg </a:t>
            </a:r>
          </a:p>
          <a:p>
            <a:r>
              <a:rPr lang="en-US" sz="2000" dirty="0"/>
              <a:t>Displaying test_10mb.jpg </a:t>
            </a:r>
          </a:p>
          <a:p>
            <a:r>
              <a:rPr lang="en-US" sz="2000" dirty="0"/>
              <a:t>Displaying test_10mb.jpg </a:t>
            </a:r>
          </a:p>
        </p:txBody>
      </p:sp>
    </p:spTree>
    <p:extLst>
      <p:ext uri="{BB962C8B-B14F-4D97-AF65-F5344CB8AC3E}">
        <p14:creationId xmlns:p14="http://schemas.microsoft.com/office/powerpoint/2010/main" val="72399882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Proxy Design Pattern</a:t>
            </a:r>
          </a:p>
        </p:txBody>
      </p:sp>
      <p:sp>
        <p:nvSpPr>
          <p:cNvPr id="3" name="Content Placeholder 2"/>
          <p:cNvSpPr>
            <a:spLocks noGrp="1"/>
          </p:cNvSpPr>
          <p:nvPr>
            <p:ph idx="1"/>
          </p:nvPr>
        </p:nvSpPr>
        <p:spPr/>
        <p:txBody>
          <a:bodyPr/>
          <a:lstStyle/>
          <a:p>
            <a:r>
              <a:rPr lang="en-US" dirty="0"/>
              <a:t>Applicability</a:t>
            </a:r>
          </a:p>
          <a:p>
            <a:endParaRPr lang="en-US" dirty="0"/>
          </a:p>
          <a:p>
            <a:pPr lvl="1"/>
            <a:r>
              <a:rPr lang="en-US" b="1" dirty="0"/>
              <a:t>A virtual proxy </a:t>
            </a:r>
            <a:r>
              <a:rPr lang="en-US" dirty="0"/>
              <a:t>creates expensive objects on demand</a:t>
            </a:r>
          </a:p>
          <a:p>
            <a:pPr lvl="1"/>
            <a:endParaRPr lang="en-US" dirty="0"/>
          </a:p>
          <a:p>
            <a:pPr lvl="1"/>
            <a:r>
              <a:rPr lang="en-US" b="1" dirty="0"/>
              <a:t>A protection proxy </a:t>
            </a:r>
            <a:r>
              <a:rPr lang="en-US" dirty="0"/>
              <a:t>controls access to the original object</a:t>
            </a:r>
          </a:p>
          <a:p>
            <a:pPr lvl="1"/>
            <a:endParaRPr lang="en-US" dirty="0"/>
          </a:p>
          <a:p>
            <a:pPr lvl="1"/>
            <a:r>
              <a:rPr lang="en-US" b="1" dirty="0"/>
              <a:t>A remote proxy </a:t>
            </a:r>
            <a:r>
              <a:rPr lang="en-US" dirty="0"/>
              <a:t>provides a local representative for an object in a different address space</a:t>
            </a:r>
          </a:p>
        </p:txBody>
      </p:sp>
    </p:spTree>
    <p:extLst>
      <p:ext uri="{BB962C8B-B14F-4D97-AF65-F5344CB8AC3E}">
        <p14:creationId xmlns:p14="http://schemas.microsoft.com/office/powerpoint/2010/main" val="51629613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Proxy Design Pattern</a:t>
            </a:r>
          </a:p>
        </p:txBody>
      </p:sp>
      <p:sp>
        <p:nvSpPr>
          <p:cNvPr id="3" name="Content Placeholder 2"/>
          <p:cNvSpPr>
            <a:spLocks noGrp="1"/>
          </p:cNvSpPr>
          <p:nvPr>
            <p:ph idx="1"/>
          </p:nvPr>
        </p:nvSpPr>
        <p:spPr/>
        <p:txBody>
          <a:bodyPr>
            <a:normAutofit lnSpcReduction="10000"/>
          </a:bodyPr>
          <a:lstStyle/>
          <a:p>
            <a:r>
              <a:rPr lang="en-US" dirty="0"/>
              <a:t>Consequences</a:t>
            </a:r>
          </a:p>
          <a:p>
            <a:endParaRPr lang="en-US" dirty="0"/>
          </a:p>
          <a:p>
            <a:pPr lvl="1"/>
            <a:r>
              <a:rPr lang="en-US" dirty="0"/>
              <a:t>The Proxy pattern introduces a level of indirection when accessing an object</a:t>
            </a:r>
          </a:p>
          <a:p>
            <a:pPr lvl="1"/>
            <a:endParaRPr lang="en-US" dirty="0"/>
          </a:p>
          <a:p>
            <a:pPr lvl="1"/>
            <a:endParaRPr lang="en-US" dirty="0"/>
          </a:p>
          <a:p>
            <a:pPr lvl="1"/>
            <a:r>
              <a:rPr lang="en-US" dirty="0"/>
              <a:t>A remote proxy can hide the fact that an object resides in a different address space.</a:t>
            </a:r>
          </a:p>
          <a:p>
            <a:endParaRPr lang="en-US" dirty="0"/>
          </a:p>
          <a:p>
            <a:pPr lvl="1"/>
            <a:r>
              <a:rPr lang="en-US" dirty="0"/>
              <a:t>A virtual proxy can perform optimizations such as creating an object on demand</a:t>
            </a:r>
          </a:p>
          <a:p>
            <a:endParaRPr lang="en-US" dirty="0"/>
          </a:p>
          <a:p>
            <a:pPr lvl="1"/>
            <a:r>
              <a:rPr lang="en-US" dirty="0"/>
              <a:t>Both protection proxies and smart references allow additional management tasks when an object is accessed.</a:t>
            </a:r>
          </a:p>
        </p:txBody>
      </p:sp>
    </p:spTree>
    <p:extLst>
      <p:ext uri="{BB962C8B-B14F-4D97-AF65-F5344CB8AC3E}">
        <p14:creationId xmlns:p14="http://schemas.microsoft.com/office/powerpoint/2010/main" val="516296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1" y="533400"/>
            <a:ext cx="8762999" cy="6186310"/>
          </a:xfrm>
          <a:prstGeom prst="rect">
            <a:avLst/>
          </a:prstGeom>
          <a:noFill/>
        </p:spPr>
        <p:txBody>
          <a:bodyPr wrap="square" rtlCol="0">
            <a:spAutoFit/>
          </a:bodyPr>
          <a:lstStyle/>
          <a:p>
            <a:r>
              <a:rPr lang="en-US" b="1" dirty="0"/>
              <a:t>import </a:t>
            </a:r>
            <a:r>
              <a:rPr lang="en-US" b="1" dirty="0" err="1"/>
              <a:t>java.util.Random</a:t>
            </a:r>
            <a:r>
              <a:rPr lang="en-US" b="1" dirty="0"/>
              <a:t>;</a:t>
            </a:r>
          </a:p>
          <a:p>
            <a:endParaRPr lang="en-US" dirty="0"/>
          </a:p>
          <a:p>
            <a:r>
              <a:rPr lang="en-US" b="1" dirty="0"/>
              <a:t>public class </a:t>
            </a:r>
            <a:r>
              <a:rPr lang="en-US" b="1" dirty="0" err="1"/>
              <a:t>EnemyTank</a:t>
            </a:r>
            <a:r>
              <a:rPr lang="en-US" b="1" dirty="0"/>
              <a:t> implements </a:t>
            </a:r>
            <a:r>
              <a:rPr lang="en-US" b="1" dirty="0" err="1"/>
              <a:t>EnemyAttacker</a:t>
            </a:r>
            <a:r>
              <a:rPr lang="en-US" b="1" dirty="0"/>
              <a:t>{</a:t>
            </a:r>
          </a:p>
          <a:p>
            <a:r>
              <a:rPr lang="en-US" dirty="0"/>
              <a:t>    Random generator = </a:t>
            </a:r>
            <a:r>
              <a:rPr lang="en-US" b="1" dirty="0"/>
              <a:t>new Random();</a:t>
            </a:r>
          </a:p>
          <a:p>
            <a:endParaRPr lang="en-US" dirty="0"/>
          </a:p>
          <a:p>
            <a:r>
              <a:rPr lang="en-US" dirty="0"/>
              <a:t>    @Override</a:t>
            </a:r>
          </a:p>
          <a:p>
            <a:r>
              <a:rPr lang="en-US" dirty="0"/>
              <a:t>    </a:t>
            </a:r>
            <a:r>
              <a:rPr lang="en-US" b="1" dirty="0"/>
              <a:t>public void </a:t>
            </a:r>
            <a:r>
              <a:rPr lang="en-US" b="1" dirty="0" err="1"/>
              <a:t>fireWeapon</a:t>
            </a:r>
            <a:r>
              <a:rPr lang="en-US" b="1" dirty="0"/>
              <a:t>() {</a:t>
            </a:r>
            <a:endParaRPr lang="en-US" dirty="0"/>
          </a:p>
          <a:p>
            <a:r>
              <a:rPr lang="en-US" dirty="0"/>
              <a:t>        </a:t>
            </a:r>
            <a:r>
              <a:rPr lang="en-US" b="1" dirty="0" err="1"/>
              <a:t>int</a:t>
            </a:r>
            <a:r>
              <a:rPr lang="en-US" b="1" dirty="0"/>
              <a:t> </a:t>
            </a:r>
            <a:r>
              <a:rPr lang="en-US" b="1" dirty="0" err="1"/>
              <a:t>attackDamage</a:t>
            </a:r>
            <a:r>
              <a:rPr lang="en-US" b="1" dirty="0"/>
              <a:t> = </a:t>
            </a:r>
            <a:r>
              <a:rPr lang="en-US" b="1" dirty="0" err="1"/>
              <a:t>generator.nextInt</a:t>
            </a:r>
            <a:r>
              <a:rPr lang="en-US" b="1" dirty="0"/>
              <a:t>(10) + 1;</a:t>
            </a:r>
            <a:endParaRPr lang="en-US" dirty="0"/>
          </a:p>
          <a:p>
            <a:r>
              <a:rPr lang="en-US" dirty="0"/>
              <a:t>        </a:t>
            </a:r>
            <a:r>
              <a:rPr lang="en-US" dirty="0" err="1"/>
              <a:t>System.</a:t>
            </a:r>
            <a:r>
              <a:rPr lang="en-US" i="1" dirty="0" err="1"/>
              <a:t>out.println</a:t>
            </a:r>
            <a:r>
              <a:rPr lang="en-US" i="1" dirty="0"/>
              <a:t>("Enemy Tank Does " + </a:t>
            </a:r>
            <a:r>
              <a:rPr lang="en-US" i="1" dirty="0" err="1"/>
              <a:t>attackDamage</a:t>
            </a:r>
            <a:r>
              <a:rPr lang="en-US" i="1" dirty="0"/>
              <a:t> + " Damage");</a:t>
            </a:r>
            <a:endParaRPr lang="en-US" dirty="0"/>
          </a:p>
          <a:p>
            <a:r>
              <a:rPr lang="en-US" dirty="0"/>
              <a:t>    }</a:t>
            </a:r>
          </a:p>
          <a:p>
            <a:endParaRPr lang="en-US" dirty="0"/>
          </a:p>
          <a:p>
            <a:r>
              <a:rPr lang="en-US" dirty="0"/>
              <a:t>      @Override</a:t>
            </a:r>
          </a:p>
          <a:p>
            <a:r>
              <a:rPr lang="en-US" dirty="0"/>
              <a:t>      </a:t>
            </a:r>
            <a:r>
              <a:rPr lang="en-US" b="1" dirty="0"/>
              <a:t>public void </a:t>
            </a:r>
            <a:r>
              <a:rPr lang="en-US" b="1" dirty="0" err="1"/>
              <a:t>driveForward</a:t>
            </a:r>
            <a:r>
              <a:rPr lang="en-US" b="1" dirty="0"/>
              <a:t>() {</a:t>
            </a:r>
            <a:endParaRPr lang="en-US" dirty="0"/>
          </a:p>
          <a:p>
            <a:r>
              <a:rPr lang="en-US" dirty="0"/>
              <a:t>           </a:t>
            </a:r>
            <a:r>
              <a:rPr lang="en-US" b="1" dirty="0" err="1"/>
              <a:t>int</a:t>
            </a:r>
            <a:r>
              <a:rPr lang="en-US" b="1" dirty="0"/>
              <a:t> movement = </a:t>
            </a:r>
            <a:r>
              <a:rPr lang="en-US" b="1" dirty="0" err="1"/>
              <a:t>generator.nextInt</a:t>
            </a:r>
            <a:r>
              <a:rPr lang="en-US" b="1" dirty="0"/>
              <a:t>(5) + 1;</a:t>
            </a:r>
            <a:endParaRPr lang="en-US" dirty="0"/>
          </a:p>
          <a:p>
            <a:r>
              <a:rPr lang="en-US" dirty="0"/>
              <a:t>          </a:t>
            </a:r>
            <a:r>
              <a:rPr lang="en-US" dirty="0" err="1"/>
              <a:t>System.</a:t>
            </a:r>
            <a:r>
              <a:rPr lang="en-US" i="1" dirty="0" err="1"/>
              <a:t>out.println</a:t>
            </a:r>
            <a:r>
              <a:rPr lang="en-US" i="1" dirty="0"/>
              <a:t>("Enemy Tank moves " + movement + " spaces");</a:t>
            </a:r>
            <a:endParaRPr lang="en-US" dirty="0"/>
          </a:p>
          <a:p>
            <a:r>
              <a:rPr lang="en-US" dirty="0"/>
              <a:t>       }</a:t>
            </a:r>
          </a:p>
          <a:p>
            <a:endParaRPr lang="en-US" dirty="0"/>
          </a:p>
          <a:p>
            <a:r>
              <a:rPr lang="en-US" dirty="0"/>
              <a:t>      @Override</a:t>
            </a:r>
          </a:p>
          <a:p>
            <a:r>
              <a:rPr lang="en-US" dirty="0"/>
              <a:t>       </a:t>
            </a:r>
            <a:r>
              <a:rPr lang="en-US" b="1" dirty="0"/>
              <a:t>public void </a:t>
            </a:r>
            <a:r>
              <a:rPr lang="en-US" b="1" dirty="0" err="1"/>
              <a:t>assignDriver</a:t>
            </a:r>
            <a:r>
              <a:rPr lang="en-US" b="1" dirty="0"/>
              <a:t>(String </a:t>
            </a:r>
            <a:r>
              <a:rPr lang="en-US" b="1" dirty="0" err="1"/>
              <a:t>driverName</a:t>
            </a:r>
            <a:r>
              <a:rPr lang="en-US" b="1" dirty="0"/>
              <a:t>) {</a:t>
            </a:r>
            <a:endParaRPr lang="en-US" dirty="0"/>
          </a:p>
          <a:p>
            <a:r>
              <a:rPr lang="en-US" dirty="0"/>
              <a:t>          </a:t>
            </a:r>
            <a:r>
              <a:rPr lang="en-US" dirty="0" err="1"/>
              <a:t>System.</a:t>
            </a:r>
            <a:r>
              <a:rPr lang="en-US" i="1" dirty="0" err="1"/>
              <a:t>out.println</a:t>
            </a:r>
            <a:r>
              <a:rPr lang="en-US" i="1" dirty="0"/>
              <a:t>(</a:t>
            </a:r>
            <a:r>
              <a:rPr lang="en-US" i="1" dirty="0" err="1"/>
              <a:t>driverName</a:t>
            </a:r>
            <a:r>
              <a:rPr lang="en-US" i="1" dirty="0"/>
              <a:t> + " is driving the tank");</a:t>
            </a:r>
            <a:endParaRPr lang="en-US" dirty="0"/>
          </a:p>
          <a:p>
            <a:r>
              <a:rPr lang="en-US" dirty="0"/>
              <a:t>	}</a:t>
            </a:r>
          </a:p>
          <a:p>
            <a:r>
              <a:rPr lang="en-US" dirty="0"/>
              <a:t>}</a:t>
            </a:r>
          </a:p>
        </p:txBody>
      </p:sp>
    </p:spTree>
    <p:extLst>
      <p:ext uri="{BB962C8B-B14F-4D97-AF65-F5344CB8AC3E}">
        <p14:creationId xmlns:p14="http://schemas.microsoft.com/office/powerpoint/2010/main" val="426747664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FE5342AD51261459D4DC1AD56670B80" ma:contentTypeVersion="2" ma:contentTypeDescription="Create a new document." ma:contentTypeScope="" ma:versionID="7a0d15f3694b3005235e7995039287ad">
  <xsd:schema xmlns:xsd="http://www.w3.org/2001/XMLSchema" xmlns:xs="http://www.w3.org/2001/XMLSchema" xmlns:p="http://schemas.microsoft.com/office/2006/metadata/properties" xmlns:ns2="c8da863d-4a35-497c-8fb2-9b1846ab900a" targetNamespace="http://schemas.microsoft.com/office/2006/metadata/properties" ma:root="true" ma:fieldsID="3ba7e90e995c2512f6d9719b7ea1d8b6" ns2:_="">
    <xsd:import namespace="c8da863d-4a35-497c-8fb2-9b1846ab900a"/>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da863d-4a35-497c-8fb2-9b1846ab90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BAADD79-7446-45B6-8965-AD28AD9ECC50}"/>
</file>

<file path=customXml/itemProps2.xml><?xml version="1.0" encoding="utf-8"?>
<ds:datastoreItem xmlns:ds="http://schemas.openxmlformats.org/officeDocument/2006/customXml" ds:itemID="{02336F7B-9C1E-421C-9847-4C9AEBA1DBF3}"/>
</file>

<file path=customXml/itemProps3.xml><?xml version="1.0" encoding="utf-8"?>
<ds:datastoreItem xmlns:ds="http://schemas.openxmlformats.org/officeDocument/2006/customXml" ds:itemID="{07153773-1BC3-4442-8DB1-256F83548024}"/>
</file>

<file path=docProps/app.xml><?xml version="1.0" encoding="utf-8"?>
<Properties xmlns="http://schemas.openxmlformats.org/officeDocument/2006/extended-properties" xmlns:vt="http://schemas.openxmlformats.org/officeDocument/2006/docPropsVTypes">
  <Template>Clarity.thmx</Template>
  <TotalTime>9670</TotalTime>
  <Words>4580</Words>
  <Application>Microsoft Macintosh PowerPoint</Application>
  <PresentationFormat>On-screen Show (4:3)</PresentationFormat>
  <Paragraphs>859</Paragraphs>
  <Slides>87</Slides>
  <Notes>1</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87</vt:i4>
      </vt:variant>
    </vt:vector>
  </HeadingPairs>
  <TitlesOfParts>
    <vt:vector size="89" baseType="lpstr">
      <vt:lpstr>Arial</vt:lpstr>
      <vt:lpstr>Clarity</vt:lpstr>
      <vt:lpstr>Structural Design Patterns</vt:lpstr>
      <vt:lpstr>Structural Design Patterns</vt:lpstr>
      <vt:lpstr>Structural Design Patterns</vt:lpstr>
      <vt:lpstr>Adapter Design Pattern</vt:lpstr>
      <vt:lpstr>Adapter Design Pattern</vt:lpstr>
      <vt:lpstr>Adapter Design Pattern</vt:lpstr>
      <vt:lpstr>Adapter Design Pattern</vt:lpstr>
      <vt:lpstr>PowerPoint Presentation</vt:lpstr>
      <vt:lpstr>PowerPoint Presentation</vt:lpstr>
      <vt:lpstr>PowerPoint Presentation</vt:lpstr>
      <vt:lpstr>PowerPoint Presentation</vt:lpstr>
      <vt:lpstr>PowerPoint Presentation</vt:lpstr>
      <vt:lpstr>Adapter Design Pattern</vt:lpstr>
      <vt:lpstr>Adapter Design Pattern</vt:lpstr>
      <vt:lpstr>Bridge Design Pattern</vt:lpstr>
      <vt:lpstr>Bridge Design Pattern</vt:lpstr>
      <vt:lpstr>Bridge Design Pattern</vt:lpstr>
      <vt:lpstr>Bridge Design Pattern </vt:lpstr>
      <vt:lpstr>Bridge Design Pattern </vt:lpstr>
      <vt:lpstr>Bridge Design Pattern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Bridge Design Pattern </vt:lpstr>
      <vt:lpstr>Bridge Design Pattern </vt:lpstr>
      <vt:lpstr>Composite Design Pattern</vt:lpstr>
      <vt:lpstr>Composite Design Pattern</vt:lpstr>
      <vt:lpstr>Composite Design Pattern</vt:lpstr>
      <vt:lpstr>Composite Design Pattern</vt:lpstr>
      <vt:lpstr>Composite Design Pattern</vt:lpstr>
      <vt:lpstr>Composite Design Pattern</vt:lpstr>
      <vt:lpstr>PowerPoint Presentation</vt:lpstr>
      <vt:lpstr>PowerPoint Presentation</vt:lpstr>
      <vt:lpstr>PowerPoint Presentation</vt:lpstr>
      <vt:lpstr>PowerPoint Presentation</vt:lpstr>
      <vt:lpstr>PowerPoint Presentation</vt:lpstr>
      <vt:lpstr>PowerPoint Presentation</vt:lpstr>
      <vt:lpstr>Composite Design Pattern</vt:lpstr>
      <vt:lpstr>Composite Design Pattern</vt:lpstr>
      <vt:lpstr>Decorator Design Pattern</vt:lpstr>
      <vt:lpstr>Decorator Design Pattern</vt:lpstr>
      <vt:lpstr>Decorator Design Pattern</vt:lpstr>
      <vt:lpstr>Decorator Design Pattern</vt:lpstr>
      <vt:lpstr>Decorator Design Pattern</vt:lpstr>
      <vt:lpstr>PowerPoint Presentation</vt:lpstr>
      <vt:lpstr>PowerPoint Presentation</vt:lpstr>
      <vt:lpstr>PowerPoint Presentation</vt:lpstr>
      <vt:lpstr>PowerPoint Presentation</vt:lpstr>
      <vt:lpstr>PowerPoint Presentation</vt:lpstr>
      <vt:lpstr>Decorator Design Pattern</vt:lpstr>
      <vt:lpstr>Decorator Design Pattern</vt:lpstr>
      <vt:lpstr>Façade Design Pattern</vt:lpstr>
      <vt:lpstr>Façade Design Pattern</vt:lpstr>
      <vt:lpstr>Façade Design Pattern</vt:lpstr>
      <vt:lpstr>Façade Design Pattern</vt:lpstr>
      <vt:lpstr>PowerPoint Presentation</vt:lpstr>
      <vt:lpstr>PowerPoint Presentation</vt:lpstr>
      <vt:lpstr>PowerPoint Presentation</vt:lpstr>
      <vt:lpstr>PowerPoint Presentation</vt:lpstr>
      <vt:lpstr>PowerPoint Presentation</vt:lpstr>
      <vt:lpstr>Façade Design Pattern</vt:lpstr>
      <vt:lpstr>Façade Design Pattern</vt:lpstr>
      <vt:lpstr>Flyweight Design Pattern</vt:lpstr>
      <vt:lpstr>Flyweight Design Pattern</vt:lpstr>
      <vt:lpstr>Flyweight Design Pattern</vt:lpstr>
      <vt:lpstr>Flyweight Design Pattern</vt:lpstr>
      <vt:lpstr>PowerPoint Presentation</vt:lpstr>
      <vt:lpstr>PowerPoint Presentation</vt:lpstr>
      <vt:lpstr>PowerPoint Presentation</vt:lpstr>
      <vt:lpstr>PowerPoint Presentation</vt:lpstr>
      <vt:lpstr>PowerPoint Presentation</vt:lpstr>
      <vt:lpstr>Flyweight Design Pattern</vt:lpstr>
      <vt:lpstr>Flyweight Design Pattern</vt:lpstr>
      <vt:lpstr>Proxy Design Pattern</vt:lpstr>
      <vt:lpstr>Proxy Design Pattern</vt:lpstr>
      <vt:lpstr>Proxy Design Pattern</vt:lpstr>
      <vt:lpstr>Proxy Design Pattern</vt:lpstr>
      <vt:lpstr>PowerPoint Presentation</vt:lpstr>
      <vt:lpstr>PowerPoint Presentation</vt:lpstr>
      <vt:lpstr>PowerPoint Presentation</vt:lpstr>
      <vt:lpstr>PowerPoint Presentation</vt:lpstr>
      <vt:lpstr>Proxy Design Pattern</vt:lpstr>
      <vt:lpstr>Proxy Design Pattern</vt:lpstr>
    </vt:vector>
  </TitlesOfParts>
  <Company>Lehigh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 patterns</dc:title>
  <dc:creator>M ghazi</dc:creator>
  <cp:lastModifiedBy>KHALID AHMED M ALHARBI</cp:lastModifiedBy>
  <cp:revision>782</cp:revision>
  <dcterms:created xsi:type="dcterms:W3CDTF">2004-04-23T02:44:33Z</dcterms:created>
  <dcterms:modified xsi:type="dcterms:W3CDTF">2021-10-19T06:04:00Z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0x010100CFE5342AD51261459D4DC1AD56670B80</vt:lpwstr>
  </property>
</Properties>
</file>