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57"/>
  </p:notesMasterIdLst>
  <p:sldIdLst>
    <p:sldId id="256" r:id="rId5"/>
    <p:sldId id="260" r:id="rId6"/>
    <p:sldId id="288" r:id="rId7"/>
    <p:sldId id="289" r:id="rId8"/>
    <p:sldId id="290" r:id="rId9"/>
    <p:sldId id="282" r:id="rId10"/>
    <p:sldId id="292" r:id="rId11"/>
    <p:sldId id="283" r:id="rId12"/>
    <p:sldId id="284" r:id="rId13"/>
    <p:sldId id="293" r:id="rId14"/>
    <p:sldId id="294" r:id="rId15"/>
    <p:sldId id="296" r:id="rId16"/>
    <p:sldId id="297" r:id="rId17"/>
    <p:sldId id="298" r:id="rId18"/>
    <p:sldId id="302" r:id="rId19"/>
    <p:sldId id="308" r:id="rId20"/>
    <p:sldId id="286" r:id="rId21"/>
    <p:sldId id="307" r:id="rId22"/>
    <p:sldId id="312" r:id="rId23"/>
    <p:sldId id="309" r:id="rId24"/>
    <p:sldId id="285" r:id="rId25"/>
    <p:sldId id="300" r:id="rId26"/>
    <p:sldId id="314" r:id="rId27"/>
    <p:sldId id="303" r:id="rId28"/>
    <p:sldId id="315" r:id="rId29"/>
    <p:sldId id="317" r:id="rId30"/>
    <p:sldId id="318" r:id="rId31"/>
    <p:sldId id="319" r:id="rId32"/>
    <p:sldId id="321" r:id="rId33"/>
    <p:sldId id="322" r:id="rId34"/>
    <p:sldId id="323" r:id="rId35"/>
    <p:sldId id="316" r:id="rId36"/>
    <p:sldId id="306" r:id="rId37"/>
    <p:sldId id="299" r:id="rId38"/>
    <p:sldId id="265" r:id="rId39"/>
    <p:sldId id="266" r:id="rId40"/>
    <p:sldId id="262" r:id="rId41"/>
    <p:sldId id="272" r:id="rId42"/>
    <p:sldId id="273" r:id="rId43"/>
    <p:sldId id="275" r:id="rId44"/>
    <p:sldId id="276" r:id="rId45"/>
    <p:sldId id="277" r:id="rId46"/>
    <p:sldId id="279" r:id="rId47"/>
    <p:sldId id="280" r:id="rId48"/>
    <p:sldId id="281" r:id="rId49"/>
    <p:sldId id="263" r:id="rId50"/>
    <p:sldId id="264" r:id="rId51"/>
    <p:sldId id="267" r:id="rId52"/>
    <p:sldId id="269" r:id="rId53"/>
    <p:sldId id="270" r:id="rId54"/>
    <p:sldId id="301" r:id="rId55"/>
    <p:sldId id="320" r:id="rId5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009"/>
    <p:restoredTop sz="96197"/>
  </p:normalViewPr>
  <p:slideViewPr>
    <p:cSldViewPr snapToGrid="0" snapToObjects="1">
      <p:cViewPr varScale="1">
        <p:scale>
          <a:sx n="121" d="100"/>
          <a:sy n="121" d="100"/>
        </p:scale>
        <p:origin x="176" y="2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tableStyles" Target="tableStyle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notesMaster" Target="notesMasters/notesMaster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C7EC0A-6220-D54A-B082-78DF55AC6E25}" type="datetimeFigureOut">
              <a:rPr lang="en-US" smtClean="0"/>
              <a:t>2/3/26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CF7E4D-9714-D74B-90AD-133380B5887E}" type="slidenum">
              <a:rPr lang="en-US" smtClean="0"/>
              <a:t>‹#›</a:t>
            </a:fld>
            <a:endParaRPr lang="en-US"/>
          </a:p>
        </p:txBody>
      </p:sp>
    </p:spTree>
    <p:extLst>
      <p:ext uri="{BB962C8B-B14F-4D97-AF65-F5344CB8AC3E}">
        <p14:creationId xmlns:p14="http://schemas.microsoft.com/office/powerpoint/2010/main" val="2799939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FDB8C-8C3D-E548-8CDD-4397B2D82D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5244C28-34C0-774F-8352-6B8ED79259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36969D9-1F29-FF41-8215-D3895ADCDA23}"/>
              </a:ext>
            </a:extLst>
          </p:cNvPr>
          <p:cNvSpPr>
            <a:spLocks noGrp="1"/>
          </p:cNvSpPr>
          <p:nvPr>
            <p:ph type="dt" sz="half" idx="10"/>
          </p:nvPr>
        </p:nvSpPr>
        <p:spPr/>
        <p:txBody>
          <a:bodyPr/>
          <a:lstStyle/>
          <a:p>
            <a:fld id="{4D6FDB5C-9BD2-DF45-AE5F-E8E54F2A78B0}" type="datetime1">
              <a:rPr lang="en-US" smtClean="0"/>
              <a:t>2/3/26</a:t>
            </a:fld>
            <a:endParaRPr lang="en-US"/>
          </a:p>
        </p:txBody>
      </p:sp>
      <p:sp>
        <p:nvSpPr>
          <p:cNvPr id="5" name="Footer Placeholder 4">
            <a:extLst>
              <a:ext uri="{FF2B5EF4-FFF2-40B4-BE49-F238E27FC236}">
                <a16:creationId xmlns:a16="http://schemas.microsoft.com/office/drawing/2014/main" id="{793C4649-8618-814B-8926-A5AFF3301424}"/>
              </a:ext>
            </a:extLst>
          </p:cNvPr>
          <p:cNvSpPr>
            <a:spLocks noGrp="1"/>
          </p:cNvSpPr>
          <p:nvPr>
            <p:ph type="ftr" sz="quarter" idx="11"/>
          </p:nvPr>
        </p:nvSpPr>
        <p:spPr/>
        <p:txBody>
          <a:bodyPr/>
          <a:lstStyle/>
          <a:p>
            <a:r>
              <a:rPr lang="en-US"/>
              <a:t>Khalid Alharbi, Ph.D.</a:t>
            </a:r>
          </a:p>
        </p:txBody>
      </p:sp>
      <p:sp>
        <p:nvSpPr>
          <p:cNvPr id="6" name="Slide Number Placeholder 5">
            <a:extLst>
              <a:ext uri="{FF2B5EF4-FFF2-40B4-BE49-F238E27FC236}">
                <a16:creationId xmlns:a16="http://schemas.microsoft.com/office/drawing/2014/main" id="{F5E837C4-AEF2-0E48-882E-E203498521F5}"/>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634766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79A2F-DDD3-314B-9BA1-2075371229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E390641-2AC8-434E-BDA1-4D4A7E84B6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C764C2-8CA6-5447-A01C-88E65226C6B2}"/>
              </a:ext>
            </a:extLst>
          </p:cNvPr>
          <p:cNvSpPr>
            <a:spLocks noGrp="1"/>
          </p:cNvSpPr>
          <p:nvPr>
            <p:ph type="dt" sz="half" idx="10"/>
          </p:nvPr>
        </p:nvSpPr>
        <p:spPr/>
        <p:txBody>
          <a:bodyPr/>
          <a:lstStyle/>
          <a:p>
            <a:fld id="{5C011263-96DC-0C41-98C3-3F82720496D3}" type="datetime1">
              <a:rPr lang="en-US" smtClean="0"/>
              <a:t>2/3/26</a:t>
            </a:fld>
            <a:endParaRPr lang="en-US"/>
          </a:p>
        </p:txBody>
      </p:sp>
      <p:sp>
        <p:nvSpPr>
          <p:cNvPr id="5" name="Footer Placeholder 4">
            <a:extLst>
              <a:ext uri="{FF2B5EF4-FFF2-40B4-BE49-F238E27FC236}">
                <a16:creationId xmlns:a16="http://schemas.microsoft.com/office/drawing/2014/main" id="{2EB8B50E-46C1-B445-BDA0-BD2AEDE20359}"/>
              </a:ext>
            </a:extLst>
          </p:cNvPr>
          <p:cNvSpPr>
            <a:spLocks noGrp="1"/>
          </p:cNvSpPr>
          <p:nvPr>
            <p:ph type="ftr" sz="quarter" idx="11"/>
          </p:nvPr>
        </p:nvSpPr>
        <p:spPr/>
        <p:txBody>
          <a:bodyPr/>
          <a:lstStyle/>
          <a:p>
            <a:r>
              <a:rPr lang="en-US"/>
              <a:t>Khalid Alharbi, Ph.D.</a:t>
            </a:r>
          </a:p>
        </p:txBody>
      </p:sp>
      <p:sp>
        <p:nvSpPr>
          <p:cNvPr id="6" name="Slide Number Placeholder 5">
            <a:extLst>
              <a:ext uri="{FF2B5EF4-FFF2-40B4-BE49-F238E27FC236}">
                <a16:creationId xmlns:a16="http://schemas.microsoft.com/office/drawing/2014/main" id="{2DDE50E7-BAE5-4148-8AA7-3184CBB4A007}"/>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930056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221A99-0FB9-D14F-B7AF-C69100870E5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1732D84-5468-2C4F-8D38-90BEF9A90F5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8C8601-804E-3943-AA74-F84D85EFA4A7}"/>
              </a:ext>
            </a:extLst>
          </p:cNvPr>
          <p:cNvSpPr>
            <a:spLocks noGrp="1"/>
          </p:cNvSpPr>
          <p:nvPr>
            <p:ph type="dt" sz="half" idx="10"/>
          </p:nvPr>
        </p:nvSpPr>
        <p:spPr/>
        <p:txBody>
          <a:bodyPr/>
          <a:lstStyle/>
          <a:p>
            <a:fld id="{E57D75C1-1D02-DD48-AAC0-9FF6A18ED75A}" type="datetime1">
              <a:rPr lang="en-US" smtClean="0"/>
              <a:t>2/3/26</a:t>
            </a:fld>
            <a:endParaRPr lang="en-US"/>
          </a:p>
        </p:txBody>
      </p:sp>
      <p:sp>
        <p:nvSpPr>
          <p:cNvPr id="5" name="Footer Placeholder 4">
            <a:extLst>
              <a:ext uri="{FF2B5EF4-FFF2-40B4-BE49-F238E27FC236}">
                <a16:creationId xmlns:a16="http://schemas.microsoft.com/office/drawing/2014/main" id="{55629C5E-5AB2-3844-9786-7D95CCA7D196}"/>
              </a:ext>
            </a:extLst>
          </p:cNvPr>
          <p:cNvSpPr>
            <a:spLocks noGrp="1"/>
          </p:cNvSpPr>
          <p:nvPr>
            <p:ph type="ftr" sz="quarter" idx="11"/>
          </p:nvPr>
        </p:nvSpPr>
        <p:spPr/>
        <p:txBody>
          <a:bodyPr/>
          <a:lstStyle/>
          <a:p>
            <a:r>
              <a:rPr lang="en-US"/>
              <a:t>Khalid Alharbi, Ph.D.</a:t>
            </a:r>
          </a:p>
        </p:txBody>
      </p:sp>
      <p:sp>
        <p:nvSpPr>
          <p:cNvPr id="6" name="Slide Number Placeholder 5">
            <a:extLst>
              <a:ext uri="{FF2B5EF4-FFF2-40B4-BE49-F238E27FC236}">
                <a16:creationId xmlns:a16="http://schemas.microsoft.com/office/drawing/2014/main" id="{1CA1F09B-0D9D-124B-A224-58EC77047E6E}"/>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1034329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86F16-1C69-084F-B267-7A84EA6851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8DC6DF-F1AF-EB4A-B747-F5A0B10727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C9BC11-0523-4A46-96E3-F2B07188FCC4}"/>
              </a:ext>
            </a:extLst>
          </p:cNvPr>
          <p:cNvSpPr>
            <a:spLocks noGrp="1"/>
          </p:cNvSpPr>
          <p:nvPr>
            <p:ph type="dt" sz="half" idx="10"/>
          </p:nvPr>
        </p:nvSpPr>
        <p:spPr/>
        <p:txBody>
          <a:bodyPr/>
          <a:lstStyle/>
          <a:p>
            <a:fld id="{DF95E72E-D873-9640-A819-36371CE6B1D5}" type="datetime1">
              <a:rPr lang="en-US" smtClean="0"/>
              <a:t>2/3/26</a:t>
            </a:fld>
            <a:endParaRPr lang="en-US"/>
          </a:p>
        </p:txBody>
      </p:sp>
      <p:sp>
        <p:nvSpPr>
          <p:cNvPr id="5" name="Footer Placeholder 4">
            <a:extLst>
              <a:ext uri="{FF2B5EF4-FFF2-40B4-BE49-F238E27FC236}">
                <a16:creationId xmlns:a16="http://schemas.microsoft.com/office/drawing/2014/main" id="{068E8573-6E66-894B-8B6F-1FFC866CAA5B}"/>
              </a:ext>
            </a:extLst>
          </p:cNvPr>
          <p:cNvSpPr>
            <a:spLocks noGrp="1"/>
          </p:cNvSpPr>
          <p:nvPr>
            <p:ph type="ftr" sz="quarter" idx="11"/>
          </p:nvPr>
        </p:nvSpPr>
        <p:spPr/>
        <p:txBody>
          <a:bodyPr/>
          <a:lstStyle/>
          <a:p>
            <a:r>
              <a:rPr lang="en-US"/>
              <a:t>Khalid Alharbi, Ph.D.</a:t>
            </a:r>
          </a:p>
        </p:txBody>
      </p:sp>
      <p:sp>
        <p:nvSpPr>
          <p:cNvPr id="6" name="Slide Number Placeholder 5">
            <a:extLst>
              <a:ext uri="{FF2B5EF4-FFF2-40B4-BE49-F238E27FC236}">
                <a16:creationId xmlns:a16="http://schemas.microsoft.com/office/drawing/2014/main" id="{FA62BE98-B0BA-D24D-B02E-D46B5DB160B2}"/>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412673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CF7F1-D1C4-204C-97B1-75B8F0F69B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7A8D33F-3A15-5244-B5BE-4909AA6D26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223A85-5098-594D-B413-9AB4F898230E}"/>
              </a:ext>
            </a:extLst>
          </p:cNvPr>
          <p:cNvSpPr>
            <a:spLocks noGrp="1"/>
          </p:cNvSpPr>
          <p:nvPr>
            <p:ph type="dt" sz="half" idx="10"/>
          </p:nvPr>
        </p:nvSpPr>
        <p:spPr/>
        <p:txBody>
          <a:bodyPr/>
          <a:lstStyle/>
          <a:p>
            <a:fld id="{923499B8-0AC6-574C-8E57-238E21196A28}" type="datetime1">
              <a:rPr lang="en-US" smtClean="0"/>
              <a:t>2/3/26</a:t>
            </a:fld>
            <a:endParaRPr lang="en-US"/>
          </a:p>
        </p:txBody>
      </p:sp>
      <p:sp>
        <p:nvSpPr>
          <p:cNvPr id="5" name="Footer Placeholder 4">
            <a:extLst>
              <a:ext uri="{FF2B5EF4-FFF2-40B4-BE49-F238E27FC236}">
                <a16:creationId xmlns:a16="http://schemas.microsoft.com/office/drawing/2014/main" id="{A74F9828-2A94-864E-80F0-C5DB62B8ECF4}"/>
              </a:ext>
            </a:extLst>
          </p:cNvPr>
          <p:cNvSpPr>
            <a:spLocks noGrp="1"/>
          </p:cNvSpPr>
          <p:nvPr>
            <p:ph type="ftr" sz="quarter" idx="11"/>
          </p:nvPr>
        </p:nvSpPr>
        <p:spPr/>
        <p:txBody>
          <a:bodyPr/>
          <a:lstStyle/>
          <a:p>
            <a:r>
              <a:rPr lang="en-US"/>
              <a:t>Khalid Alharbi, Ph.D.</a:t>
            </a:r>
          </a:p>
        </p:txBody>
      </p:sp>
      <p:sp>
        <p:nvSpPr>
          <p:cNvPr id="6" name="Slide Number Placeholder 5">
            <a:extLst>
              <a:ext uri="{FF2B5EF4-FFF2-40B4-BE49-F238E27FC236}">
                <a16:creationId xmlns:a16="http://schemas.microsoft.com/office/drawing/2014/main" id="{3637A292-691A-F04B-B348-E99700BD262A}"/>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3234562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81952-79EC-CB49-9F5E-3F8737088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8C8CBA-8C2C-CA4F-B9EA-BB4401ECD2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1524C4D-C3B9-8F48-AA09-E7E41E66B98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8ED160F-239A-6748-9413-7D21B0DE860A}"/>
              </a:ext>
            </a:extLst>
          </p:cNvPr>
          <p:cNvSpPr>
            <a:spLocks noGrp="1"/>
          </p:cNvSpPr>
          <p:nvPr>
            <p:ph type="dt" sz="half" idx="10"/>
          </p:nvPr>
        </p:nvSpPr>
        <p:spPr/>
        <p:txBody>
          <a:bodyPr/>
          <a:lstStyle/>
          <a:p>
            <a:fld id="{92662181-5548-0340-9099-41F3D4843B4E}" type="datetime1">
              <a:rPr lang="en-US" smtClean="0"/>
              <a:t>2/3/26</a:t>
            </a:fld>
            <a:endParaRPr lang="en-US"/>
          </a:p>
        </p:txBody>
      </p:sp>
      <p:sp>
        <p:nvSpPr>
          <p:cNvPr id="6" name="Footer Placeholder 5">
            <a:extLst>
              <a:ext uri="{FF2B5EF4-FFF2-40B4-BE49-F238E27FC236}">
                <a16:creationId xmlns:a16="http://schemas.microsoft.com/office/drawing/2014/main" id="{A008B558-3153-3847-A36F-D90A83FF66A3}"/>
              </a:ext>
            </a:extLst>
          </p:cNvPr>
          <p:cNvSpPr>
            <a:spLocks noGrp="1"/>
          </p:cNvSpPr>
          <p:nvPr>
            <p:ph type="ftr" sz="quarter" idx="11"/>
          </p:nvPr>
        </p:nvSpPr>
        <p:spPr/>
        <p:txBody>
          <a:bodyPr/>
          <a:lstStyle/>
          <a:p>
            <a:r>
              <a:rPr lang="en-US"/>
              <a:t>Khalid Alharbi, Ph.D.</a:t>
            </a:r>
          </a:p>
        </p:txBody>
      </p:sp>
      <p:sp>
        <p:nvSpPr>
          <p:cNvPr id="7" name="Slide Number Placeholder 6">
            <a:extLst>
              <a:ext uri="{FF2B5EF4-FFF2-40B4-BE49-F238E27FC236}">
                <a16:creationId xmlns:a16="http://schemas.microsoft.com/office/drawing/2014/main" id="{436CF102-BC94-5442-B30C-350838B77843}"/>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3786842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30AE9-9FE1-3847-8F1E-8818EF15FD5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393228-A9D7-7E44-B7C9-E9A7444AA3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ADAD833-1831-4241-8CA5-0498CB9AAC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B93992-148D-704F-BDBA-C57F51150E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6C5BA7-AB9F-864C-B3DF-A8D8EF130CD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C531113-821C-0340-A44B-D7A95633A392}"/>
              </a:ext>
            </a:extLst>
          </p:cNvPr>
          <p:cNvSpPr>
            <a:spLocks noGrp="1"/>
          </p:cNvSpPr>
          <p:nvPr>
            <p:ph type="dt" sz="half" idx="10"/>
          </p:nvPr>
        </p:nvSpPr>
        <p:spPr/>
        <p:txBody>
          <a:bodyPr/>
          <a:lstStyle/>
          <a:p>
            <a:fld id="{A99F8050-0747-A341-93E4-CA3C3C6E13B9}" type="datetime1">
              <a:rPr lang="en-US" smtClean="0"/>
              <a:t>2/3/26</a:t>
            </a:fld>
            <a:endParaRPr lang="en-US"/>
          </a:p>
        </p:txBody>
      </p:sp>
      <p:sp>
        <p:nvSpPr>
          <p:cNvPr id="8" name="Footer Placeholder 7">
            <a:extLst>
              <a:ext uri="{FF2B5EF4-FFF2-40B4-BE49-F238E27FC236}">
                <a16:creationId xmlns:a16="http://schemas.microsoft.com/office/drawing/2014/main" id="{AC929620-E1EF-2C48-9737-28B731F79019}"/>
              </a:ext>
            </a:extLst>
          </p:cNvPr>
          <p:cNvSpPr>
            <a:spLocks noGrp="1"/>
          </p:cNvSpPr>
          <p:nvPr>
            <p:ph type="ftr" sz="quarter" idx="11"/>
          </p:nvPr>
        </p:nvSpPr>
        <p:spPr/>
        <p:txBody>
          <a:bodyPr/>
          <a:lstStyle/>
          <a:p>
            <a:r>
              <a:rPr lang="en-US"/>
              <a:t>Khalid Alharbi, Ph.D.</a:t>
            </a:r>
          </a:p>
        </p:txBody>
      </p:sp>
      <p:sp>
        <p:nvSpPr>
          <p:cNvPr id="9" name="Slide Number Placeholder 8">
            <a:extLst>
              <a:ext uri="{FF2B5EF4-FFF2-40B4-BE49-F238E27FC236}">
                <a16:creationId xmlns:a16="http://schemas.microsoft.com/office/drawing/2014/main" id="{E22F0409-3672-1640-8E5D-658B309EB97B}"/>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2502419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5D0AE-AFEE-2C45-BB9D-7CACBD1539C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1F4A0F0-58A2-DD4B-89F8-1A069BE74039}"/>
              </a:ext>
            </a:extLst>
          </p:cNvPr>
          <p:cNvSpPr>
            <a:spLocks noGrp="1"/>
          </p:cNvSpPr>
          <p:nvPr>
            <p:ph type="dt" sz="half" idx="10"/>
          </p:nvPr>
        </p:nvSpPr>
        <p:spPr/>
        <p:txBody>
          <a:bodyPr/>
          <a:lstStyle/>
          <a:p>
            <a:fld id="{A8823BA2-E8CB-B045-A68B-B9F3F24E31B9}" type="datetime1">
              <a:rPr lang="en-US" smtClean="0"/>
              <a:t>2/3/26</a:t>
            </a:fld>
            <a:endParaRPr lang="en-US"/>
          </a:p>
        </p:txBody>
      </p:sp>
      <p:sp>
        <p:nvSpPr>
          <p:cNvPr id="4" name="Footer Placeholder 3">
            <a:extLst>
              <a:ext uri="{FF2B5EF4-FFF2-40B4-BE49-F238E27FC236}">
                <a16:creationId xmlns:a16="http://schemas.microsoft.com/office/drawing/2014/main" id="{6DA6E0BD-C327-FD4D-8A45-8A978A103ECE}"/>
              </a:ext>
            </a:extLst>
          </p:cNvPr>
          <p:cNvSpPr>
            <a:spLocks noGrp="1"/>
          </p:cNvSpPr>
          <p:nvPr>
            <p:ph type="ftr" sz="quarter" idx="11"/>
          </p:nvPr>
        </p:nvSpPr>
        <p:spPr/>
        <p:txBody>
          <a:bodyPr/>
          <a:lstStyle/>
          <a:p>
            <a:r>
              <a:rPr lang="en-US"/>
              <a:t>Khalid Alharbi, Ph.D.</a:t>
            </a:r>
          </a:p>
        </p:txBody>
      </p:sp>
      <p:sp>
        <p:nvSpPr>
          <p:cNvPr id="5" name="Slide Number Placeholder 4">
            <a:extLst>
              <a:ext uri="{FF2B5EF4-FFF2-40B4-BE49-F238E27FC236}">
                <a16:creationId xmlns:a16="http://schemas.microsoft.com/office/drawing/2014/main" id="{825005CB-19C4-F042-A691-DB72C7A19AAE}"/>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1433156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472477-3634-3D48-A20F-AE57DE36E48A}"/>
              </a:ext>
            </a:extLst>
          </p:cNvPr>
          <p:cNvSpPr>
            <a:spLocks noGrp="1"/>
          </p:cNvSpPr>
          <p:nvPr>
            <p:ph type="dt" sz="half" idx="10"/>
          </p:nvPr>
        </p:nvSpPr>
        <p:spPr/>
        <p:txBody>
          <a:bodyPr/>
          <a:lstStyle/>
          <a:p>
            <a:fld id="{95C7BD13-EE12-564E-9E2A-E7375F238313}" type="datetime1">
              <a:rPr lang="en-US" smtClean="0"/>
              <a:t>2/3/26</a:t>
            </a:fld>
            <a:endParaRPr lang="en-US"/>
          </a:p>
        </p:txBody>
      </p:sp>
      <p:sp>
        <p:nvSpPr>
          <p:cNvPr id="3" name="Footer Placeholder 2">
            <a:extLst>
              <a:ext uri="{FF2B5EF4-FFF2-40B4-BE49-F238E27FC236}">
                <a16:creationId xmlns:a16="http://schemas.microsoft.com/office/drawing/2014/main" id="{096471AA-EA1A-CC4A-B752-277755DAE731}"/>
              </a:ext>
            </a:extLst>
          </p:cNvPr>
          <p:cNvSpPr>
            <a:spLocks noGrp="1"/>
          </p:cNvSpPr>
          <p:nvPr>
            <p:ph type="ftr" sz="quarter" idx="11"/>
          </p:nvPr>
        </p:nvSpPr>
        <p:spPr/>
        <p:txBody>
          <a:bodyPr/>
          <a:lstStyle/>
          <a:p>
            <a:r>
              <a:rPr lang="en-US"/>
              <a:t>Khalid Alharbi, Ph.D.</a:t>
            </a:r>
          </a:p>
        </p:txBody>
      </p:sp>
      <p:sp>
        <p:nvSpPr>
          <p:cNvPr id="4" name="Slide Number Placeholder 3">
            <a:extLst>
              <a:ext uri="{FF2B5EF4-FFF2-40B4-BE49-F238E27FC236}">
                <a16:creationId xmlns:a16="http://schemas.microsoft.com/office/drawing/2014/main" id="{06FC9291-78D8-244F-A1DF-A9AF2012CA2D}"/>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3124378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04D72-F1ED-A946-B621-B61A7DF577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4F023D8-BDA9-F04A-A850-7ED78C3C6C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DDC3CC-9919-AD4E-8FD0-0E78788A25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4E501E-B15B-0C44-8711-0108959256EA}"/>
              </a:ext>
            </a:extLst>
          </p:cNvPr>
          <p:cNvSpPr>
            <a:spLocks noGrp="1"/>
          </p:cNvSpPr>
          <p:nvPr>
            <p:ph type="dt" sz="half" idx="10"/>
          </p:nvPr>
        </p:nvSpPr>
        <p:spPr/>
        <p:txBody>
          <a:bodyPr/>
          <a:lstStyle/>
          <a:p>
            <a:fld id="{1CD005D4-8857-5641-AD7B-BFDD354B5CB4}" type="datetime1">
              <a:rPr lang="en-US" smtClean="0"/>
              <a:t>2/3/26</a:t>
            </a:fld>
            <a:endParaRPr lang="en-US"/>
          </a:p>
        </p:txBody>
      </p:sp>
      <p:sp>
        <p:nvSpPr>
          <p:cNvPr id="6" name="Footer Placeholder 5">
            <a:extLst>
              <a:ext uri="{FF2B5EF4-FFF2-40B4-BE49-F238E27FC236}">
                <a16:creationId xmlns:a16="http://schemas.microsoft.com/office/drawing/2014/main" id="{671773E7-ECFE-524D-A955-6BAF2B9DE715}"/>
              </a:ext>
            </a:extLst>
          </p:cNvPr>
          <p:cNvSpPr>
            <a:spLocks noGrp="1"/>
          </p:cNvSpPr>
          <p:nvPr>
            <p:ph type="ftr" sz="quarter" idx="11"/>
          </p:nvPr>
        </p:nvSpPr>
        <p:spPr/>
        <p:txBody>
          <a:bodyPr/>
          <a:lstStyle/>
          <a:p>
            <a:r>
              <a:rPr lang="en-US"/>
              <a:t>Khalid Alharbi, Ph.D.</a:t>
            </a:r>
          </a:p>
        </p:txBody>
      </p:sp>
      <p:sp>
        <p:nvSpPr>
          <p:cNvPr id="7" name="Slide Number Placeholder 6">
            <a:extLst>
              <a:ext uri="{FF2B5EF4-FFF2-40B4-BE49-F238E27FC236}">
                <a16:creationId xmlns:a16="http://schemas.microsoft.com/office/drawing/2014/main" id="{41A4D35D-6520-804E-A3BD-28C133A703D2}"/>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1638888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56681-050E-AC43-83C2-F0A3D17314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6C830BD-572F-264A-9ABB-9119442D9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D156AB2-F4A5-054E-9110-49AC49FE43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A7E0A6-A38A-5D4F-8473-B5F9CC637EB3}"/>
              </a:ext>
            </a:extLst>
          </p:cNvPr>
          <p:cNvSpPr>
            <a:spLocks noGrp="1"/>
          </p:cNvSpPr>
          <p:nvPr>
            <p:ph type="dt" sz="half" idx="10"/>
          </p:nvPr>
        </p:nvSpPr>
        <p:spPr/>
        <p:txBody>
          <a:bodyPr/>
          <a:lstStyle/>
          <a:p>
            <a:fld id="{968CCB74-29E0-AE4C-B0D5-CCF0669D1971}" type="datetime1">
              <a:rPr lang="en-US" smtClean="0"/>
              <a:t>2/3/26</a:t>
            </a:fld>
            <a:endParaRPr lang="en-US"/>
          </a:p>
        </p:txBody>
      </p:sp>
      <p:sp>
        <p:nvSpPr>
          <p:cNvPr id="6" name="Footer Placeholder 5">
            <a:extLst>
              <a:ext uri="{FF2B5EF4-FFF2-40B4-BE49-F238E27FC236}">
                <a16:creationId xmlns:a16="http://schemas.microsoft.com/office/drawing/2014/main" id="{0765E7ED-AB8C-7D43-BF25-B30A09639080}"/>
              </a:ext>
            </a:extLst>
          </p:cNvPr>
          <p:cNvSpPr>
            <a:spLocks noGrp="1"/>
          </p:cNvSpPr>
          <p:nvPr>
            <p:ph type="ftr" sz="quarter" idx="11"/>
          </p:nvPr>
        </p:nvSpPr>
        <p:spPr/>
        <p:txBody>
          <a:bodyPr/>
          <a:lstStyle/>
          <a:p>
            <a:r>
              <a:rPr lang="en-US"/>
              <a:t>Khalid Alharbi, Ph.D.</a:t>
            </a:r>
          </a:p>
        </p:txBody>
      </p:sp>
      <p:sp>
        <p:nvSpPr>
          <p:cNvPr id="7" name="Slide Number Placeholder 6">
            <a:extLst>
              <a:ext uri="{FF2B5EF4-FFF2-40B4-BE49-F238E27FC236}">
                <a16:creationId xmlns:a16="http://schemas.microsoft.com/office/drawing/2014/main" id="{C5C41D83-7C88-5540-9292-D4AA64771F7C}"/>
              </a:ext>
            </a:extLst>
          </p:cNvPr>
          <p:cNvSpPr>
            <a:spLocks noGrp="1"/>
          </p:cNvSpPr>
          <p:nvPr>
            <p:ph type="sldNum" sz="quarter" idx="12"/>
          </p:nvPr>
        </p:nvSpPr>
        <p:spPr/>
        <p:txBody>
          <a:bodyPr/>
          <a:lstStyle/>
          <a:p>
            <a:fld id="{52A04CD7-CDB6-3944-A2CC-692A1787DEEC}" type="slidenum">
              <a:rPr lang="en-US" smtClean="0"/>
              <a:t>‹#›</a:t>
            </a:fld>
            <a:endParaRPr lang="en-US"/>
          </a:p>
        </p:txBody>
      </p:sp>
    </p:spTree>
    <p:extLst>
      <p:ext uri="{BB962C8B-B14F-4D97-AF65-F5344CB8AC3E}">
        <p14:creationId xmlns:p14="http://schemas.microsoft.com/office/powerpoint/2010/main" val="998071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18A8DA-5F24-4346-A87C-16F8790A10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7A8E8B-FA21-624F-97FF-52C72FB2F5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78F23-21E1-2241-B2D6-17D7CED6E2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D89697-018E-E649-8CE9-147E94408CD2}" type="datetime1">
              <a:rPr lang="en-US" smtClean="0"/>
              <a:t>2/3/26</a:t>
            </a:fld>
            <a:endParaRPr lang="en-US"/>
          </a:p>
        </p:txBody>
      </p:sp>
      <p:sp>
        <p:nvSpPr>
          <p:cNvPr id="5" name="Footer Placeholder 4">
            <a:extLst>
              <a:ext uri="{FF2B5EF4-FFF2-40B4-BE49-F238E27FC236}">
                <a16:creationId xmlns:a16="http://schemas.microsoft.com/office/drawing/2014/main" id="{12639F9E-D9F0-F741-89FE-DB8AA17B19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Khalid Alharbi, Ph.D.</a:t>
            </a:r>
          </a:p>
        </p:txBody>
      </p:sp>
      <p:sp>
        <p:nvSpPr>
          <p:cNvPr id="6" name="Slide Number Placeholder 5">
            <a:extLst>
              <a:ext uri="{FF2B5EF4-FFF2-40B4-BE49-F238E27FC236}">
                <a16:creationId xmlns:a16="http://schemas.microsoft.com/office/drawing/2014/main" id="{6BC9E384-BF53-8241-998A-4DF2F5B520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A04CD7-CDB6-3944-A2CC-692A1787DEEC}" type="slidenum">
              <a:rPr lang="en-US" smtClean="0"/>
              <a:t>‹#›</a:t>
            </a:fld>
            <a:endParaRPr lang="en-US"/>
          </a:p>
        </p:txBody>
      </p:sp>
    </p:spTree>
    <p:extLst>
      <p:ext uri="{BB962C8B-B14F-4D97-AF65-F5344CB8AC3E}">
        <p14:creationId xmlns:p14="http://schemas.microsoft.com/office/powerpoint/2010/main" val="21362418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BE8BC-F2EB-DE4E-A779-1591DFFBDFCF}"/>
              </a:ext>
            </a:extLst>
          </p:cNvPr>
          <p:cNvSpPr>
            <a:spLocks noGrp="1"/>
          </p:cNvSpPr>
          <p:nvPr>
            <p:ph type="ctrTitle"/>
          </p:nvPr>
        </p:nvSpPr>
        <p:spPr/>
        <p:txBody>
          <a:bodyPr/>
          <a:lstStyle/>
          <a:p>
            <a:r>
              <a:rPr lang="en-US" dirty="0"/>
              <a:t>CPIT-252</a:t>
            </a:r>
            <a:br>
              <a:rPr lang="en-US" dirty="0"/>
            </a:br>
            <a:r>
              <a:rPr lang="en-US" dirty="0"/>
              <a:t>Software Design Patterns</a:t>
            </a:r>
          </a:p>
        </p:txBody>
      </p:sp>
      <p:sp>
        <p:nvSpPr>
          <p:cNvPr id="3" name="Subtitle 2">
            <a:extLst>
              <a:ext uri="{FF2B5EF4-FFF2-40B4-BE49-F238E27FC236}">
                <a16:creationId xmlns:a16="http://schemas.microsoft.com/office/drawing/2014/main" id="{ED4887C0-33CF-6548-8BEE-C5FAA036A293}"/>
              </a:ext>
            </a:extLst>
          </p:cNvPr>
          <p:cNvSpPr>
            <a:spLocks noGrp="1"/>
          </p:cNvSpPr>
          <p:nvPr>
            <p:ph type="subTitle" idx="1"/>
          </p:nvPr>
        </p:nvSpPr>
        <p:spPr/>
        <p:txBody>
          <a:bodyPr>
            <a:normAutofit/>
          </a:bodyPr>
          <a:lstStyle/>
          <a:p>
            <a:r>
              <a:rPr lang="en-US" sz="4500" dirty="0"/>
              <a:t>Overview of Object-Oriented Programming</a:t>
            </a:r>
            <a:endParaRPr lang="en-US" sz="2300" dirty="0"/>
          </a:p>
        </p:txBody>
      </p:sp>
      <p:sp>
        <p:nvSpPr>
          <p:cNvPr id="4" name="Footer Placeholder 3">
            <a:extLst>
              <a:ext uri="{FF2B5EF4-FFF2-40B4-BE49-F238E27FC236}">
                <a16:creationId xmlns:a16="http://schemas.microsoft.com/office/drawing/2014/main" id="{7AC62958-42DF-F247-98D0-3B6CC142037A}"/>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126264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E671C-8197-5844-8B7A-CFC1263E18D5}"/>
              </a:ext>
            </a:extLst>
          </p:cNvPr>
          <p:cNvSpPr>
            <a:spLocks noGrp="1"/>
          </p:cNvSpPr>
          <p:nvPr>
            <p:ph type="title"/>
          </p:nvPr>
        </p:nvSpPr>
        <p:spPr/>
        <p:txBody>
          <a:bodyPr/>
          <a:lstStyle/>
          <a:p>
            <a:r>
              <a:rPr lang="en-US" dirty="0"/>
              <a:t>Encapsulation (II)</a:t>
            </a:r>
          </a:p>
        </p:txBody>
      </p:sp>
      <p:sp>
        <p:nvSpPr>
          <p:cNvPr id="3" name="Content Placeholder 2">
            <a:extLst>
              <a:ext uri="{FF2B5EF4-FFF2-40B4-BE49-F238E27FC236}">
                <a16:creationId xmlns:a16="http://schemas.microsoft.com/office/drawing/2014/main" id="{AD81D8D8-AC1F-C140-8D51-07B4A3045133}"/>
              </a:ext>
            </a:extLst>
          </p:cNvPr>
          <p:cNvSpPr>
            <a:spLocks noGrp="1"/>
          </p:cNvSpPr>
          <p:nvPr>
            <p:ph idx="1"/>
          </p:nvPr>
        </p:nvSpPr>
        <p:spPr/>
        <p:txBody>
          <a:bodyPr/>
          <a:lstStyle/>
          <a:p>
            <a:endParaRPr lang="en-US" dirty="0"/>
          </a:p>
        </p:txBody>
      </p:sp>
      <p:sp>
        <p:nvSpPr>
          <p:cNvPr id="4" name="TextBox 3">
            <a:extLst>
              <a:ext uri="{FF2B5EF4-FFF2-40B4-BE49-F238E27FC236}">
                <a16:creationId xmlns:a16="http://schemas.microsoft.com/office/drawing/2014/main" id="{F87B3198-8B68-5B4B-84A4-C4FA6164012C}"/>
              </a:ext>
            </a:extLst>
          </p:cNvPr>
          <p:cNvSpPr txBox="1"/>
          <p:nvPr/>
        </p:nvSpPr>
        <p:spPr>
          <a:xfrm>
            <a:off x="838200" y="1339026"/>
            <a:ext cx="9134968" cy="5324535"/>
          </a:xfrm>
          <a:prstGeom prst="rect">
            <a:avLst/>
          </a:prstGeom>
          <a:solidFill>
            <a:schemeClr val="bg2">
              <a:lumMod val="25000"/>
            </a:schemeClr>
          </a:solidFill>
        </p:spPr>
        <p:txBody>
          <a:bodyPr wrap="square" rtlCol="0">
            <a:spAutoFit/>
          </a:bodyPr>
          <a:lstStyle/>
          <a:p>
            <a:pPr lvl="1"/>
            <a:r>
              <a:rPr lang="en-US" sz="2000" dirty="0">
                <a:solidFill>
                  <a:schemeClr val="accent4"/>
                </a:solidFill>
                <a:latin typeface="Courier" pitchFamily="2" charset="0"/>
              </a:rPr>
              <a:t>public class </a:t>
            </a:r>
            <a:r>
              <a:rPr lang="en-US" sz="2000" dirty="0">
                <a:solidFill>
                  <a:schemeClr val="bg1"/>
                </a:solidFill>
                <a:latin typeface="Courier" pitchFamily="2" charset="0"/>
              </a:rPr>
              <a:t>Product{</a:t>
            </a:r>
          </a:p>
          <a:p>
            <a:pPr lvl="1"/>
            <a:endParaRPr lang="en-US" sz="2000" dirty="0">
              <a:solidFill>
                <a:schemeClr val="bg1"/>
              </a:solidFill>
              <a:latin typeface="Courier" pitchFamily="2" charset="0"/>
            </a:endParaRPr>
          </a:p>
          <a:p>
            <a:pPr lvl="1"/>
            <a:r>
              <a:rPr lang="en-US" sz="2000" dirty="0">
                <a:solidFill>
                  <a:schemeClr val="bg1"/>
                </a:solidFill>
                <a:latin typeface="Courier" pitchFamily="2" charset="0"/>
              </a:rPr>
              <a:t>  </a:t>
            </a:r>
            <a:r>
              <a:rPr lang="en-US" sz="2000" dirty="0">
                <a:solidFill>
                  <a:schemeClr val="accent4"/>
                </a:solidFill>
                <a:latin typeface="Courier" pitchFamily="2" charset="0"/>
              </a:rPr>
              <a:t>private</a:t>
            </a:r>
            <a:r>
              <a:rPr lang="en-US" sz="2000" dirty="0">
                <a:solidFill>
                  <a:schemeClr val="bg1"/>
                </a:solidFill>
                <a:latin typeface="Courier" pitchFamily="2" charset="0"/>
              </a:rPr>
              <a:t> </a:t>
            </a:r>
            <a:r>
              <a:rPr lang="en-US" sz="2000" dirty="0">
                <a:solidFill>
                  <a:schemeClr val="accent4"/>
                </a:solidFill>
                <a:latin typeface="Courier" pitchFamily="2" charset="0"/>
              </a:rPr>
              <a:t>double</a:t>
            </a:r>
            <a:r>
              <a:rPr lang="en-US" sz="2000" dirty="0">
                <a:solidFill>
                  <a:schemeClr val="bg1"/>
                </a:solidFill>
                <a:latin typeface="Courier" pitchFamily="2" charset="0"/>
              </a:rPr>
              <a:t> price;</a:t>
            </a:r>
          </a:p>
          <a:p>
            <a:pPr lvl="1"/>
            <a:r>
              <a:rPr lang="en-US" sz="2000" dirty="0">
                <a:solidFill>
                  <a:schemeClr val="bg1"/>
                </a:solidFill>
                <a:latin typeface="Courier" pitchFamily="2" charset="0"/>
              </a:rPr>
              <a:t>  </a:t>
            </a:r>
            <a:r>
              <a:rPr lang="en-US" sz="2000" dirty="0">
                <a:solidFill>
                  <a:schemeClr val="accent4"/>
                </a:solidFill>
                <a:latin typeface="Courier" pitchFamily="2" charset="0"/>
              </a:rPr>
              <a:t>private</a:t>
            </a:r>
            <a:r>
              <a:rPr lang="en-US" sz="2000" dirty="0">
                <a:solidFill>
                  <a:schemeClr val="bg1"/>
                </a:solidFill>
                <a:latin typeface="Courier" pitchFamily="2" charset="0"/>
              </a:rPr>
              <a:t> </a:t>
            </a:r>
            <a:r>
              <a:rPr lang="en-US" sz="2000" dirty="0">
                <a:solidFill>
                  <a:schemeClr val="accent4"/>
                </a:solidFill>
                <a:latin typeface="Courier" pitchFamily="2" charset="0"/>
              </a:rPr>
              <a:t>String</a:t>
            </a:r>
            <a:r>
              <a:rPr lang="en-US" sz="2000" dirty="0">
                <a:solidFill>
                  <a:schemeClr val="bg1"/>
                </a:solidFill>
                <a:latin typeface="Courier" pitchFamily="2" charset="0"/>
              </a:rPr>
              <a:t> name;</a:t>
            </a:r>
          </a:p>
          <a:p>
            <a:pPr lvl="1"/>
            <a:endParaRPr lang="en-US" sz="2000" dirty="0">
              <a:solidFill>
                <a:schemeClr val="bg1"/>
              </a:solidFill>
              <a:latin typeface="Courier" pitchFamily="2" charset="0"/>
            </a:endParaRPr>
          </a:p>
          <a:p>
            <a:pPr lvl="1"/>
            <a:r>
              <a:rPr lang="en-US" sz="2000" dirty="0">
                <a:solidFill>
                  <a:schemeClr val="bg1"/>
                </a:solidFill>
                <a:latin typeface="Courier" pitchFamily="2" charset="0"/>
              </a:rPr>
              <a:t>  </a:t>
            </a:r>
            <a:r>
              <a:rPr lang="en-US" sz="2000" dirty="0">
                <a:solidFill>
                  <a:schemeClr val="accent4"/>
                </a:solidFill>
                <a:latin typeface="Courier" pitchFamily="2" charset="0"/>
              </a:rPr>
              <a:t>public</a:t>
            </a:r>
            <a:r>
              <a:rPr lang="en-US" sz="2000" dirty="0">
                <a:solidFill>
                  <a:schemeClr val="bg1"/>
                </a:solidFill>
                <a:latin typeface="Courier" pitchFamily="2" charset="0"/>
              </a:rPr>
              <a:t> Product(String name, double price){</a:t>
            </a:r>
          </a:p>
          <a:p>
            <a:pPr lvl="1"/>
            <a:r>
              <a:rPr lang="en-US" sz="2000" dirty="0">
                <a:solidFill>
                  <a:schemeClr val="bg1"/>
                </a:solidFill>
                <a:latin typeface="Courier" pitchFamily="2" charset="0"/>
              </a:rPr>
              <a:t>    this.name = name;</a:t>
            </a:r>
          </a:p>
          <a:p>
            <a:pPr lvl="1"/>
            <a:r>
              <a:rPr lang="en-US" sz="2000" dirty="0">
                <a:solidFill>
                  <a:schemeClr val="bg1"/>
                </a:solidFill>
                <a:latin typeface="Courier" pitchFamily="2" charset="0"/>
              </a:rPr>
              <a:t>    this.price = price;</a:t>
            </a:r>
          </a:p>
          <a:p>
            <a:pPr lvl="1"/>
            <a:r>
              <a:rPr lang="en-US" sz="2000" dirty="0">
                <a:solidFill>
                  <a:schemeClr val="bg1"/>
                </a:solidFill>
                <a:latin typeface="Courier" pitchFamily="2" charset="0"/>
              </a:rPr>
              <a:t>  }</a:t>
            </a:r>
          </a:p>
          <a:p>
            <a:pPr lvl="1"/>
            <a:endParaRPr lang="en-US" sz="2000" dirty="0">
              <a:solidFill>
                <a:schemeClr val="bg1"/>
              </a:solidFill>
              <a:latin typeface="Courier" pitchFamily="2" charset="0"/>
            </a:endParaRPr>
          </a:p>
          <a:p>
            <a:pPr lvl="1"/>
            <a:r>
              <a:rPr lang="en-US" sz="2000" dirty="0">
                <a:solidFill>
                  <a:schemeClr val="bg1"/>
                </a:solidFill>
                <a:latin typeface="Courier" pitchFamily="2" charset="0"/>
              </a:rPr>
              <a:t>  </a:t>
            </a:r>
            <a:r>
              <a:rPr lang="en-US" sz="2000" dirty="0">
                <a:solidFill>
                  <a:schemeClr val="accent4"/>
                </a:solidFill>
                <a:latin typeface="Courier" pitchFamily="2" charset="0"/>
              </a:rPr>
              <a:t>public</a:t>
            </a:r>
            <a:r>
              <a:rPr lang="en-US" sz="2000" dirty="0">
                <a:solidFill>
                  <a:schemeClr val="bg1"/>
                </a:solidFill>
                <a:latin typeface="Courier" pitchFamily="2" charset="0"/>
              </a:rPr>
              <a:t> </a:t>
            </a:r>
            <a:r>
              <a:rPr lang="en-US" sz="2000" dirty="0">
                <a:solidFill>
                  <a:schemeClr val="accent4"/>
                </a:solidFill>
                <a:latin typeface="Courier" pitchFamily="2" charset="0"/>
              </a:rPr>
              <a:t>double</a:t>
            </a:r>
            <a:r>
              <a:rPr lang="en-US" sz="2000" dirty="0">
                <a:solidFill>
                  <a:schemeClr val="bg1"/>
                </a:solidFill>
                <a:latin typeface="Courier" pitchFamily="2" charset="0"/>
              </a:rPr>
              <a:t> getPrice(){</a:t>
            </a:r>
          </a:p>
          <a:p>
            <a:pPr lvl="1"/>
            <a:r>
              <a:rPr lang="en-US" sz="2000" dirty="0">
                <a:solidFill>
                  <a:schemeClr val="bg1"/>
                </a:solidFill>
                <a:latin typeface="Courier" pitchFamily="2" charset="0"/>
              </a:rPr>
              <a:t>    return this.price;</a:t>
            </a:r>
          </a:p>
          <a:p>
            <a:pPr lvl="1"/>
            <a:r>
              <a:rPr lang="en-US" sz="2000" dirty="0">
                <a:solidFill>
                  <a:schemeClr val="bg1"/>
                </a:solidFill>
                <a:latin typeface="Courier" pitchFamily="2" charset="0"/>
              </a:rPr>
              <a:t>  }</a:t>
            </a:r>
          </a:p>
          <a:p>
            <a:pPr lvl="1"/>
            <a:endParaRPr lang="en-US" sz="2000" dirty="0">
              <a:solidFill>
                <a:schemeClr val="bg1"/>
              </a:solidFill>
              <a:latin typeface="Courier" pitchFamily="2" charset="0"/>
            </a:endParaRPr>
          </a:p>
          <a:p>
            <a:pPr lvl="1"/>
            <a:r>
              <a:rPr lang="en-US" sz="2000" dirty="0">
                <a:solidFill>
                  <a:schemeClr val="bg1"/>
                </a:solidFill>
                <a:latin typeface="Courier" pitchFamily="2" charset="0"/>
              </a:rPr>
              <a:t>  </a:t>
            </a:r>
            <a:r>
              <a:rPr lang="en-US" sz="2000" dirty="0">
                <a:solidFill>
                  <a:schemeClr val="accent4"/>
                </a:solidFill>
                <a:latin typeface="Courier" pitchFamily="2" charset="0"/>
              </a:rPr>
              <a:t>public</a:t>
            </a:r>
            <a:r>
              <a:rPr lang="en-US" sz="2000" dirty="0">
                <a:solidFill>
                  <a:schemeClr val="bg1"/>
                </a:solidFill>
                <a:latin typeface="Courier" pitchFamily="2" charset="0"/>
              </a:rPr>
              <a:t> </a:t>
            </a:r>
            <a:r>
              <a:rPr lang="en-US" sz="2000" dirty="0">
                <a:solidFill>
                  <a:schemeClr val="accent4"/>
                </a:solidFill>
                <a:latin typeface="Courier" pitchFamily="2" charset="0"/>
              </a:rPr>
              <a:t>void</a:t>
            </a:r>
            <a:r>
              <a:rPr lang="en-US" sz="2000" dirty="0">
                <a:solidFill>
                  <a:schemeClr val="bg1"/>
                </a:solidFill>
                <a:latin typeface="Courier" pitchFamily="2" charset="0"/>
              </a:rPr>
              <a:t> setPrice(double price){</a:t>
            </a:r>
          </a:p>
          <a:p>
            <a:pPr lvl="1"/>
            <a:r>
              <a:rPr lang="en-US" sz="2000" dirty="0">
                <a:solidFill>
                  <a:schemeClr val="bg1"/>
                </a:solidFill>
                <a:latin typeface="Courier" pitchFamily="2" charset="0"/>
              </a:rPr>
              <a:t>    this.price = price;</a:t>
            </a:r>
          </a:p>
          <a:p>
            <a:pPr lvl="1"/>
            <a:r>
              <a:rPr lang="en-US" sz="2000" dirty="0">
                <a:solidFill>
                  <a:schemeClr val="bg1"/>
                </a:solidFill>
                <a:latin typeface="Courier" pitchFamily="2" charset="0"/>
              </a:rPr>
              <a:t>  }</a:t>
            </a:r>
          </a:p>
        </p:txBody>
      </p:sp>
      <p:sp>
        <p:nvSpPr>
          <p:cNvPr id="5" name="Footer Placeholder 4">
            <a:extLst>
              <a:ext uri="{FF2B5EF4-FFF2-40B4-BE49-F238E27FC236}">
                <a16:creationId xmlns:a16="http://schemas.microsoft.com/office/drawing/2014/main" id="{F5F25906-A0D3-1747-9885-61FC4C9A0BA2}"/>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1628045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247A9-DB02-3148-92D8-B07F10B562FD}"/>
              </a:ext>
            </a:extLst>
          </p:cNvPr>
          <p:cNvSpPr>
            <a:spLocks noGrp="1"/>
          </p:cNvSpPr>
          <p:nvPr>
            <p:ph type="title"/>
          </p:nvPr>
        </p:nvSpPr>
        <p:spPr/>
        <p:txBody>
          <a:bodyPr/>
          <a:lstStyle/>
          <a:p>
            <a:r>
              <a:rPr lang="en-US" dirty="0"/>
              <a:t>But why do we need all of this?</a:t>
            </a:r>
          </a:p>
        </p:txBody>
      </p:sp>
      <p:sp>
        <p:nvSpPr>
          <p:cNvPr id="3" name="Text Placeholder 2">
            <a:extLst>
              <a:ext uri="{FF2B5EF4-FFF2-40B4-BE49-F238E27FC236}">
                <a16:creationId xmlns:a16="http://schemas.microsoft.com/office/drawing/2014/main" id="{2F20B1EE-82FA-BF4B-828F-964B69A86772}"/>
              </a:ext>
            </a:extLst>
          </p:cNvPr>
          <p:cNvSpPr>
            <a:spLocks noGrp="1"/>
          </p:cNvSpPr>
          <p:nvPr>
            <p:ph type="body" idx="1"/>
          </p:nvPr>
        </p:nvSpPr>
        <p:spPr/>
        <p:txBody>
          <a:bodyPr/>
          <a:lstStyle/>
          <a:p>
            <a:pPr marL="342900" indent="-342900">
              <a:buFontTx/>
              <a:buChar char="-"/>
            </a:pPr>
            <a:r>
              <a:rPr lang="en-US" dirty="0"/>
              <a:t>Why do we need good abstraction? What makes poor abstraction bad?</a:t>
            </a:r>
          </a:p>
          <a:p>
            <a:pPr marL="342900" indent="-342900">
              <a:buFontTx/>
              <a:buChar char="-"/>
            </a:pPr>
            <a:r>
              <a:rPr lang="en-US" dirty="0"/>
              <a:t>Why do we want to utilize encapsulation? What makes poor encapsulation bad?</a:t>
            </a:r>
          </a:p>
        </p:txBody>
      </p:sp>
      <p:sp>
        <p:nvSpPr>
          <p:cNvPr id="4" name="Footer Placeholder 3">
            <a:extLst>
              <a:ext uri="{FF2B5EF4-FFF2-40B4-BE49-F238E27FC236}">
                <a16:creationId xmlns:a16="http://schemas.microsoft.com/office/drawing/2014/main" id="{3229A639-666D-A64C-864C-E1C96414D81A}"/>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452953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5FEE1-890D-EF40-848B-7AB5C2E0B351}"/>
              </a:ext>
            </a:extLst>
          </p:cNvPr>
          <p:cNvSpPr>
            <a:spLocks noGrp="1"/>
          </p:cNvSpPr>
          <p:nvPr>
            <p:ph type="title"/>
          </p:nvPr>
        </p:nvSpPr>
        <p:spPr/>
        <p:txBody>
          <a:bodyPr/>
          <a:lstStyle/>
          <a:p>
            <a:r>
              <a:rPr lang="en-US" dirty="0"/>
              <a:t>Why Abstraction and Encapsulation?</a:t>
            </a:r>
          </a:p>
        </p:txBody>
      </p:sp>
      <p:sp>
        <p:nvSpPr>
          <p:cNvPr id="3" name="Content Placeholder 2">
            <a:extLst>
              <a:ext uri="{FF2B5EF4-FFF2-40B4-BE49-F238E27FC236}">
                <a16:creationId xmlns:a16="http://schemas.microsoft.com/office/drawing/2014/main" id="{B0BC656B-1248-2E44-B4CD-142F4AE0EC63}"/>
              </a:ext>
            </a:extLst>
          </p:cNvPr>
          <p:cNvSpPr>
            <a:spLocks noGrp="1"/>
          </p:cNvSpPr>
          <p:nvPr>
            <p:ph idx="1"/>
          </p:nvPr>
        </p:nvSpPr>
        <p:spPr/>
        <p:txBody>
          <a:bodyPr/>
          <a:lstStyle/>
          <a:p>
            <a:r>
              <a:rPr lang="en-US" dirty="0"/>
              <a:t>If you have </a:t>
            </a:r>
            <a:r>
              <a:rPr lang="en-US" b="1" dirty="0"/>
              <a:t>poor abstraction</a:t>
            </a:r>
            <a:r>
              <a:rPr lang="en-US" dirty="0"/>
              <a:t>, it means you have a class that is not focused on a single task.</a:t>
            </a:r>
          </a:p>
          <a:p>
            <a:pPr lvl="1"/>
            <a:r>
              <a:rPr lang="en-US" dirty="0"/>
              <a:t>You have attributes and methods that are unrelated to the purpose of the class. This is also known as </a:t>
            </a:r>
            <a:r>
              <a:rPr lang="en-US" b="1" dirty="0"/>
              <a:t>poor cohesion</a:t>
            </a:r>
            <a:r>
              <a:rPr lang="en-US" dirty="0"/>
              <a:t>.</a:t>
            </a:r>
          </a:p>
          <a:p>
            <a:pPr lvl="1"/>
            <a:r>
              <a:rPr lang="en-US" dirty="0"/>
              <a:t>This class becomes hard to maintain and hard to change and add features to.</a:t>
            </a:r>
          </a:p>
          <a:p>
            <a:r>
              <a:rPr lang="en-US" dirty="0"/>
              <a:t>If you have poor </a:t>
            </a:r>
            <a:r>
              <a:rPr lang="en-US" b="1" dirty="0"/>
              <a:t>encapsulation</a:t>
            </a:r>
            <a:r>
              <a:rPr lang="en-US" dirty="0"/>
              <a:t>, it means you have leaky abstraction, where external objects can change the private instances of the class and use them in inappropriate ways.</a:t>
            </a:r>
          </a:p>
          <a:p>
            <a:pPr lvl="1"/>
            <a:r>
              <a:rPr lang="en-US" dirty="0"/>
              <a:t>Imagine you have a </a:t>
            </a:r>
            <a:r>
              <a:rPr lang="en-US" i="1" dirty="0"/>
              <a:t>Product</a:t>
            </a:r>
            <a:r>
              <a:rPr lang="en-US" dirty="0"/>
              <a:t> class with a public </a:t>
            </a:r>
            <a:r>
              <a:rPr lang="en-US" i="1" dirty="0"/>
              <a:t>weight</a:t>
            </a:r>
            <a:r>
              <a:rPr lang="en-US" dirty="0"/>
              <a:t> attribute, and you have several classes that touch this attribute directly changing it into a wrong value below the minimum product weight.</a:t>
            </a:r>
          </a:p>
        </p:txBody>
      </p:sp>
      <p:sp>
        <p:nvSpPr>
          <p:cNvPr id="4" name="Footer Placeholder 3">
            <a:extLst>
              <a:ext uri="{FF2B5EF4-FFF2-40B4-BE49-F238E27FC236}">
                <a16:creationId xmlns:a16="http://schemas.microsoft.com/office/drawing/2014/main" id="{DAA8DDB6-350F-E34D-A903-748F31877888}"/>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48725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4CA79-B832-CE4C-8887-84F2C56AA53A}"/>
              </a:ext>
            </a:extLst>
          </p:cNvPr>
          <p:cNvSpPr>
            <a:spLocks noGrp="1"/>
          </p:cNvSpPr>
          <p:nvPr>
            <p:ph type="title"/>
          </p:nvPr>
        </p:nvSpPr>
        <p:spPr/>
        <p:txBody>
          <a:bodyPr/>
          <a:lstStyle/>
          <a:p>
            <a:r>
              <a:rPr lang="en-US" dirty="0"/>
              <a:t>Why Abstraction and Encapsulation?</a:t>
            </a:r>
          </a:p>
        </p:txBody>
      </p:sp>
      <p:sp>
        <p:nvSpPr>
          <p:cNvPr id="3" name="Content Placeholder 2">
            <a:extLst>
              <a:ext uri="{FF2B5EF4-FFF2-40B4-BE49-F238E27FC236}">
                <a16:creationId xmlns:a16="http://schemas.microsoft.com/office/drawing/2014/main" id="{8887ED5E-016C-E441-8E33-E8C7829B818D}"/>
              </a:ext>
            </a:extLst>
          </p:cNvPr>
          <p:cNvSpPr>
            <a:spLocks noGrp="1"/>
          </p:cNvSpPr>
          <p:nvPr>
            <p:ph idx="1"/>
          </p:nvPr>
        </p:nvSpPr>
        <p:spPr/>
        <p:txBody>
          <a:bodyPr/>
          <a:lstStyle/>
          <a:p>
            <a:r>
              <a:rPr lang="en-US" dirty="0"/>
              <a:t>Poor encapsulation implies poor abstraction and poor modularity.</a:t>
            </a:r>
          </a:p>
          <a:p>
            <a:r>
              <a:rPr lang="en-US" dirty="0"/>
              <a:t>This makes adding things unclear and hard to do without breaking existing code.</a:t>
            </a:r>
          </a:p>
          <a:p>
            <a:r>
              <a:rPr lang="en-US" dirty="0"/>
              <a:t>This leads to weak cohesion.</a:t>
            </a:r>
          </a:p>
          <a:p>
            <a:r>
              <a:rPr lang="en-US" dirty="0"/>
              <a:t>We strive for good abstraction and good encapsulation.</a:t>
            </a:r>
          </a:p>
          <a:p>
            <a:r>
              <a:rPr lang="en-US" dirty="0"/>
              <a:t>We want a method to do one operation and do it right.</a:t>
            </a:r>
          </a:p>
          <a:p>
            <a:r>
              <a:rPr lang="en-US" dirty="0"/>
              <a:t>We want a class to deal with one thing and control the accessibility of everything in their objects.</a:t>
            </a:r>
          </a:p>
          <a:p>
            <a:r>
              <a:rPr lang="en-US" dirty="0"/>
              <a:t>We want a package to contain a set of closely related classes.</a:t>
            </a:r>
          </a:p>
          <a:p>
            <a:endParaRPr lang="en-US" dirty="0"/>
          </a:p>
          <a:p>
            <a:endParaRPr lang="en-US" dirty="0"/>
          </a:p>
        </p:txBody>
      </p:sp>
      <p:sp>
        <p:nvSpPr>
          <p:cNvPr id="4" name="Footer Placeholder 3">
            <a:extLst>
              <a:ext uri="{FF2B5EF4-FFF2-40B4-BE49-F238E27FC236}">
                <a16:creationId xmlns:a16="http://schemas.microsoft.com/office/drawing/2014/main" id="{EB39FC6D-B50C-6F4B-A140-026259EA3AAB}"/>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604781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2CDDE-FB3E-784D-AFFE-1ED04F2E5AF0}"/>
              </a:ext>
            </a:extLst>
          </p:cNvPr>
          <p:cNvSpPr>
            <a:spLocks noGrp="1"/>
          </p:cNvSpPr>
          <p:nvPr>
            <p:ph type="title"/>
          </p:nvPr>
        </p:nvSpPr>
        <p:spPr/>
        <p:txBody>
          <a:bodyPr/>
          <a:lstStyle/>
          <a:p>
            <a:r>
              <a:rPr lang="en-US" dirty="0"/>
              <a:t>Relationships: </a:t>
            </a:r>
            <a:r>
              <a:rPr lang="en-US" b="1" dirty="0"/>
              <a:t>Inheritance</a:t>
            </a:r>
            <a:endParaRPr lang="en-US" dirty="0"/>
          </a:p>
        </p:txBody>
      </p:sp>
      <p:sp>
        <p:nvSpPr>
          <p:cNvPr id="3" name="Content Placeholder 2">
            <a:extLst>
              <a:ext uri="{FF2B5EF4-FFF2-40B4-BE49-F238E27FC236}">
                <a16:creationId xmlns:a16="http://schemas.microsoft.com/office/drawing/2014/main" id="{186C16DB-97BE-C243-9F3B-F328B7CE6A68}"/>
              </a:ext>
            </a:extLst>
          </p:cNvPr>
          <p:cNvSpPr>
            <a:spLocks noGrp="1"/>
          </p:cNvSpPr>
          <p:nvPr>
            <p:ph idx="1"/>
          </p:nvPr>
        </p:nvSpPr>
        <p:spPr/>
        <p:txBody>
          <a:bodyPr>
            <a:normAutofit fontScale="92500" lnSpcReduction="10000"/>
          </a:bodyPr>
          <a:lstStyle/>
          <a:p>
            <a:r>
              <a:rPr lang="en-US" dirty="0"/>
              <a:t>Inheritance relationships are </a:t>
            </a:r>
            <a:r>
              <a:rPr lang="en-US" b="1" dirty="0"/>
              <a:t>“is-a” </a:t>
            </a:r>
            <a:r>
              <a:rPr lang="en-US" dirty="0"/>
              <a:t>relationship.</a:t>
            </a:r>
          </a:p>
          <a:p>
            <a:pPr lvl="1"/>
            <a:r>
              <a:rPr lang="en-US" dirty="0"/>
              <a:t>Student is a Person, Truck is a Vehicle, etc.</a:t>
            </a:r>
          </a:p>
          <a:p>
            <a:r>
              <a:rPr lang="en-US" dirty="0"/>
              <a:t>Superclasses are more general than subclasses.</a:t>
            </a:r>
          </a:p>
          <a:p>
            <a:r>
              <a:rPr lang="en-US" dirty="0"/>
              <a:t>Subclasses are more specific than </a:t>
            </a:r>
            <a:r>
              <a:rPr lang="en-US" dirty="0" err="1"/>
              <a:t>superclasses</a:t>
            </a:r>
            <a:r>
              <a:rPr lang="en-US" dirty="0"/>
              <a:t>.</a:t>
            </a:r>
          </a:p>
          <a:p>
            <a:r>
              <a:rPr lang="en-US" dirty="0"/>
              <a:t>One class can extend another class.</a:t>
            </a:r>
          </a:p>
          <a:p>
            <a:r>
              <a:rPr lang="en-US" dirty="0"/>
              <a:t>The subclass can add additional behavior or extend/override existing one.</a:t>
            </a:r>
          </a:p>
          <a:p>
            <a:r>
              <a:rPr lang="en-US" dirty="0"/>
              <a:t>Inheritance allows us to build classes based on other classes and avoid duplicating code.</a:t>
            </a:r>
          </a:p>
          <a:p>
            <a:r>
              <a:rPr lang="en-US" dirty="0"/>
              <a:t>The </a:t>
            </a:r>
            <a:r>
              <a:rPr lang="en-US" b="1" dirty="0"/>
              <a:t>extends</a:t>
            </a:r>
            <a:r>
              <a:rPr lang="en-US" dirty="0"/>
              <a:t> keyword indicates inheritance and the </a:t>
            </a:r>
            <a:r>
              <a:rPr lang="en-US" b="1" dirty="0"/>
              <a:t>super</a:t>
            </a:r>
            <a:r>
              <a:rPr lang="en-US" dirty="0"/>
              <a:t> keyword refers to superclass.</a:t>
            </a:r>
          </a:p>
          <a:p>
            <a:pPr marL="0" indent="0">
              <a:buNone/>
            </a:pPr>
            <a:endParaRPr lang="en-US" dirty="0"/>
          </a:p>
        </p:txBody>
      </p:sp>
      <p:sp>
        <p:nvSpPr>
          <p:cNvPr id="4" name="Footer Placeholder 3">
            <a:extLst>
              <a:ext uri="{FF2B5EF4-FFF2-40B4-BE49-F238E27FC236}">
                <a16:creationId xmlns:a16="http://schemas.microsoft.com/office/drawing/2014/main" id="{DAE02BDF-C4EC-A74E-AF9D-C546EC03938B}"/>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4109564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CC56E-7AD6-E342-A200-8782EFCC3565}"/>
              </a:ext>
            </a:extLst>
          </p:cNvPr>
          <p:cNvSpPr>
            <a:spLocks noGrp="1"/>
          </p:cNvSpPr>
          <p:nvPr>
            <p:ph type="title"/>
          </p:nvPr>
        </p:nvSpPr>
        <p:spPr>
          <a:xfrm>
            <a:off x="838199" y="178105"/>
            <a:ext cx="10515600" cy="1325563"/>
          </a:xfrm>
        </p:spPr>
        <p:txBody>
          <a:bodyPr/>
          <a:lstStyle/>
          <a:p>
            <a:r>
              <a:rPr lang="en-US" dirty="0"/>
              <a:t>Inheritance Example (I)</a:t>
            </a:r>
          </a:p>
        </p:txBody>
      </p:sp>
      <p:sp>
        <p:nvSpPr>
          <p:cNvPr id="4" name="TextBox 3">
            <a:extLst>
              <a:ext uri="{FF2B5EF4-FFF2-40B4-BE49-F238E27FC236}">
                <a16:creationId xmlns:a16="http://schemas.microsoft.com/office/drawing/2014/main" id="{B33BA399-BEAF-9A43-9B3E-72979EB4FC1A}"/>
              </a:ext>
            </a:extLst>
          </p:cNvPr>
          <p:cNvSpPr txBox="1"/>
          <p:nvPr/>
        </p:nvSpPr>
        <p:spPr>
          <a:xfrm>
            <a:off x="252411" y="1225689"/>
            <a:ext cx="11687175" cy="5078313"/>
          </a:xfrm>
          <a:prstGeom prst="rect">
            <a:avLst/>
          </a:prstGeom>
          <a:solidFill>
            <a:schemeClr val="bg2">
              <a:lumMod val="25000"/>
            </a:schemeClr>
          </a:solidFill>
          <a:ln>
            <a:noFill/>
          </a:ln>
        </p:spPr>
        <p:txBody>
          <a:bodyPr wrap="square" rtlCol="0">
            <a:spAutoFit/>
          </a:bodyPr>
          <a:lstStyle/>
          <a:p>
            <a:r>
              <a:rPr lang="en-US" dirty="0">
                <a:solidFill>
                  <a:schemeClr val="accent4"/>
                </a:solidFill>
                <a:latin typeface="Courier" pitchFamily="2" charset="0"/>
              </a:rPr>
              <a:t>class</a:t>
            </a:r>
            <a:r>
              <a:rPr lang="en-US" dirty="0">
                <a:solidFill>
                  <a:schemeClr val="bg1"/>
                </a:solidFill>
                <a:latin typeface="Courier" pitchFamily="2" charset="0"/>
              </a:rPr>
              <a:t> Product {</a:t>
            </a:r>
          </a:p>
          <a:p>
            <a:r>
              <a:rPr lang="en-US" dirty="0">
                <a:solidFill>
                  <a:schemeClr val="bg1"/>
                </a:solidFill>
                <a:latin typeface="Courier" pitchFamily="2" charset="0"/>
              </a:rPr>
              <a:t>  </a:t>
            </a:r>
            <a:r>
              <a:rPr lang="en-US" dirty="0">
                <a:solidFill>
                  <a:schemeClr val="accent6"/>
                </a:solidFill>
                <a:latin typeface="Courier" pitchFamily="2" charset="0"/>
              </a:rPr>
              <a:t>private int </a:t>
            </a:r>
            <a:r>
              <a:rPr lang="en-US" dirty="0">
                <a:solidFill>
                  <a:schemeClr val="bg1"/>
                </a:solidFill>
                <a:latin typeface="Courier" pitchFamily="2" charset="0"/>
              </a:rPr>
              <a:t>id;</a:t>
            </a:r>
          </a:p>
          <a:p>
            <a:r>
              <a:rPr lang="en-US" dirty="0">
                <a:solidFill>
                  <a:schemeClr val="bg1"/>
                </a:solidFill>
                <a:latin typeface="Courier" pitchFamily="2" charset="0"/>
              </a:rPr>
              <a:t>  </a:t>
            </a:r>
            <a:r>
              <a:rPr lang="en-US" dirty="0">
                <a:solidFill>
                  <a:schemeClr val="accent6"/>
                </a:solidFill>
                <a:latin typeface="Courier" pitchFamily="2" charset="0"/>
              </a:rPr>
              <a:t>private float </a:t>
            </a:r>
            <a:r>
              <a:rPr lang="en-US" dirty="0">
                <a:solidFill>
                  <a:schemeClr val="bg1"/>
                </a:solidFill>
                <a:latin typeface="Courier" pitchFamily="2" charset="0"/>
              </a:rPr>
              <a:t>price;</a:t>
            </a:r>
          </a:p>
          <a:p>
            <a:r>
              <a:rPr lang="en-US" dirty="0">
                <a:solidFill>
                  <a:schemeClr val="bg1"/>
                </a:solidFill>
                <a:latin typeface="Courier" pitchFamily="2" charset="0"/>
              </a:rPr>
              <a:t>  </a:t>
            </a:r>
            <a:r>
              <a:rPr lang="en-US" dirty="0">
                <a:solidFill>
                  <a:schemeClr val="accent6"/>
                </a:solidFill>
                <a:latin typeface="Courier" pitchFamily="2" charset="0"/>
              </a:rPr>
              <a:t>private String </a:t>
            </a:r>
            <a:r>
              <a:rPr lang="en-US" dirty="0">
                <a:solidFill>
                  <a:schemeClr val="bg1"/>
                </a:solidFill>
                <a:latin typeface="Courier" pitchFamily="2" charset="0"/>
              </a:rPr>
              <a:t>name;</a:t>
            </a:r>
            <a:br>
              <a:rPr lang="en-US" dirty="0">
                <a:solidFill>
                  <a:schemeClr val="bg1"/>
                </a:solidFill>
                <a:latin typeface="Courier" pitchFamily="2" charset="0"/>
              </a:rPr>
            </a:br>
            <a:endParaRPr lang="ar-SA" dirty="0">
              <a:solidFill>
                <a:schemeClr val="bg1"/>
              </a:solidFill>
              <a:latin typeface="Courier" pitchFamily="2" charset="0"/>
            </a:endParaRPr>
          </a:p>
          <a:p>
            <a:r>
              <a:rPr lang="en-US" dirty="0">
                <a:solidFill>
                  <a:schemeClr val="accent6"/>
                </a:solidFill>
                <a:latin typeface="Courier" pitchFamily="2" charset="0"/>
              </a:rPr>
              <a:t> public</a:t>
            </a:r>
            <a:r>
              <a:rPr lang="en-US" dirty="0">
                <a:solidFill>
                  <a:schemeClr val="bg1"/>
                </a:solidFill>
                <a:latin typeface="Courier" pitchFamily="2" charset="0"/>
              </a:rPr>
              <a:t> Product(</a:t>
            </a:r>
            <a:r>
              <a:rPr lang="en-US" dirty="0">
                <a:solidFill>
                  <a:schemeClr val="accent6"/>
                </a:solidFill>
                <a:latin typeface="Courier" pitchFamily="2" charset="0"/>
              </a:rPr>
              <a:t>int </a:t>
            </a:r>
            <a:r>
              <a:rPr lang="en-US" dirty="0">
                <a:solidFill>
                  <a:schemeClr val="bg1"/>
                </a:solidFill>
                <a:latin typeface="Courier" pitchFamily="2" charset="0"/>
              </a:rPr>
              <a:t>id, </a:t>
            </a:r>
            <a:r>
              <a:rPr lang="en-US" dirty="0">
                <a:solidFill>
                  <a:schemeClr val="accent6"/>
                </a:solidFill>
                <a:latin typeface="Courier" pitchFamily="2" charset="0"/>
              </a:rPr>
              <a:t>float </a:t>
            </a:r>
            <a:r>
              <a:rPr lang="en-US" dirty="0">
                <a:solidFill>
                  <a:schemeClr val="bg1"/>
                </a:solidFill>
                <a:latin typeface="Courier" pitchFamily="2" charset="0"/>
              </a:rPr>
              <a:t>price, </a:t>
            </a:r>
            <a:r>
              <a:rPr lang="en-US" dirty="0">
                <a:solidFill>
                  <a:schemeClr val="accent6"/>
                </a:solidFill>
                <a:latin typeface="Courier" pitchFamily="2" charset="0"/>
              </a:rPr>
              <a:t>String </a:t>
            </a:r>
            <a:r>
              <a:rPr lang="en-US" dirty="0">
                <a:solidFill>
                  <a:schemeClr val="bg1"/>
                </a:solidFill>
                <a:latin typeface="Courier" pitchFamily="2" charset="0"/>
              </a:rPr>
              <a:t>name){</a:t>
            </a:r>
          </a:p>
          <a:p>
            <a:r>
              <a:rPr lang="en-US" dirty="0">
                <a:solidFill>
                  <a:schemeClr val="bg1"/>
                </a:solidFill>
                <a:latin typeface="Courier" pitchFamily="2" charset="0"/>
              </a:rPr>
              <a:t>    </a:t>
            </a:r>
            <a:r>
              <a:rPr lang="en-US" dirty="0">
                <a:solidFill>
                  <a:schemeClr val="accent4"/>
                </a:solidFill>
                <a:latin typeface="Courier" pitchFamily="2" charset="0"/>
              </a:rPr>
              <a:t>this</a:t>
            </a:r>
            <a:r>
              <a:rPr lang="en-US" dirty="0">
                <a:solidFill>
                  <a:schemeClr val="bg1"/>
                </a:solidFill>
                <a:latin typeface="Courier" pitchFamily="2" charset="0"/>
              </a:rPr>
              <a:t>.id = id;</a:t>
            </a:r>
          </a:p>
          <a:p>
            <a:r>
              <a:rPr lang="en-US" dirty="0">
                <a:solidFill>
                  <a:schemeClr val="bg1"/>
                </a:solidFill>
                <a:latin typeface="Courier" pitchFamily="2" charset="0"/>
              </a:rPr>
              <a:t>    </a:t>
            </a:r>
            <a:r>
              <a:rPr lang="en-US" dirty="0">
                <a:solidFill>
                  <a:schemeClr val="accent4"/>
                </a:solidFill>
                <a:latin typeface="Courier" pitchFamily="2" charset="0"/>
              </a:rPr>
              <a:t>this</a:t>
            </a:r>
            <a:r>
              <a:rPr lang="en-US" dirty="0">
                <a:solidFill>
                  <a:schemeClr val="bg1"/>
                </a:solidFill>
                <a:latin typeface="Courier" pitchFamily="2" charset="0"/>
              </a:rPr>
              <a:t>.price = price;</a:t>
            </a:r>
          </a:p>
          <a:p>
            <a:r>
              <a:rPr lang="en-US" dirty="0">
                <a:solidFill>
                  <a:schemeClr val="bg1"/>
                </a:solidFill>
                <a:latin typeface="Courier" pitchFamily="2" charset="0"/>
              </a:rPr>
              <a:t>    </a:t>
            </a:r>
            <a:r>
              <a:rPr lang="en-US" dirty="0">
                <a:solidFill>
                  <a:schemeClr val="accent4"/>
                </a:solidFill>
                <a:latin typeface="Courier" pitchFamily="2" charset="0"/>
              </a:rPr>
              <a:t>this</a:t>
            </a:r>
            <a:r>
              <a:rPr lang="en-US" dirty="0">
                <a:solidFill>
                  <a:schemeClr val="bg1"/>
                </a:solidFill>
                <a:latin typeface="Courier" pitchFamily="2" charset="0"/>
              </a:rPr>
              <a:t>.name = name;</a:t>
            </a:r>
          </a:p>
          <a:p>
            <a:r>
              <a:rPr lang="en-US" dirty="0">
                <a:solidFill>
                  <a:schemeClr val="bg1"/>
                </a:solidFill>
                <a:latin typeface="Courier" pitchFamily="2" charset="0"/>
              </a:rPr>
              <a:t>  }</a:t>
            </a:r>
          </a:p>
          <a:p>
            <a:r>
              <a:rPr lang="en-US" dirty="0">
                <a:solidFill>
                  <a:schemeClr val="bg1"/>
                </a:solidFill>
                <a:latin typeface="Courier" pitchFamily="2" charset="0"/>
              </a:rPr>
              <a:t> </a:t>
            </a:r>
            <a:r>
              <a:rPr lang="en-US" dirty="0">
                <a:solidFill>
                  <a:schemeClr val="accent6"/>
                </a:solidFill>
                <a:latin typeface="Courier" pitchFamily="2" charset="0"/>
              </a:rPr>
              <a:t>public</a:t>
            </a:r>
            <a:r>
              <a:rPr lang="en-US" dirty="0">
                <a:solidFill>
                  <a:schemeClr val="bg1"/>
                </a:solidFill>
                <a:latin typeface="Courier" pitchFamily="2" charset="0"/>
              </a:rPr>
              <a:t> </a:t>
            </a:r>
            <a:r>
              <a:rPr lang="en-US" dirty="0">
                <a:solidFill>
                  <a:schemeClr val="accent4"/>
                </a:solidFill>
                <a:latin typeface="Courier" pitchFamily="2" charset="0"/>
              </a:rPr>
              <a:t>double</a:t>
            </a:r>
            <a:r>
              <a:rPr lang="en-US" dirty="0">
                <a:solidFill>
                  <a:schemeClr val="bg1"/>
                </a:solidFill>
                <a:latin typeface="Courier" pitchFamily="2" charset="0"/>
              </a:rPr>
              <a:t> getSalePrice(</a:t>
            </a:r>
            <a:r>
              <a:rPr lang="en-US" dirty="0">
                <a:solidFill>
                  <a:schemeClr val="accent4"/>
                </a:solidFill>
                <a:latin typeface="Courier" pitchFamily="2" charset="0"/>
              </a:rPr>
              <a:t>double</a:t>
            </a:r>
            <a:r>
              <a:rPr lang="en-US" dirty="0">
                <a:solidFill>
                  <a:schemeClr val="bg1"/>
                </a:solidFill>
                <a:latin typeface="Courier" pitchFamily="2" charset="0"/>
              </a:rPr>
              <a:t> percentage){</a:t>
            </a:r>
          </a:p>
          <a:p>
            <a:r>
              <a:rPr lang="en-US" dirty="0">
                <a:solidFill>
                  <a:schemeClr val="bg1"/>
                </a:solidFill>
                <a:latin typeface="Courier" pitchFamily="2" charset="0"/>
              </a:rPr>
              <a:t>    </a:t>
            </a:r>
            <a:r>
              <a:rPr lang="en-US" dirty="0">
                <a:solidFill>
                  <a:schemeClr val="accent4"/>
                </a:solidFill>
                <a:latin typeface="Courier" pitchFamily="2" charset="0"/>
              </a:rPr>
              <a:t>return this</a:t>
            </a:r>
            <a:r>
              <a:rPr lang="en-US" dirty="0">
                <a:solidFill>
                  <a:schemeClr val="bg1"/>
                </a:solidFill>
                <a:latin typeface="Courier" pitchFamily="2" charset="0"/>
              </a:rPr>
              <a:t>.price - ((percentage/100) * </a:t>
            </a:r>
            <a:r>
              <a:rPr lang="en-US" dirty="0">
                <a:solidFill>
                  <a:schemeClr val="accent4"/>
                </a:solidFill>
                <a:latin typeface="Courier" pitchFamily="2" charset="0"/>
              </a:rPr>
              <a:t>this</a:t>
            </a:r>
            <a:r>
              <a:rPr lang="en-US" dirty="0">
                <a:solidFill>
                  <a:schemeClr val="bg1"/>
                </a:solidFill>
                <a:latin typeface="Courier" pitchFamily="2" charset="0"/>
              </a:rPr>
              <a:t>.price);</a:t>
            </a:r>
          </a:p>
          <a:p>
            <a:r>
              <a:rPr lang="en-US" dirty="0">
                <a:solidFill>
                  <a:schemeClr val="bg1"/>
                </a:solidFill>
                <a:latin typeface="Courier" pitchFamily="2" charset="0"/>
              </a:rPr>
              <a:t> }</a:t>
            </a:r>
          </a:p>
          <a:p>
            <a:r>
              <a:rPr lang="en-US" dirty="0">
                <a:solidFill>
                  <a:schemeClr val="bg1"/>
                </a:solidFill>
                <a:latin typeface="Courier" pitchFamily="2" charset="0"/>
              </a:rPr>
              <a:t> </a:t>
            </a:r>
            <a:r>
              <a:rPr lang="en-US" dirty="0">
                <a:solidFill>
                  <a:schemeClr val="accent6"/>
                </a:solidFill>
                <a:latin typeface="Courier" pitchFamily="2" charset="0"/>
              </a:rPr>
              <a:t>public</a:t>
            </a:r>
            <a:r>
              <a:rPr lang="en-US" dirty="0">
                <a:solidFill>
                  <a:schemeClr val="bg1"/>
                </a:solidFill>
                <a:latin typeface="Courier" pitchFamily="2" charset="0"/>
              </a:rPr>
              <a:t> </a:t>
            </a:r>
            <a:r>
              <a:rPr lang="en-US" dirty="0">
                <a:solidFill>
                  <a:schemeClr val="accent4"/>
                </a:solidFill>
                <a:latin typeface="Courier" pitchFamily="2" charset="0"/>
              </a:rPr>
              <a:t>void</a:t>
            </a:r>
            <a:r>
              <a:rPr lang="en-US" dirty="0">
                <a:solidFill>
                  <a:schemeClr val="bg1"/>
                </a:solidFill>
                <a:latin typeface="Courier" pitchFamily="2" charset="0"/>
              </a:rPr>
              <a:t> addToShoppingCart(){</a:t>
            </a:r>
          </a:p>
          <a:p>
            <a:r>
              <a:rPr lang="en-US" dirty="0">
                <a:solidFill>
                  <a:schemeClr val="bg1"/>
                </a:solidFill>
                <a:latin typeface="Courier" pitchFamily="2" charset="0"/>
              </a:rPr>
              <a:t>    </a:t>
            </a:r>
            <a:r>
              <a:rPr lang="en-US" dirty="0">
                <a:solidFill>
                  <a:schemeClr val="accent4"/>
                </a:solidFill>
                <a:latin typeface="Courier" pitchFamily="2" charset="0"/>
              </a:rPr>
              <a:t>System</a:t>
            </a:r>
            <a:r>
              <a:rPr lang="en-US" dirty="0">
                <a:solidFill>
                  <a:schemeClr val="bg1"/>
                </a:solidFill>
                <a:latin typeface="Courier" pitchFamily="2" charset="0"/>
              </a:rPr>
              <a:t>.out.println(</a:t>
            </a:r>
            <a:r>
              <a:rPr lang="en-US" dirty="0">
                <a:solidFill>
                  <a:schemeClr val="accent4"/>
                </a:solidFill>
                <a:latin typeface="Courier" pitchFamily="2" charset="0"/>
              </a:rPr>
              <a:t>this</a:t>
            </a:r>
            <a:r>
              <a:rPr lang="en-US" dirty="0">
                <a:solidFill>
                  <a:schemeClr val="bg1"/>
                </a:solidFill>
                <a:latin typeface="Courier" pitchFamily="2" charset="0"/>
              </a:rPr>
              <a:t>.name + " has been added to the shopping cart. ");</a:t>
            </a:r>
          </a:p>
          <a:p>
            <a:r>
              <a:rPr lang="en-US" dirty="0">
                <a:solidFill>
                  <a:schemeClr val="bg1"/>
                </a:solidFill>
                <a:latin typeface="Courier" pitchFamily="2" charset="0"/>
              </a:rPr>
              <a:t> }</a:t>
            </a:r>
          </a:p>
          <a:p>
            <a:r>
              <a:rPr lang="en-US" dirty="0">
                <a:solidFill>
                  <a:schemeClr val="bg1"/>
                </a:solidFill>
                <a:latin typeface="Courier" pitchFamily="2" charset="0"/>
              </a:rPr>
              <a:t>}</a:t>
            </a:r>
          </a:p>
          <a:p>
            <a:endParaRPr lang="en-US" dirty="0">
              <a:solidFill>
                <a:schemeClr val="bg1"/>
              </a:solidFill>
              <a:latin typeface="Courier" pitchFamily="2" charset="0"/>
            </a:endParaRPr>
          </a:p>
        </p:txBody>
      </p:sp>
      <p:sp>
        <p:nvSpPr>
          <p:cNvPr id="3" name="Footer Placeholder 2">
            <a:extLst>
              <a:ext uri="{FF2B5EF4-FFF2-40B4-BE49-F238E27FC236}">
                <a16:creationId xmlns:a16="http://schemas.microsoft.com/office/drawing/2014/main" id="{1411D3BE-C91E-454A-864B-39F22235D37E}"/>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2547604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CC56E-7AD6-E342-A200-8782EFCC3565}"/>
              </a:ext>
            </a:extLst>
          </p:cNvPr>
          <p:cNvSpPr>
            <a:spLocks noGrp="1"/>
          </p:cNvSpPr>
          <p:nvPr>
            <p:ph type="title"/>
          </p:nvPr>
        </p:nvSpPr>
        <p:spPr>
          <a:xfrm>
            <a:off x="838199" y="178105"/>
            <a:ext cx="10515600" cy="1325563"/>
          </a:xfrm>
        </p:spPr>
        <p:txBody>
          <a:bodyPr/>
          <a:lstStyle/>
          <a:p>
            <a:r>
              <a:rPr lang="en-US" dirty="0"/>
              <a:t>Inheritance Example (II)</a:t>
            </a:r>
          </a:p>
        </p:txBody>
      </p:sp>
      <p:sp>
        <p:nvSpPr>
          <p:cNvPr id="4" name="TextBox 3">
            <a:extLst>
              <a:ext uri="{FF2B5EF4-FFF2-40B4-BE49-F238E27FC236}">
                <a16:creationId xmlns:a16="http://schemas.microsoft.com/office/drawing/2014/main" id="{B33BA399-BEAF-9A43-9B3E-72979EB4FC1A}"/>
              </a:ext>
            </a:extLst>
          </p:cNvPr>
          <p:cNvSpPr txBox="1"/>
          <p:nvPr/>
        </p:nvSpPr>
        <p:spPr>
          <a:xfrm>
            <a:off x="252411" y="1225689"/>
            <a:ext cx="11687175" cy="5078313"/>
          </a:xfrm>
          <a:prstGeom prst="rect">
            <a:avLst/>
          </a:prstGeom>
          <a:solidFill>
            <a:schemeClr val="bg2">
              <a:lumMod val="25000"/>
            </a:schemeClr>
          </a:solidFill>
          <a:ln>
            <a:noFill/>
          </a:ln>
        </p:spPr>
        <p:txBody>
          <a:bodyPr wrap="square" rtlCol="0">
            <a:spAutoFit/>
          </a:bodyPr>
          <a:lstStyle/>
          <a:p>
            <a:r>
              <a:rPr lang="en-US" dirty="0">
                <a:solidFill>
                  <a:schemeClr val="accent4"/>
                </a:solidFill>
                <a:latin typeface="Courier" pitchFamily="2" charset="0"/>
              </a:rPr>
              <a:t>class</a:t>
            </a:r>
            <a:r>
              <a:rPr lang="en-US" dirty="0">
                <a:solidFill>
                  <a:schemeClr val="bg1"/>
                </a:solidFill>
                <a:latin typeface="Courier" pitchFamily="2" charset="0"/>
              </a:rPr>
              <a:t> FoodProduct </a:t>
            </a:r>
            <a:r>
              <a:rPr lang="en-US" dirty="0">
                <a:solidFill>
                  <a:schemeClr val="accent4"/>
                </a:solidFill>
                <a:latin typeface="Courier" pitchFamily="2" charset="0"/>
              </a:rPr>
              <a:t>extends</a:t>
            </a:r>
            <a:r>
              <a:rPr lang="en-US" dirty="0">
                <a:solidFill>
                  <a:schemeClr val="bg1"/>
                </a:solidFill>
                <a:latin typeface="Courier" pitchFamily="2" charset="0"/>
              </a:rPr>
              <a:t> Product{</a:t>
            </a:r>
          </a:p>
          <a:p>
            <a:r>
              <a:rPr lang="en-US" dirty="0">
                <a:solidFill>
                  <a:schemeClr val="bg1"/>
                </a:solidFill>
                <a:latin typeface="Courier" pitchFamily="2" charset="0"/>
              </a:rPr>
              <a:t>  </a:t>
            </a:r>
            <a:r>
              <a:rPr lang="en-US" dirty="0">
                <a:solidFill>
                  <a:schemeClr val="accent6"/>
                </a:solidFill>
                <a:latin typeface="Courier" pitchFamily="2" charset="0"/>
              </a:rPr>
              <a:t>private </a:t>
            </a:r>
            <a:r>
              <a:rPr lang="en-US" dirty="0">
                <a:solidFill>
                  <a:schemeClr val="bg1"/>
                </a:solidFill>
                <a:latin typeface="Courier" pitchFamily="2" charset="0"/>
              </a:rPr>
              <a:t>LocalDate</a:t>
            </a:r>
            <a:r>
              <a:rPr lang="en-US" dirty="0">
                <a:solidFill>
                  <a:schemeClr val="accent6"/>
                </a:solidFill>
                <a:latin typeface="Courier" pitchFamily="2" charset="0"/>
              </a:rPr>
              <a:t> </a:t>
            </a:r>
            <a:r>
              <a:rPr lang="en-US" dirty="0">
                <a:solidFill>
                  <a:schemeClr val="bg1"/>
                </a:solidFill>
                <a:latin typeface="Courier" pitchFamily="2" charset="0"/>
              </a:rPr>
              <a:t>expirationDate;</a:t>
            </a:r>
            <a:br>
              <a:rPr lang="en-US" dirty="0">
                <a:solidFill>
                  <a:schemeClr val="bg1"/>
                </a:solidFill>
                <a:latin typeface="Courier" pitchFamily="2" charset="0"/>
              </a:rPr>
            </a:br>
            <a:endParaRPr lang="en-US" dirty="0">
              <a:solidFill>
                <a:schemeClr val="bg1"/>
              </a:solidFill>
              <a:latin typeface="Courier" pitchFamily="2" charset="0"/>
            </a:endParaRPr>
          </a:p>
          <a:p>
            <a:r>
              <a:rPr lang="en-US" dirty="0">
                <a:solidFill>
                  <a:schemeClr val="bg1"/>
                </a:solidFill>
                <a:latin typeface="Courier" pitchFamily="2" charset="0"/>
              </a:rPr>
              <a:t>  </a:t>
            </a:r>
            <a:r>
              <a:rPr lang="en-US" dirty="0">
                <a:solidFill>
                  <a:schemeClr val="accent6"/>
                </a:solidFill>
                <a:latin typeface="Courier" pitchFamily="2" charset="0"/>
              </a:rPr>
              <a:t>public</a:t>
            </a:r>
            <a:r>
              <a:rPr lang="en-US" dirty="0">
                <a:solidFill>
                  <a:schemeClr val="bg1"/>
                </a:solidFill>
                <a:latin typeface="Courier" pitchFamily="2" charset="0"/>
              </a:rPr>
              <a:t> FoodProduct(</a:t>
            </a:r>
            <a:r>
              <a:rPr lang="en-US" dirty="0">
                <a:solidFill>
                  <a:schemeClr val="accent6"/>
                </a:solidFill>
                <a:latin typeface="Courier" pitchFamily="2" charset="0"/>
              </a:rPr>
              <a:t>int </a:t>
            </a:r>
            <a:r>
              <a:rPr lang="en-US" dirty="0">
                <a:solidFill>
                  <a:schemeClr val="bg1"/>
                </a:solidFill>
                <a:latin typeface="Courier" pitchFamily="2" charset="0"/>
              </a:rPr>
              <a:t>id, </a:t>
            </a:r>
            <a:r>
              <a:rPr lang="en-US" dirty="0">
                <a:solidFill>
                  <a:schemeClr val="accent6"/>
                </a:solidFill>
                <a:latin typeface="Courier" pitchFamily="2" charset="0"/>
              </a:rPr>
              <a:t>float </a:t>
            </a:r>
            <a:r>
              <a:rPr lang="en-US" dirty="0">
                <a:solidFill>
                  <a:schemeClr val="bg1"/>
                </a:solidFill>
                <a:latin typeface="Courier" pitchFamily="2" charset="0"/>
              </a:rPr>
              <a:t>price, </a:t>
            </a:r>
            <a:r>
              <a:rPr lang="en-US" dirty="0">
                <a:solidFill>
                  <a:schemeClr val="accent6"/>
                </a:solidFill>
                <a:latin typeface="Courier" pitchFamily="2" charset="0"/>
              </a:rPr>
              <a:t>String </a:t>
            </a:r>
            <a:r>
              <a:rPr lang="en-US" dirty="0">
                <a:solidFill>
                  <a:schemeClr val="bg1"/>
                </a:solidFill>
                <a:latin typeface="Courier" pitchFamily="2" charset="0"/>
              </a:rPr>
              <a:t>name, </a:t>
            </a:r>
            <a:r>
              <a:rPr lang="en-US" dirty="0">
                <a:solidFill>
                  <a:schemeClr val="accent6"/>
                </a:solidFill>
                <a:latin typeface="Courier" pitchFamily="2" charset="0"/>
              </a:rPr>
              <a:t>LocalDate </a:t>
            </a:r>
            <a:r>
              <a:rPr lang="en-US" dirty="0">
                <a:solidFill>
                  <a:schemeClr val="bg1"/>
                </a:solidFill>
                <a:latin typeface="Courier" pitchFamily="2" charset="0"/>
              </a:rPr>
              <a:t>expirationDate){</a:t>
            </a:r>
          </a:p>
          <a:p>
            <a:r>
              <a:rPr lang="en-US" dirty="0">
                <a:solidFill>
                  <a:schemeClr val="bg1"/>
                </a:solidFill>
                <a:latin typeface="Courier" pitchFamily="2" charset="0"/>
              </a:rPr>
              <a:t>    </a:t>
            </a:r>
            <a:r>
              <a:rPr lang="en-US" dirty="0">
                <a:solidFill>
                  <a:schemeClr val="accent6"/>
                </a:solidFill>
                <a:latin typeface="Courier" pitchFamily="2" charset="0"/>
              </a:rPr>
              <a:t>super(</a:t>
            </a:r>
            <a:r>
              <a:rPr lang="en-US" dirty="0">
                <a:solidFill>
                  <a:schemeClr val="bg1"/>
                </a:solidFill>
                <a:latin typeface="Courier" pitchFamily="2" charset="0"/>
              </a:rPr>
              <a:t>id, price, name);</a:t>
            </a:r>
          </a:p>
          <a:p>
            <a:r>
              <a:rPr lang="en-US" dirty="0">
                <a:solidFill>
                  <a:schemeClr val="bg1"/>
                </a:solidFill>
                <a:latin typeface="Courier" pitchFamily="2" charset="0"/>
              </a:rPr>
              <a:t>    </a:t>
            </a:r>
            <a:r>
              <a:rPr lang="en-US" dirty="0" err="1">
                <a:solidFill>
                  <a:schemeClr val="accent4"/>
                </a:solidFill>
                <a:latin typeface="Courier" pitchFamily="2" charset="0"/>
              </a:rPr>
              <a:t>this</a:t>
            </a:r>
            <a:r>
              <a:rPr lang="en-US" dirty="0" err="1">
                <a:solidFill>
                  <a:schemeClr val="bg1"/>
                </a:solidFill>
                <a:latin typeface="Courier" pitchFamily="2" charset="0"/>
              </a:rPr>
              <a:t>.expirationDate</a:t>
            </a:r>
            <a:r>
              <a:rPr lang="en-US" dirty="0">
                <a:solidFill>
                  <a:schemeClr val="bg1"/>
                </a:solidFill>
                <a:latin typeface="Courier" pitchFamily="2" charset="0"/>
              </a:rPr>
              <a:t> = expirationDate;</a:t>
            </a:r>
          </a:p>
          <a:p>
            <a:r>
              <a:rPr lang="en-US" dirty="0">
                <a:solidFill>
                  <a:schemeClr val="bg1"/>
                </a:solidFill>
                <a:latin typeface="Courier" pitchFamily="2" charset="0"/>
              </a:rPr>
              <a:t>  }</a:t>
            </a:r>
          </a:p>
          <a:p>
            <a:r>
              <a:rPr lang="en-US" dirty="0">
                <a:solidFill>
                  <a:schemeClr val="bg1"/>
                </a:solidFill>
                <a:latin typeface="Courier" pitchFamily="2" charset="0"/>
              </a:rPr>
              <a:t>}</a:t>
            </a:r>
          </a:p>
          <a:p>
            <a:endParaRPr lang="en-US" dirty="0">
              <a:solidFill>
                <a:schemeClr val="bg1"/>
              </a:solidFill>
              <a:latin typeface="Courier" pitchFamily="2" charset="0"/>
            </a:endParaRPr>
          </a:p>
          <a:p>
            <a:r>
              <a:rPr lang="en-US" dirty="0">
                <a:solidFill>
                  <a:schemeClr val="accent4"/>
                </a:solidFill>
                <a:latin typeface="Courier" pitchFamily="2" charset="0"/>
              </a:rPr>
              <a:t>class</a:t>
            </a:r>
            <a:r>
              <a:rPr lang="en-US" dirty="0">
                <a:solidFill>
                  <a:schemeClr val="bg1"/>
                </a:solidFill>
                <a:latin typeface="Courier" pitchFamily="2" charset="0"/>
              </a:rPr>
              <a:t> ElectricProduct </a:t>
            </a:r>
            <a:r>
              <a:rPr lang="en-US" dirty="0">
                <a:solidFill>
                  <a:schemeClr val="accent4"/>
                </a:solidFill>
                <a:latin typeface="Courier" pitchFamily="2" charset="0"/>
              </a:rPr>
              <a:t>extends</a:t>
            </a:r>
            <a:r>
              <a:rPr lang="en-US" dirty="0">
                <a:solidFill>
                  <a:schemeClr val="bg1"/>
                </a:solidFill>
                <a:latin typeface="Courier" pitchFamily="2" charset="0"/>
              </a:rPr>
              <a:t> Product{</a:t>
            </a:r>
          </a:p>
          <a:p>
            <a:r>
              <a:rPr lang="en-US" dirty="0">
                <a:solidFill>
                  <a:schemeClr val="bg1"/>
                </a:solidFill>
                <a:latin typeface="Courier" pitchFamily="2" charset="0"/>
              </a:rPr>
              <a:t>  </a:t>
            </a:r>
            <a:r>
              <a:rPr lang="en-US" dirty="0">
                <a:solidFill>
                  <a:schemeClr val="accent6"/>
                </a:solidFill>
                <a:latin typeface="Courier" pitchFamily="2" charset="0"/>
              </a:rPr>
              <a:t>private String </a:t>
            </a:r>
            <a:r>
              <a:rPr lang="en-US" dirty="0">
                <a:solidFill>
                  <a:schemeClr val="bg1"/>
                </a:solidFill>
                <a:latin typeface="Courier" pitchFamily="2" charset="0"/>
              </a:rPr>
              <a:t>voltage;</a:t>
            </a:r>
            <a:br>
              <a:rPr lang="en-US" dirty="0">
                <a:solidFill>
                  <a:schemeClr val="bg1"/>
                </a:solidFill>
                <a:latin typeface="Courier" pitchFamily="2" charset="0"/>
              </a:rPr>
            </a:br>
            <a:endParaRPr lang="en-US" dirty="0">
              <a:solidFill>
                <a:schemeClr val="bg1"/>
              </a:solidFill>
              <a:latin typeface="Courier" pitchFamily="2" charset="0"/>
            </a:endParaRPr>
          </a:p>
          <a:p>
            <a:r>
              <a:rPr lang="en-US" dirty="0">
                <a:solidFill>
                  <a:schemeClr val="bg1"/>
                </a:solidFill>
                <a:latin typeface="Courier" pitchFamily="2" charset="0"/>
              </a:rPr>
              <a:t>  </a:t>
            </a:r>
            <a:r>
              <a:rPr lang="en-US" dirty="0">
                <a:solidFill>
                  <a:schemeClr val="accent6"/>
                </a:solidFill>
                <a:latin typeface="Courier" pitchFamily="2" charset="0"/>
              </a:rPr>
              <a:t>public</a:t>
            </a:r>
            <a:r>
              <a:rPr lang="en-US" dirty="0">
                <a:solidFill>
                  <a:schemeClr val="bg1"/>
                </a:solidFill>
                <a:latin typeface="Courier" pitchFamily="2" charset="0"/>
              </a:rPr>
              <a:t> ElectricProduct(</a:t>
            </a:r>
            <a:r>
              <a:rPr lang="en-US" dirty="0">
                <a:solidFill>
                  <a:schemeClr val="accent6"/>
                </a:solidFill>
                <a:latin typeface="Courier" pitchFamily="2" charset="0"/>
              </a:rPr>
              <a:t>int </a:t>
            </a:r>
            <a:r>
              <a:rPr lang="en-US" dirty="0">
                <a:solidFill>
                  <a:schemeClr val="bg1"/>
                </a:solidFill>
                <a:latin typeface="Courier" pitchFamily="2" charset="0"/>
              </a:rPr>
              <a:t>id, </a:t>
            </a:r>
            <a:r>
              <a:rPr lang="en-US" dirty="0">
                <a:solidFill>
                  <a:schemeClr val="accent6"/>
                </a:solidFill>
                <a:latin typeface="Courier" pitchFamily="2" charset="0"/>
              </a:rPr>
              <a:t>float </a:t>
            </a:r>
            <a:r>
              <a:rPr lang="en-US" dirty="0">
                <a:solidFill>
                  <a:schemeClr val="bg1"/>
                </a:solidFill>
                <a:latin typeface="Courier" pitchFamily="2" charset="0"/>
              </a:rPr>
              <a:t>price, </a:t>
            </a:r>
            <a:r>
              <a:rPr lang="en-US" dirty="0">
                <a:solidFill>
                  <a:schemeClr val="accent6"/>
                </a:solidFill>
                <a:latin typeface="Courier" pitchFamily="2" charset="0"/>
              </a:rPr>
              <a:t>String </a:t>
            </a:r>
            <a:r>
              <a:rPr lang="en-US" dirty="0">
                <a:solidFill>
                  <a:schemeClr val="bg1"/>
                </a:solidFill>
                <a:latin typeface="Courier" pitchFamily="2" charset="0"/>
              </a:rPr>
              <a:t>name, </a:t>
            </a:r>
            <a:r>
              <a:rPr lang="en-US" dirty="0">
                <a:solidFill>
                  <a:schemeClr val="accent6"/>
                </a:solidFill>
                <a:latin typeface="Courier" pitchFamily="2" charset="0"/>
              </a:rPr>
              <a:t>String </a:t>
            </a:r>
            <a:r>
              <a:rPr lang="en-US" dirty="0">
                <a:solidFill>
                  <a:schemeClr val="bg1"/>
                </a:solidFill>
                <a:latin typeface="Courier" pitchFamily="2" charset="0"/>
              </a:rPr>
              <a:t>voltage){</a:t>
            </a:r>
          </a:p>
          <a:p>
            <a:r>
              <a:rPr lang="en-US" dirty="0">
                <a:solidFill>
                  <a:schemeClr val="bg1"/>
                </a:solidFill>
                <a:latin typeface="Courier" pitchFamily="2" charset="0"/>
              </a:rPr>
              <a:t>    </a:t>
            </a:r>
            <a:r>
              <a:rPr lang="en-US" dirty="0">
                <a:solidFill>
                  <a:schemeClr val="accent6"/>
                </a:solidFill>
                <a:latin typeface="Courier" pitchFamily="2" charset="0"/>
              </a:rPr>
              <a:t>super(</a:t>
            </a:r>
            <a:r>
              <a:rPr lang="en-US" dirty="0">
                <a:solidFill>
                  <a:schemeClr val="bg1"/>
                </a:solidFill>
                <a:latin typeface="Courier" pitchFamily="2" charset="0"/>
              </a:rPr>
              <a:t>id, price, name);</a:t>
            </a:r>
          </a:p>
          <a:p>
            <a:r>
              <a:rPr lang="en-US" dirty="0">
                <a:solidFill>
                  <a:schemeClr val="bg1"/>
                </a:solidFill>
                <a:latin typeface="Courier" pitchFamily="2" charset="0"/>
              </a:rPr>
              <a:t>    </a:t>
            </a:r>
            <a:r>
              <a:rPr lang="en-US" dirty="0">
                <a:solidFill>
                  <a:schemeClr val="accent4"/>
                </a:solidFill>
                <a:latin typeface="Courier" pitchFamily="2" charset="0"/>
              </a:rPr>
              <a:t>this</a:t>
            </a:r>
            <a:r>
              <a:rPr lang="en-US" dirty="0">
                <a:solidFill>
                  <a:schemeClr val="bg1"/>
                </a:solidFill>
                <a:latin typeface="Courier" pitchFamily="2" charset="0"/>
              </a:rPr>
              <a:t>.voltage = voltage;</a:t>
            </a:r>
          </a:p>
          <a:p>
            <a:r>
              <a:rPr lang="en-US" dirty="0">
                <a:solidFill>
                  <a:schemeClr val="bg1"/>
                </a:solidFill>
                <a:latin typeface="Courier" pitchFamily="2" charset="0"/>
              </a:rPr>
              <a:t>  }</a:t>
            </a:r>
          </a:p>
          <a:p>
            <a:r>
              <a:rPr lang="en-US" dirty="0">
                <a:solidFill>
                  <a:schemeClr val="bg1"/>
                </a:solidFill>
                <a:latin typeface="Courier" pitchFamily="2" charset="0"/>
              </a:rPr>
              <a:t>}</a:t>
            </a:r>
          </a:p>
          <a:p>
            <a:endParaRPr lang="en-US" dirty="0">
              <a:solidFill>
                <a:schemeClr val="bg1"/>
              </a:solidFill>
              <a:latin typeface="Courier" pitchFamily="2" charset="0"/>
            </a:endParaRPr>
          </a:p>
        </p:txBody>
      </p:sp>
      <p:sp>
        <p:nvSpPr>
          <p:cNvPr id="3" name="Footer Placeholder 2">
            <a:extLst>
              <a:ext uri="{FF2B5EF4-FFF2-40B4-BE49-F238E27FC236}">
                <a16:creationId xmlns:a16="http://schemas.microsoft.com/office/drawing/2014/main" id="{1411D3BE-C91E-454A-864B-39F22235D37E}"/>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14739359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A82B6-94A3-1A48-8182-0EB3958E5395}"/>
              </a:ext>
            </a:extLst>
          </p:cNvPr>
          <p:cNvSpPr>
            <a:spLocks noGrp="1"/>
          </p:cNvSpPr>
          <p:nvPr>
            <p:ph type="title"/>
          </p:nvPr>
        </p:nvSpPr>
        <p:spPr/>
        <p:txBody>
          <a:bodyPr/>
          <a:lstStyle/>
          <a:p>
            <a:r>
              <a:rPr lang="en-US" dirty="0"/>
              <a:t>Polymorphism “Many Forms” (I)</a:t>
            </a:r>
          </a:p>
        </p:txBody>
      </p:sp>
      <p:sp>
        <p:nvSpPr>
          <p:cNvPr id="3" name="Content Placeholder 2">
            <a:extLst>
              <a:ext uri="{FF2B5EF4-FFF2-40B4-BE49-F238E27FC236}">
                <a16:creationId xmlns:a16="http://schemas.microsoft.com/office/drawing/2014/main" id="{EAA6C9F2-9E95-6C43-ABDC-ABB2D62BCD7B}"/>
              </a:ext>
            </a:extLst>
          </p:cNvPr>
          <p:cNvSpPr>
            <a:spLocks noGrp="1"/>
          </p:cNvSpPr>
          <p:nvPr>
            <p:ph idx="1"/>
          </p:nvPr>
        </p:nvSpPr>
        <p:spPr/>
        <p:txBody>
          <a:bodyPr/>
          <a:lstStyle/>
          <a:p>
            <a:r>
              <a:rPr lang="en-US" dirty="0"/>
              <a:t>Polymorphism is about being able to refer to different subclasses of a superclass in the same way.</a:t>
            </a:r>
          </a:p>
          <a:p>
            <a:r>
              <a:rPr lang="en-US" dirty="0"/>
              <a:t>Objects of different types can access the same way.</a:t>
            </a:r>
          </a:p>
          <a:p>
            <a:r>
              <a:rPr lang="en-US" dirty="0"/>
              <a:t>We can refer to classes that are related to each other by inheritance in the same way.</a:t>
            </a:r>
          </a:p>
          <a:p>
            <a:pPr marL="0" indent="0">
              <a:buNone/>
            </a:pPr>
            <a:endParaRPr lang="en-US" dirty="0"/>
          </a:p>
        </p:txBody>
      </p:sp>
      <p:sp>
        <p:nvSpPr>
          <p:cNvPr id="4" name="Footer Placeholder 3">
            <a:extLst>
              <a:ext uri="{FF2B5EF4-FFF2-40B4-BE49-F238E27FC236}">
                <a16:creationId xmlns:a16="http://schemas.microsoft.com/office/drawing/2014/main" id="{533E3F5D-25E0-E640-8DBC-38ED6BCBE099}"/>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27303998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A82B6-94A3-1A48-8182-0EB3958E5395}"/>
              </a:ext>
            </a:extLst>
          </p:cNvPr>
          <p:cNvSpPr>
            <a:spLocks noGrp="1"/>
          </p:cNvSpPr>
          <p:nvPr>
            <p:ph type="title"/>
          </p:nvPr>
        </p:nvSpPr>
        <p:spPr/>
        <p:txBody>
          <a:bodyPr/>
          <a:lstStyle/>
          <a:p>
            <a:r>
              <a:rPr lang="en-US" dirty="0"/>
              <a:t>Polymorphism “Many Forms” (II)</a:t>
            </a:r>
          </a:p>
        </p:txBody>
      </p:sp>
      <p:sp>
        <p:nvSpPr>
          <p:cNvPr id="3" name="Content Placeholder 2">
            <a:extLst>
              <a:ext uri="{FF2B5EF4-FFF2-40B4-BE49-F238E27FC236}">
                <a16:creationId xmlns:a16="http://schemas.microsoft.com/office/drawing/2014/main" id="{EAA6C9F2-9E95-6C43-ABDC-ABB2D62BCD7B}"/>
              </a:ext>
            </a:extLst>
          </p:cNvPr>
          <p:cNvSpPr>
            <a:spLocks noGrp="1"/>
          </p:cNvSpPr>
          <p:nvPr>
            <p:ph idx="1"/>
          </p:nvPr>
        </p:nvSpPr>
        <p:spPr/>
        <p:txBody>
          <a:bodyPr/>
          <a:lstStyle/>
          <a:p>
            <a:pPr marL="0" indent="0">
              <a:buNone/>
            </a:pPr>
            <a:endParaRPr lang="en-US" dirty="0"/>
          </a:p>
        </p:txBody>
      </p:sp>
      <p:sp>
        <p:nvSpPr>
          <p:cNvPr id="4" name="Footer Placeholder 3">
            <a:extLst>
              <a:ext uri="{FF2B5EF4-FFF2-40B4-BE49-F238E27FC236}">
                <a16:creationId xmlns:a16="http://schemas.microsoft.com/office/drawing/2014/main" id="{533E3F5D-25E0-E640-8DBC-38ED6BCBE099}"/>
              </a:ext>
            </a:extLst>
          </p:cNvPr>
          <p:cNvSpPr>
            <a:spLocks noGrp="1"/>
          </p:cNvSpPr>
          <p:nvPr>
            <p:ph type="ftr" sz="quarter" idx="11"/>
          </p:nvPr>
        </p:nvSpPr>
        <p:spPr/>
        <p:txBody>
          <a:bodyPr/>
          <a:lstStyle/>
          <a:p>
            <a:r>
              <a:rPr lang="en-US"/>
              <a:t>Khalid Alharbi, Ph.D.</a:t>
            </a:r>
          </a:p>
        </p:txBody>
      </p:sp>
      <p:sp>
        <p:nvSpPr>
          <p:cNvPr id="5" name="TextBox 4">
            <a:extLst>
              <a:ext uri="{FF2B5EF4-FFF2-40B4-BE49-F238E27FC236}">
                <a16:creationId xmlns:a16="http://schemas.microsoft.com/office/drawing/2014/main" id="{CD4401AF-BFB9-E446-B5CB-03EA0FF5D9E1}"/>
              </a:ext>
            </a:extLst>
          </p:cNvPr>
          <p:cNvSpPr txBox="1"/>
          <p:nvPr/>
        </p:nvSpPr>
        <p:spPr>
          <a:xfrm>
            <a:off x="135732" y="2582595"/>
            <a:ext cx="11920535" cy="2246769"/>
          </a:xfrm>
          <a:prstGeom prst="rect">
            <a:avLst/>
          </a:prstGeom>
          <a:solidFill>
            <a:schemeClr val="bg2">
              <a:lumMod val="25000"/>
            </a:schemeClr>
          </a:solidFill>
        </p:spPr>
        <p:txBody>
          <a:bodyPr wrap="square" rtlCol="0">
            <a:spAutoFit/>
          </a:bodyPr>
          <a:lstStyle/>
          <a:p>
            <a:pPr lvl="1"/>
            <a:r>
              <a:rPr lang="en-US" sz="2000" dirty="0">
                <a:solidFill>
                  <a:schemeClr val="accent4"/>
                </a:solidFill>
                <a:latin typeface="Courier" pitchFamily="2" charset="0"/>
              </a:rPr>
              <a:t>Product </a:t>
            </a:r>
            <a:r>
              <a:rPr lang="en-US" sz="2000" dirty="0">
                <a:solidFill>
                  <a:schemeClr val="bg1"/>
                </a:solidFill>
                <a:latin typeface="Courier" pitchFamily="2" charset="0"/>
              </a:rPr>
              <a:t>p1</a:t>
            </a:r>
            <a:r>
              <a:rPr lang="en-US" sz="2000" dirty="0">
                <a:solidFill>
                  <a:schemeClr val="accent4"/>
                </a:solidFill>
                <a:latin typeface="Courier" pitchFamily="2" charset="0"/>
              </a:rPr>
              <a:t>  </a:t>
            </a:r>
            <a:r>
              <a:rPr lang="en-US" sz="2000" dirty="0">
                <a:solidFill>
                  <a:schemeClr val="bg1"/>
                </a:solidFill>
                <a:latin typeface="Courier" pitchFamily="2" charset="0"/>
              </a:rPr>
              <a:t>= </a:t>
            </a:r>
            <a:r>
              <a:rPr lang="en-US" sz="2000" dirty="0">
                <a:solidFill>
                  <a:schemeClr val="accent4"/>
                </a:solidFill>
                <a:latin typeface="Courier" pitchFamily="2" charset="0"/>
              </a:rPr>
              <a:t>new</a:t>
            </a:r>
            <a:r>
              <a:rPr lang="en-US" sz="2000" dirty="0">
                <a:solidFill>
                  <a:schemeClr val="bg1"/>
                </a:solidFill>
                <a:latin typeface="Courier" pitchFamily="2" charset="0"/>
              </a:rPr>
              <a:t> FoodProduct(3452, 10.0, “Cheddar Cheese”, “2022-06-07”);</a:t>
            </a:r>
          </a:p>
          <a:p>
            <a:pPr lvl="1"/>
            <a:r>
              <a:rPr lang="en-US" sz="2000" dirty="0">
                <a:solidFill>
                  <a:schemeClr val="accent4"/>
                </a:solidFill>
                <a:latin typeface="Courier" pitchFamily="2" charset="0"/>
              </a:rPr>
              <a:t>Product </a:t>
            </a:r>
            <a:r>
              <a:rPr lang="en-US" sz="2000" dirty="0">
                <a:solidFill>
                  <a:schemeClr val="bg1"/>
                </a:solidFill>
                <a:latin typeface="Courier" pitchFamily="2" charset="0"/>
              </a:rPr>
              <a:t>p2</a:t>
            </a:r>
            <a:r>
              <a:rPr lang="en-US" sz="2000" dirty="0">
                <a:solidFill>
                  <a:schemeClr val="accent4"/>
                </a:solidFill>
                <a:latin typeface="Courier" pitchFamily="2" charset="0"/>
              </a:rPr>
              <a:t>  </a:t>
            </a:r>
            <a:r>
              <a:rPr lang="en-US" sz="2000" dirty="0">
                <a:solidFill>
                  <a:schemeClr val="bg1"/>
                </a:solidFill>
                <a:latin typeface="Courier" pitchFamily="2" charset="0"/>
              </a:rPr>
              <a:t>= </a:t>
            </a:r>
            <a:r>
              <a:rPr lang="en-US" sz="2000" dirty="0">
                <a:solidFill>
                  <a:schemeClr val="accent4"/>
                </a:solidFill>
                <a:latin typeface="Courier" pitchFamily="2" charset="0"/>
              </a:rPr>
              <a:t>new</a:t>
            </a:r>
            <a:r>
              <a:rPr lang="en-US" sz="2000" dirty="0">
                <a:solidFill>
                  <a:schemeClr val="bg1"/>
                </a:solidFill>
                <a:latin typeface="Courier" pitchFamily="2" charset="0"/>
              </a:rPr>
              <a:t> ElectricProduct(4875, 30.0, “Extension cord”, “220v”);</a:t>
            </a:r>
          </a:p>
          <a:p>
            <a:pPr lvl="1"/>
            <a:r>
              <a:rPr lang="en-US" sz="2000" dirty="0">
                <a:solidFill>
                  <a:schemeClr val="bg1"/>
                </a:solidFill>
                <a:latin typeface="Courier" pitchFamily="2" charset="0"/>
              </a:rPr>
              <a:t>System.out.Println(p1.getSalePrice(20.0));</a:t>
            </a:r>
          </a:p>
          <a:p>
            <a:pPr lvl="1"/>
            <a:r>
              <a:rPr lang="en-US" sz="2000" dirty="0">
                <a:solidFill>
                  <a:schemeClr val="bg1"/>
                </a:solidFill>
                <a:latin typeface="Courier" pitchFamily="2" charset="0"/>
              </a:rPr>
              <a:t>System.out.Println(p1.addToShoppingCart());</a:t>
            </a:r>
          </a:p>
          <a:p>
            <a:pPr lvl="1"/>
            <a:r>
              <a:rPr lang="en-US" sz="2000" dirty="0">
                <a:solidFill>
                  <a:schemeClr val="bg1"/>
                </a:solidFill>
                <a:latin typeface="Courier" pitchFamily="2" charset="0"/>
              </a:rPr>
              <a:t>System.out.Println(p2.getSalePrice(20.0));</a:t>
            </a:r>
          </a:p>
          <a:p>
            <a:pPr lvl="1"/>
            <a:r>
              <a:rPr lang="en-US" sz="2000" dirty="0">
                <a:solidFill>
                  <a:schemeClr val="bg1"/>
                </a:solidFill>
                <a:latin typeface="Courier" pitchFamily="2" charset="0"/>
              </a:rPr>
              <a:t>System.out.Println(p2.addToShoppingCart());</a:t>
            </a:r>
          </a:p>
          <a:p>
            <a:pPr lvl="1"/>
            <a:endParaRPr lang="en-US" sz="2000" dirty="0">
              <a:solidFill>
                <a:schemeClr val="bg1"/>
              </a:solidFill>
              <a:latin typeface="Courier" pitchFamily="2" charset="0"/>
            </a:endParaRPr>
          </a:p>
        </p:txBody>
      </p:sp>
    </p:spTree>
    <p:extLst>
      <p:ext uri="{BB962C8B-B14F-4D97-AF65-F5344CB8AC3E}">
        <p14:creationId xmlns:p14="http://schemas.microsoft.com/office/powerpoint/2010/main" val="15387053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A82B6-94A3-1A48-8182-0EB3958E5395}"/>
              </a:ext>
            </a:extLst>
          </p:cNvPr>
          <p:cNvSpPr>
            <a:spLocks noGrp="1"/>
          </p:cNvSpPr>
          <p:nvPr>
            <p:ph type="title"/>
          </p:nvPr>
        </p:nvSpPr>
        <p:spPr/>
        <p:txBody>
          <a:bodyPr/>
          <a:lstStyle/>
          <a:p>
            <a:r>
              <a:rPr lang="en-US" dirty="0"/>
              <a:t>Polymorphism “Many Forms” (III)</a:t>
            </a:r>
          </a:p>
        </p:txBody>
      </p:sp>
      <p:sp>
        <p:nvSpPr>
          <p:cNvPr id="3" name="Content Placeholder 2">
            <a:extLst>
              <a:ext uri="{FF2B5EF4-FFF2-40B4-BE49-F238E27FC236}">
                <a16:creationId xmlns:a16="http://schemas.microsoft.com/office/drawing/2014/main" id="{EAA6C9F2-9E95-6C43-ABDC-ABB2D62BCD7B}"/>
              </a:ext>
            </a:extLst>
          </p:cNvPr>
          <p:cNvSpPr>
            <a:spLocks noGrp="1"/>
          </p:cNvSpPr>
          <p:nvPr>
            <p:ph idx="1"/>
          </p:nvPr>
        </p:nvSpPr>
        <p:spPr/>
        <p:txBody>
          <a:bodyPr/>
          <a:lstStyle/>
          <a:p>
            <a:r>
              <a:rPr lang="en-US" dirty="0"/>
              <a:t>Using the enhanced for statement (a.k.a. For-Each Loop)</a:t>
            </a:r>
          </a:p>
        </p:txBody>
      </p:sp>
      <p:sp>
        <p:nvSpPr>
          <p:cNvPr id="4" name="Footer Placeholder 3">
            <a:extLst>
              <a:ext uri="{FF2B5EF4-FFF2-40B4-BE49-F238E27FC236}">
                <a16:creationId xmlns:a16="http://schemas.microsoft.com/office/drawing/2014/main" id="{533E3F5D-25E0-E640-8DBC-38ED6BCBE099}"/>
              </a:ext>
            </a:extLst>
          </p:cNvPr>
          <p:cNvSpPr>
            <a:spLocks noGrp="1"/>
          </p:cNvSpPr>
          <p:nvPr>
            <p:ph type="ftr" sz="quarter" idx="11"/>
          </p:nvPr>
        </p:nvSpPr>
        <p:spPr/>
        <p:txBody>
          <a:bodyPr/>
          <a:lstStyle/>
          <a:p>
            <a:r>
              <a:rPr lang="en-US"/>
              <a:t>Khalid Alharbi, Ph.D.</a:t>
            </a:r>
          </a:p>
        </p:txBody>
      </p:sp>
      <p:sp>
        <p:nvSpPr>
          <p:cNvPr id="5" name="TextBox 4">
            <a:extLst>
              <a:ext uri="{FF2B5EF4-FFF2-40B4-BE49-F238E27FC236}">
                <a16:creationId xmlns:a16="http://schemas.microsoft.com/office/drawing/2014/main" id="{CD4401AF-BFB9-E446-B5CB-03EA0FF5D9E1}"/>
              </a:ext>
            </a:extLst>
          </p:cNvPr>
          <p:cNvSpPr txBox="1"/>
          <p:nvPr/>
        </p:nvSpPr>
        <p:spPr>
          <a:xfrm>
            <a:off x="135732" y="2582595"/>
            <a:ext cx="11920535" cy="2554545"/>
          </a:xfrm>
          <a:prstGeom prst="rect">
            <a:avLst/>
          </a:prstGeom>
          <a:solidFill>
            <a:schemeClr val="bg2">
              <a:lumMod val="25000"/>
            </a:schemeClr>
          </a:solidFill>
        </p:spPr>
        <p:txBody>
          <a:bodyPr wrap="square" rtlCol="0">
            <a:spAutoFit/>
          </a:bodyPr>
          <a:lstStyle/>
          <a:p>
            <a:pPr lvl="1"/>
            <a:r>
              <a:rPr lang="en-US" sz="2000" dirty="0">
                <a:solidFill>
                  <a:schemeClr val="accent4"/>
                </a:solidFill>
                <a:latin typeface="Courier" pitchFamily="2" charset="0"/>
              </a:rPr>
              <a:t>Product </a:t>
            </a:r>
            <a:r>
              <a:rPr lang="en-US" sz="2000" dirty="0">
                <a:solidFill>
                  <a:schemeClr val="bg1"/>
                </a:solidFill>
                <a:latin typeface="Courier" pitchFamily="2" charset="0"/>
              </a:rPr>
              <a:t>p1</a:t>
            </a:r>
            <a:r>
              <a:rPr lang="en-US" sz="2000" dirty="0">
                <a:solidFill>
                  <a:schemeClr val="accent4"/>
                </a:solidFill>
                <a:latin typeface="Courier" pitchFamily="2" charset="0"/>
              </a:rPr>
              <a:t>  </a:t>
            </a:r>
            <a:r>
              <a:rPr lang="en-US" sz="2000" dirty="0">
                <a:solidFill>
                  <a:schemeClr val="bg1"/>
                </a:solidFill>
                <a:latin typeface="Courier" pitchFamily="2" charset="0"/>
              </a:rPr>
              <a:t>= </a:t>
            </a:r>
            <a:r>
              <a:rPr lang="en-US" sz="2000" dirty="0">
                <a:solidFill>
                  <a:schemeClr val="accent4"/>
                </a:solidFill>
                <a:latin typeface="Courier" pitchFamily="2" charset="0"/>
              </a:rPr>
              <a:t>new</a:t>
            </a:r>
            <a:r>
              <a:rPr lang="en-US" sz="2000" dirty="0">
                <a:solidFill>
                  <a:schemeClr val="bg1"/>
                </a:solidFill>
                <a:latin typeface="Courier" pitchFamily="2" charset="0"/>
              </a:rPr>
              <a:t> FoodProduct(3452, 10.0, “Cheddar Cheese”, “2022-06-07”);</a:t>
            </a:r>
          </a:p>
          <a:p>
            <a:pPr lvl="1"/>
            <a:r>
              <a:rPr lang="en-US" sz="2000" dirty="0">
                <a:solidFill>
                  <a:schemeClr val="accent4"/>
                </a:solidFill>
                <a:latin typeface="Courier" pitchFamily="2" charset="0"/>
              </a:rPr>
              <a:t>Product </a:t>
            </a:r>
            <a:r>
              <a:rPr lang="en-US" sz="2000" dirty="0">
                <a:solidFill>
                  <a:schemeClr val="bg1"/>
                </a:solidFill>
                <a:latin typeface="Courier" pitchFamily="2" charset="0"/>
              </a:rPr>
              <a:t>p2</a:t>
            </a:r>
            <a:r>
              <a:rPr lang="en-US" sz="2000" dirty="0">
                <a:solidFill>
                  <a:schemeClr val="accent4"/>
                </a:solidFill>
                <a:latin typeface="Courier" pitchFamily="2" charset="0"/>
              </a:rPr>
              <a:t>  </a:t>
            </a:r>
            <a:r>
              <a:rPr lang="en-US" sz="2000" dirty="0">
                <a:solidFill>
                  <a:schemeClr val="bg1"/>
                </a:solidFill>
                <a:latin typeface="Courier" pitchFamily="2" charset="0"/>
              </a:rPr>
              <a:t>= </a:t>
            </a:r>
            <a:r>
              <a:rPr lang="en-US" sz="2000" dirty="0">
                <a:solidFill>
                  <a:schemeClr val="accent4"/>
                </a:solidFill>
                <a:latin typeface="Courier" pitchFamily="2" charset="0"/>
              </a:rPr>
              <a:t>new</a:t>
            </a:r>
            <a:r>
              <a:rPr lang="en-US" sz="2000" dirty="0">
                <a:solidFill>
                  <a:schemeClr val="bg1"/>
                </a:solidFill>
                <a:latin typeface="Courier" pitchFamily="2" charset="0"/>
              </a:rPr>
              <a:t> ElectricProduct(4875, 30.0, “Extension cord”, “220v”);</a:t>
            </a:r>
          </a:p>
          <a:p>
            <a:pPr lvl="1"/>
            <a:r>
              <a:rPr lang="en-US" sz="2000" dirty="0">
                <a:solidFill>
                  <a:schemeClr val="accent4"/>
                </a:solidFill>
                <a:latin typeface="Courier" pitchFamily="2" charset="0"/>
              </a:rPr>
              <a:t>Product </a:t>
            </a:r>
            <a:r>
              <a:rPr lang="en-US" sz="2000" dirty="0">
                <a:solidFill>
                  <a:schemeClr val="bg1"/>
                </a:solidFill>
                <a:latin typeface="Courier" pitchFamily="2" charset="0"/>
              </a:rPr>
              <a:t>[] products = {p1, p2};</a:t>
            </a:r>
          </a:p>
          <a:p>
            <a:pPr lvl="1"/>
            <a:r>
              <a:rPr lang="en-US" sz="2000" dirty="0">
                <a:solidFill>
                  <a:schemeClr val="accent4"/>
                </a:solidFill>
                <a:latin typeface="Courier" pitchFamily="2" charset="0"/>
              </a:rPr>
              <a:t>for</a:t>
            </a:r>
            <a:r>
              <a:rPr lang="en-US" sz="2000" dirty="0">
                <a:solidFill>
                  <a:schemeClr val="bg1"/>
                </a:solidFill>
                <a:latin typeface="Courier" pitchFamily="2" charset="0"/>
              </a:rPr>
              <a:t>(</a:t>
            </a:r>
            <a:r>
              <a:rPr lang="en-US" sz="2000" dirty="0">
                <a:solidFill>
                  <a:schemeClr val="accent4"/>
                </a:solidFill>
                <a:latin typeface="Courier" pitchFamily="2" charset="0"/>
              </a:rPr>
              <a:t>Product </a:t>
            </a:r>
            <a:r>
              <a:rPr lang="en-US" sz="2000" dirty="0">
                <a:solidFill>
                  <a:schemeClr val="bg1"/>
                </a:solidFill>
                <a:latin typeface="Courier" pitchFamily="2" charset="0"/>
              </a:rPr>
              <a:t>p: products){</a:t>
            </a:r>
          </a:p>
          <a:p>
            <a:pPr lvl="1"/>
            <a:r>
              <a:rPr lang="en-US" sz="2000" dirty="0">
                <a:solidFill>
                  <a:schemeClr val="bg1"/>
                </a:solidFill>
                <a:latin typeface="Courier" pitchFamily="2" charset="0"/>
              </a:rPr>
              <a:t>   System.out.println(p.getSalePrice(20.0));</a:t>
            </a:r>
          </a:p>
          <a:p>
            <a:pPr lvl="1"/>
            <a:r>
              <a:rPr lang="en-US" sz="2000" dirty="0">
                <a:solidFill>
                  <a:schemeClr val="bg1"/>
                </a:solidFill>
                <a:latin typeface="Courier" pitchFamily="2" charset="0"/>
              </a:rPr>
              <a:t>   System.out.println(p.addToShoppingCart());</a:t>
            </a:r>
          </a:p>
          <a:p>
            <a:pPr lvl="1"/>
            <a:r>
              <a:rPr lang="en-US" sz="2000" dirty="0">
                <a:solidFill>
                  <a:schemeClr val="bg1"/>
                </a:solidFill>
                <a:latin typeface="Courier" pitchFamily="2" charset="0"/>
              </a:rPr>
              <a:t>}</a:t>
            </a:r>
          </a:p>
          <a:p>
            <a:pPr lvl="1"/>
            <a:endParaRPr lang="en-US" sz="2000" dirty="0">
              <a:solidFill>
                <a:schemeClr val="bg1"/>
              </a:solidFill>
              <a:latin typeface="Courier" pitchFamily="2" charset="0"/>
            </a:endParaRPr>
          </a:p>
        </p:txBody>
      </p:sp>
      <p:sp>
        <p:nvSpPr>
          <p:cNvPr id="6" name="TextBox 5">
            <a:extLst>
              <a:ext uri="{FF2B5EF4-FFF2-40B4-BE49-F238E27FC236}">
                <a16:creationId xmlns:a16="http://schemas.microsoft.com/office/drawing/2014/main" id="{527AF9FF-6796-FF40-B345-A712F4074E9C}"/>
              </a:ext>
            </a:extLst>
          </p:cNvPr>
          <p:cNvSpPr txBox="1"/>
          <p:nvPr/>
        </p:nvSpPr>
        <p:spPr>
          <a:xfrm>
            <a:off x="9626203" y="5426219"/>
            <a:ext cx="1385887" cy="461665"/>
          </a:xfrm>
          <a:prstGeom prst="rect">
            <a:avLst/>
          </a:prstGeom>
          <a:noFill/>
          <a:ln w="38100">
            <a:solidFill>
              <a:schemeClr val="tx1"/>
            </a:solidFill>
          </a:ln>
        </p:spPr>
        <p:txBody>
          <a:bodyPr wrap="square" rtlCol="0">
            <a:spAutoFit/>
          </a:bodyPr>
          <a:lstStyle/>
          <a:p>
            <a:pPr algn="ctr"/>
            <a:r>
              <a:rPr lang="en-US" sz="2400" b="1" dirty="0"/>
              <a:t>Demo</a:t>
            </a:r>
          </a:p>
        </p:txBody>
      </p:sp>
    </p:spTree>
    <p:extLst>
      <p:ext uri="{BB962C8B-B14F-4D97-AF65-F5344CB8AC3E}">
        <p14:creationId xmlns:p14="http://schemas.microsoft.com/office/powerpoint/2010/main" val="13614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1F5E3-1536-C34E-A248-2EE62BABF8A2}"/>
              </a:ext>
            </a:extLst>
          </p:cNvPr>
          <p:cNvSpPr>
            <a:spLocks noGrp="1"/>
          </p:cNvSpPr>
          <p:nvPr>
            <p:ph type="title"/>
          </p:nvPr>
        </p:nvSpPr>
        <p:spPr/>
        <p:txBody>
          <a:bodyPr/>
          <a:lstStyle/>
          <a:p>
            <a:r>
              <a:rPr lang="en-US" dirty="0"/>
              <a:t>Overview of Object-Oriented Programming</a:t>
            </a:r>
          </a:p>
        </p:txBody>
      </p:sp>
      <p:sp>
        <p:nvSpPr>
          <p:cNvPr id="3" name="Text Placeholder 2">
            <a:extLst>
              <a:ext uri="{FF2B5EF4-FFF2-40B4-BE49-F238E27FC236}">
                <a16:creationId xmlns:a16="http://schemas.microsoft.com/office/drawing/2014/main" id="{69ED145E-1A0C-FC48-BCEF-37DDE3FE29A1}"/>
              </a:ext>
            </a:extLst>
          </p:cNvPr>
          <p:cNvSpPr>
            <a:spLocks noGrp="1"/>
          </p:cNvSpPr>
          <p:nvPr>
            <p:ph type="body" idx="1"/>
          </p:nvPr>
        </p:nvSpPr>
        <p:spPr/>
        <p:txBody>
          <a:bodyPr/>
          <a:lstStyle/>
          <a:p>
            <a:r>
              <a:rPr lang="en-US" dirty="0"/>
              <a:t>An overview of fundamental concepts in Object-Oriented Programming, which is a prerequisite to understanding and applying design patterns.</a:t>
            </a:r>
          </a:p>
        </p:txBody>
      </p:sp>
      <p:sp>
        <p:nvSpPr>
          <p:cNvPr id="4" name="Footer Placeholder 3">
            <a:extLst>
              <a:ext uri="{FF2B5EF4-FFF2-40B4-BE49-F238E27FC236}">
                <a16:creationId xmlns:a16="http://schemas.microsoft.com/office/drawing/2014/main" id="{78832667-B165-7248-98EB-D1792B252FEA}"/>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3910671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453EA-032C-A941-AF25-6736EC78F081}"/>
              </a:ext>
            </a:extLst>
          </p:cNvPr>
          <p:cNvSpPr>
            <a:spLocks noGrp="1"/>
          </p:cNvSpPr>
          <p:nvPr>
            <p:ph type="title"/>
          </p:nvPr>
        </p:nvSpPr>
        <p:spPr/>
        <p:txBody>
          <a:bodyPr/>
          <a:lstStyle/>
          <a:p>
            <a:r>
              <a:rPr lang="en-US" dirty="0"/>
              <a:t>Inheritance: The Good!</a:t>
            </a:r>
          </a:p>
        </p:txBody>
      </p:sp>
      <p:sp>
        <p:nvSpPr>
          <p:cNvPr id="3" name="Content Placeholder 2">
            <a:extLst>
              <a:ext uri="{FF2B5EF4-FFF2-40B4-BE49-F238E27FC236}">
                <a16:creationId xmlns:a16="http://schemas.microsoft.com/office/drawing/2014/main" id="{EDEA74ED-55DE-2A4A-A3B8-832C540CCB14}"/>
              </a:ext>
            </a:extLst>
          </p:cNvPr>
          <p:cNvSpPr>
            <a:spLocks noGrp="1"/>
          </p:cNvSpPr>
          <p:nvPr>
            <p:ph idx="1"/>
          </p:nvPr>
        </p:nvSpPr>
        <p:spPr/>
        <p:txBody>
          <a:bodyPr>
            <a:normAutofit/>
          </a:bodyPr>
          <a:lstStyle/>
          <a:p>
            <a:r>
              <a:rPr lang="en-US" dirty="0"/>
              <a:t>Code organization</a:t>
            </a:r>
          </a:p>
          <a:p>
            <a:pPr lvl="1"/>
            <a:r>
              <a:rPr lang="en-US" dirty="0"/>
              <a:t>Code is broken and arranged in a related class and package.</a:t>
            </a:r>
          </a:p>
          <a:p>
            <a:r>
              <a:rPr lang="en-US" dirty="0"/>
              <a:t>Code reuse</a:t>
            </a:r>
          </a:p>
          <a:p>
            <a:pPr lvl="1"/>
            <a:r>
              <a:rPr lang="en-US" dirty="0"/>
              <a:t>Why not copy and paste the code whenever you need it?</a:t>
            </a:r>
          </a:p>
          <a:p>
            <a:r>
              <a:rPr lang="en-US" dirty="0"/>
              <a:t>Extension</a:t>
            </a:r>
          </a:p>
          <a:p>
            <a:pPr lvl="1"/>
            <a:r>
              <a:rPr lang="en-US" dirty="0"/>
              <a:t>Subclasses add new methods or customize and override inherited ones</a:t>
            </a:r>
          </a:p>
          <a:p>
            <a:r>
              <a:rPr lang="en-US" dirty="0"/>
              <a:t>Readability</a:t>
            </a:r>
          </a:p>
          <a:p>
            <a:pPr lvl="1"/>
            <a:r>
              <a:rPr lang="en-US" dirty="0"/>
              <a:t>The code is readable due to the clear model structure of inheritance.</a:t>
            </a:r>
          </a:p>
          <a:p>
            <a:r>
              <a:rPr lang="en-US" dirty="0"/>
              <a:t>But despite all these benefits, Inheritance comes with serious costs.</a:t>
            </a:r>
          </a:p>
        </p:txBody>
      </p:sp>
      <p:sp>
        <p:nvSpPr>
          <p:cNvPr id="4" name="Footer Placeholder 3">
            <a:extLst>
              <a:ext uri="{FF2B5EF4-FFF2-40B4-BE49-F238E27FC236}">
                <a16:creationId xmlns:a16="http://schemas.microsoft.com/office/drawing/2014/main" id="{DAF0DBA9-B3B4-0040-918E-4AE282AC001B}"/>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25237049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1EB40-64A0-5241-9097-A93B9AB802A7}"/>
              </a:ext>
            </a:extLst>
          </p:cNvPr>
          <p:cNvSpPr>
            <a:spLocks noGrp="1"/>
          </p:cNvSpPr>
          <p:nvPr>
            <p:ph type="title"/>
          </p:nvPr>
        </p:nvSpPr>
        <p:spPr/>
        <p:txBody>
          <a:bodyPr/>
          <a:lstStyle/>
          <a:p>
            <a:r>
              <a:rPr lang="en-US" dirty="0"/>
              <a:t>Inheritance: The bad!</a:t>
            </a:r>
          </a:p>
        </p:txBody>
      </p:sp>
      <p:sp>
        <p:nvSpPr>
          <p:cNvPr id="3" name="Content Placeholder 2">
            <a:extLst>
              <a:ext uri="{FF2B5EF4-FFF2-40B4-BE49-F238E27FC236}">
                <a16:creationId xmlns:a16="http://schemas.microsoft.com/office/drawing/2014/main" id="{749F88A4-5950-ED48-8A0F-9211A44C1F95}"/>
              </a:ext>
            </a:extLst>
          </p:cNvPr>
          <p:cNvSpPr>
            <a:spLocks noGrp="1"/>
          </p:cNvSpPr>
          <p:nvPr>
            <p:ph idx="1"/>
          </p:nvPr>
        </p:nvSpPr>
        <p:spPr/>
        <p:txBody>
          <a:bodyPr/>
          <a:lstStyle/>
          <a:p>
            <a:r>
              <a:rPr lang="en-US" b="1" dirty="0"/>
              <a:t>Inheritance can be powerful. But..</a:t>
            </a:r>
          </a:p>
          <a:p>
            <a:r>
              <a:rPr lang="en-US" b="1" dirty="0"/>
              <a:t>Inheritance is static </a:t>
            </a:r>
            <a:r>
              <a:rPr lang="en-US" dirty="0"/>
              <a:t>( i.e., defined at compile time).</a:t>
            </a:r>
          </a:p>
          <a:p>
            <a:pPr lvl="1"/>
            <a:r>
              <a:rPr lang="en-US" dirty="0"/>
              <a:t>We can't change the implementation inherited from super classes at runtime.</a:t>
            </a:r>
          </a:p>
          <a:p>
            <a:r>
              <a:rPr lang="en-US" b="1" dirty="0"/>
              <a:t>Inheritance breaks encapsulation </a:t>
            </a:r>
            <a:r>
              <a:rPr lang="en-US" dirty="0"/>
              <a:t>because it exposes the internal protected data of </a:t>
            </a:r>
            <a:r>
              <a:rPr lang="en-US" dirty="0" err="1"/>
              <a:t>superclasses</a:t>
            </a:r>
            <a:r>
              <a:rPr lang="en-US" dirty="0"/>
              <a:t> to subclasses.</a:t>
            </a:r>
          </a:p>
          <a:p>
            <a:pPr lvl="1"/>
            <a:r>
              <a:rPr lang="en-US" dirty="0"/>
              <a:t>Subclasses can access details of their parent classes.</a:t>
            </a:r>
          </a:p>
          <a:p>
            <a:r>
              <a:rPr lang="en-US" dirty="0"/>
              <a:t>Inheritance creates </a:t>
            </a:r>
            <a:r>
              <a:rPr lang="en-US" b="1" dirty="0"/>
              <a:t>tight coupling </a:t>
            </a:r>
            <a:r>
              <a:rPr lang="en-US" dirty="0"/>
              <a:t>between </a:t>
            </a:r>
            <a:r>
              <a:rPr lang="en-US" dirty="0" err="1"/>
              <a:t>superclasses</a:t>
            </a:r>
            <a:r>
              <a:rPr lang="en-US" dirty="0"/>
              <a:t> and subclasses.</a:t>
            </a:r>
          </a:p>
          <a:p>
            <a:pPr lvl="1"/>
            <a:r>
              <a:rPr lang="en-US" dirty="0"/>
              <a:t>Changes in the superclass implementation will force subclasses to change.</a:t>
            </a:r>
          </a:p>
          <a:p>
            <a:endParaRPr lang="en-US" dirty="0"/>
          </a:p>
        </p:txBody>
      </p:sp>
      <p:sp>
        <p:nvSpPr>
          <p:cNvPr id="4" name="Footer Placeholder 3">
            <a:extLst>
              <a:ext uri="{FF2B5EF4-FFF2-40B4-BE49-F238E27FC236}">
                <a16:creationId xmlns:a16="http://schemas.microsoft.com/office/drawing/2014/main" id="{A48E1D82-2010-3547-8612-3E23EB850562}"/>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14460748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50D0E-E484-B341-AADA-5364501EA5B0}"/>
              </a:ext>
            </a:extLst>
          </p:cNvPr>
          <p:cNvSpPr>
            <a:spLocks noGrp="1"/>
          </p:cNvSpPr>
          <p:nvPr>
            <p:ph type="title"/>
          </p:nvPr>
        </p:nvSpPr>
        <p:spPr/>
        <p:txBody>
          <a:bodyPr/>
          <a:lstStyle/>
          <a:p>
            <a:r>
              <a:rPr lang="en-US" dirty="0"/>
              <a:t>Coupling</a:t>
            </a:r>
          </a:p>
        </p:txBody>
      </p:sp>
      <p:sp>
        <p:nvSpPr>
          <p:cNvPr id="3" name="Content Placeholder 2">
            <a:extLst>
              <a:ext uri="{FF2B5EF4-FFF2-40B4-BE49-F238E27FC236}">
                <a16:creationId xmlns:a16="http://schemas.microsoft.com/office/drawing/2014/main" id="{1A10D7DB-CB2E-2540-B8C7-C59AC55A2863}"/>
              </a:ext>
            </a:extLst>
          </p:cNvPr>
          <p:cNvSpPr>
            <a:spLocks noGrp="1"/>
          </p:cNvSpPr>
          <p:nvPr>
            <p:ph idx="1"/>
          </p:nvPr>
        </p:nvSpPr>
        <p:spPr/>
        <p:txBody>
          <a:bodyPr/>
          <a:lstStyle/>
          <a:p>
            <a:r>
              <a:rPr lang="en-US" dirty="0"/>
              <a:t>Coupling is the degree of interdependence between classes, packages, or methods.</a:t>
            </a:r>
          </a:p>
          <a:p>
            <a:r>
              <a:rPr lang="en-US" b="1" dirty="0"/>
              <a:t>Tight coupling </a:t>
            </a:r>
            <a:r>
              <a:rPr lang="en-US" dirty="0"/>
              <a:t>in classes means classes are strongly connected to the point that they can’t be changed without breaking other parts in the system.</a:t>
            </a:r>
          </a:p>
          <a:p>
            <a:r>
              <a:rPr lang="en-US" dirty="0"/>
              <a:t>With tight coupling, a small change in one method or attribute will result in ripple effects.</a:t>
            </a:r>
          </a:p>
          <a:p>
            <a:r>
              <a:rPr lang="en-US" dirty="0"/>
              <a:t>Tight coupling will result in spending a long time debugging and understanding the relationships between parts of the system.</a:t>
            </a:r>
          </a:p>
        </p:txBody>
      </p:sp>
      <p:sp>
        <p:nvSpPr>
          <p:cNvPr id="4" name="Footer Placeholder 3">
            <a:extLst>
              <a:ext uri="{FF2B5EF4-FFF2-40B4-BE49-F238E27FC236}">
                <a16:creationId xmlns:a16="http://schemas.microsoft.com/office/drawing/2014/main" id="{D9665529-6907-ED4B-B6AE-C4FB3F963561}"/>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1797439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247A9-DB02-3148-92D8-B07F10B562FD}"/>
              </a:ext>
            </a:extLst>
          </p:cNvPr>
          <p:cNvSpPr>
            <a:spLocks noGrp="1"/>
          </p:cNvSpPr>
          <p:nvPr>
            <p:ph type="title"/>
          </p:nvPr>
        </p:nvSpPr>
        <p:spPr/>
        <p:txBody>
          <a:bodyPr/>
          <a:lstStyle/>
          <a:p>
            <a:r>
              <a:rPr lang="en-US" dirty="0"/>
              <a:t>Association, composition, aggregation and delegation</a:t>
            </a:r>
          </a:p>
        </p:txBody>
      </p:sp>
      <p:sp>
        <p:nvSpPr>
          <p:cNvPr id="3" name="Text Placeholder 2">
            <a:extLst>
              <a:ext uri="{FF2B5EF4-FFF2-40B4-BE49-F238E27FC236}">
                <a16:creationId xmlns:a16="http://schemas.microsoft.com/office/drawing/2014/main" id="{2F20B1EE-82FA-BF4B-828F-964B69A86772}"/>
              </a:ext>
            </a:extLst>
          </p:cNvPr>
          <p:cNvSpPr>
            <a:spLocks noGrp="1"/>
          </p:cNvSpPr>
          <p:nvPr>
            <p:ph type="body" idx="1"/>
          </p:nvPr>
        </p:nvSpPr>
        <p:spPr/>
        <p:txBody>
          <a:bodyPr>
            <a:normAutofit fontScale="92500" lnSpcReduction="20000"/>
          </a:bodyPr>
          <a:lstStyle/>
          <a:p>
            <a:pPr marL="342900" indent="-342900">
              <a:buFontTx/>
              <a:buChar char="-"/>
            </a:pPr>
            <a:r>
              <a:rPr lang="en-US" dirty="0"/>
              <a:t>What are the different types of associations?</a:t>
            </a:r>
          </a:p>
          <a:p>
            <a:pPr marL="342900" indent="-342900">
              <a:buFontTx/>
              <a:buChar char="-"/>
            </a:pPr>
            <a:r>
              <a:rPr lang="en-US" dirty="0"/>
              <a:t>Why do we need aggregation and composition? </a:t>
            </a:r>
          </a:p>
          <a:p>
            <a:pPr marL="342900" indent="-342900">
              <a:buFontTx/>
              <a:buChar char="-"/>
            </a:pPr>
            <a:r>
              <a:rPr lang="en-US" dirty="0"/>
              <a:t>Why do we want to favor composition over inheritance?</a:t>
            </a:r>
          </a:p>
          <a:p>
            <a:pPr marL="342900" indent="-342900">
              <a:buFontTx/>
              <a:buChar char="-"/>
            </a:pPr>
            <a:r>
              <a:rPr lang="en-US" dirty="0"/>
              <a:t>What is delegation and how can it be implemented?</a:t>
            </a:r>
          </a:p>
        </p:txBody>
      </p:sp>
      <p:sp>
        <p:nvSpPr>
          <p:cNvPr id="4" name="Footer Placeholder 3">
            <a:extLst>
              <a:ext uri="{FF2B5EF4-FFF2-40B4-BE49-F238E27FC236}">
                <a16:creationId xmlns:a16="http://schemas.microsoft.com/office/drawing/2014/main" id="{3229A639-666D-A64C-864C-E1C96414D81A}"/>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2690806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FBF86-8084-7245-AFB1-C92102B76EEE}"/>
              </a:ext>
            </a:extLst>
          </p:cNvPr>
          <p:cNvSpPr>
            <a:spLocks noGrp="1"/>
          </p:cNvSpPr>
          <p:nvPr>
            <p:ph type="title"/>
          </p:nvPr>
        </p:nvSpPr>
        <p:spPr/>
        <p:txBody>
          <a:bodyPr/>
          <a:lstStyle/>
          <a:p>
            <a:r>
              <a:rPr lang="en-US" dirty="0"/>
              <a:t>Relationships: Association	</a:t>
            </a:r>
          </a:p>
        </p:txBody>
      </p:sp>
      <p:sp>
        <p:nvSpPr>
          <p:cNvPr id="3" name="Content Placeholder 2">
            <a:extLst>
              <a:ext uri="{FF2B5EF4-FFF2-40B4-BE49-F238E27FC236}">
                <a16:creationId xmlns:a16="http://schemas.microsoft.com/office/drawing/2014/main" id="{B1B39423-0CA1-F94A-8DDF-6A0703702F4F}"/>
              </a:ext>
            </a:extLst>
          </p:cNvPr>
          <p:cNvSpPr>
            <a:spLocks noGrp="1"/>
          </p:cNvSpPr>
          <p:nvPr>
            <p:ph sz="half" idx="1"/>
          </p:nvPr>
        </p:nvSpPr>
        <p:spPr>
          <a:xfrm>
            <a:off x="838198" y="1825625"/>
            <a:ext cx="8895613" cy="4351338"/>
          </a:xfrm>
        </p:spPr>
        <p:txBody>
          <a:bodyPr>
            <a:normAutofit/>
          </a:bodyPr>
          <a:lstStyle/>
          <a:p>
            <a:r>
              <a:rPr lang="en-US" dirty="0"/>
              <a:t>Association is an “</a:t>
            </a:r>
            <a:r>
              <a:rPr lang="en-US" b="1" dirty="0"/>
              <a:t>has-a</a:t>
            </a:r>
            <a:r>
              <a:rPr lang="en-US" dirty="0"/>
              <a:t>” relationship </a:t>
            </a:r>
          </a:p>
          <a:p>
            <a:r>
              <a:rPr lang="en-US" dirty="0"/>
              <a:t>A class has a reference to another object for another class.</a:t>
            </a:r>
          </a:p>
          <a:p>
            <a:pPr marL="0" indent="0">
              <a:buNone/>
            </a:pPr>
            <a:endParaRPr lang="en-US" dirty="0"/>
          </a:p>
          <a:p>
            <a:endParaRPr lang="en-US" dirty="0"/>
          </a:p>
          <a:p>
            <a:endParaRPr lang="en-US" dirty="0"/>
          </a:p>
          <a:p>
            <a:r>
              <a:rPr lang="en-US" dirty="0"/>
              <a:t>In UML, multiplicity can indicate the number of instances involved in the relationship.</a:t>
            </a:r>
          </a:p>
          <a:p>
            <a:r>
              <a:rPr lang="en-US" dirty="0"/>
              <a:t>Associations can also convey whole-part relationships (e.g., </a:t>
            </a:r>
            <a:r>
              <a:rPr lang="en-US" b="1" dirty="0"/>
              <a:t>Composition</a:t>
            </a:r>
            <a:r>
              <a:rPr lang="en-US" dirty="0"/>
              <a:t> and </a:t>
            </a:r>
            <a:r>
              <a:rPr lang="en-US" b="1" dirty="0"/>
              <a:t>Aggregation</a:t>
            </a:r>
            <a:r>
              <a:rPr lang="en-US" dirty="0"/>
              <a:t>).</a:t>
            </a:r>
          </a:p>
        </p:txBody>
      </p:sp>
      <p:sp>
        <p:nvSpPr>
          <p:cNvPr id="11" name="Content Placeholder 10">
            <a:extLst>
              <a:ext uri="{FF2B5EF4-FFF2-40B4-BE49-F238E27FC236}">
                <a16:creationId xmlns:a16="http://schemas.microsoft.com/office/drawing/2014/main" id="{ED3E2346-0006-0343-987C-282E174810C0}"/>
              </a:ext>
            </a:extLst>
          </p:cNvPr>
          <p:cNvSpPr>
            <a:spLocks noGrp="1"/>
          </p:cNvSpPr>
          <p:nvPr>
            <p:ph sz="half" idx="2"/>
          </p:nvPr>
        </p:nvSpPr>
        <p:spPr>
          <a:xfrm>
            <a:off x="9381506" y="1825625"/>
            <a:ext cx="1972293" cy="4351338"/>
          </a:xfrm>
        </p:spPr>
        <p:txBody>
          <a:bodyPr>
            <a:normAutofit/>
          </a:bodyPr>
          <a:lstStyle/>
          <a:p>
            <a:pPr marL="0" indent="0">
              <a:buNone/>
            </a:pPr>
            <a:endParaRPr lang="en-US" dirty="0"/>
          </a:p>
        </p:txBody>
      </p:sp>
      <p:sp>
        <p:nvSpPr>
          <p:cNvPr id="4" name="Footer Placeholder 3">
            <a:extLst>
              <a:ext uri="{FF2B5EF4-FFF2-40B4-BE49-F238E27FC236}">
                <a16:creationId xmlns:a16="http://schemas.microsoft.com/office/drawing/2014/main" id="{1272C31B-080C-834B-A48C-38E8E1D93225}"/>
              </a:ext>
            </a:extLst>
          </p:cNvPr>
          <p:cNvSpPr>
            <a:spLocks noGrp="1"/>
          </p:cNvSpPr>
          <p:nvPr>
            <p:ph type="ftr" sz="quarter" idx="11"/>
          </p:nvPr>
        </p:nvSpPr>
        <p:spPr/>
        <p:txBody>
          <a:bodyPr/>
          <a:lstStyle/>
          <a:p>
            <a:r>
              <a:rPr lang="en-US"/>
              <a:t>Khalid Alharbi, Ph.D.</a:t>
            </a:r>
          </a:p>
        </p:txBody>
      </p:sp>
      <p:sp>
        <p:nvSpPr>
          <p:cNvPr id="12" name="TextBox 11">
            <a:extLst>
              <a:ext uri="{FF2B5EF4-FFF2-40B4-BE49-F238E27FC236}">
                <a16:creationId xmlns:a16="http://schemas.microsoft.com/office/drawing/2014/main" id="{2CC3E7DD-ABF4-3445-BFAD-7D24A1125CCE}"/>
              </a:ext>
            </a:extLst>
          </p:cNvPr>
          <p:cNvSpPr txBox="1"/>
          <p:nvPr/>
        </p:nvSpPr>
        <p:spPr>
          <a:xfrm>
            <a:off x="9973294" y="5026313"/>
            <a:ext cx="1068779" cy="923330"/>
          </a:xfrm>
          <a:prstGeom prst="rect">
            <a:avLst/>
          </a:prstGeom>
          <a:noFill/>
          <a:ln>
            <a:solidFill>
              <a:schemeClr val="tx1"/>
            </a:solidFill>
          </a:ln>
        </p:spPr>
        <p:txBody>
          <a:bodyPr wrap="square" rtlCol="0">
            <a:spAutoFit/>
          </a:bodyPr>
          <a:lstStyle/>
          <a:p>
            <a:pPr algn="ctr"/>
            <a:endParaRPr lang="en-US" dirty="0"/>
          </a:p>
          <a:p>
            <a:pPr algn="ctr"/>
            <a:r>
              <a:rPr lang="en-US" dirty="0"/>
              <a:t>Car</a:t>
            </a:r>
          </a:p>
          <a:p>
            <a:pPr algn="ctr"/>
            <a:endParaRPr lang="en-US" dirty="0"/>
          </a:p>
        </p:txBody>
      </p:sp>
      <p:sp>
        <p:nvSpPr>
          <p:cNvPr id="13" name="TextBox 12">
            <a:extLst>
              <a:ext uri="{FF2B5EF4-FFF2-40B4-BE49-F238E27FC236}">
                <a16:creationId xmlns:a16="http://schemas.microsoft.com/office/drawing/2014/main" id="{712A50B3-F32C-F940-92F6-9EC3D920267E}"/>
              </a:ext>
            </a:extLst>
          </p:cNvPr>
          <p:cNvSpPr txBox="1"/>
          <p:nvPr/>
        </p:nvSpPr>
        <p:spPr>
          <a:xfrm>
            <a:off x="9973294" y="2081233"/>
            <a:ext cx="1068779" cy="923330"/>
          </a:xfrm>
          <a:prstGeom prst="rect">
            <a:avLst/>
          </a:prstGeom>
          <a:noFill/>
          <a:ln>
            <a:solidFill>
              <a:schemeClr val="tx1"/>
            </a:solidFill>
          </a:ln>
        </p:spPr>
        <p:txBody>
          <a:bodyPr wrap="square" rtlCol="0">
            <a:spAutoFit/>
          </a:bodyPr>
          <a:lstStyle/>
          <a:p>
            <a:pPr algn="ctr"/>
            <a:endParaRPr lang="en-US" dirty="0"/>
          </a:p>
          <a:p>
            <a:pPr algn="ctr"/>
            <a:r>
              <a:rPr lang="en-US" dirty="0"/>
              <a:t>Owner</a:t>
            </a:r>
          </a:p>
          <a:p>
            <a:pPr algn="ctr"/>
            <a:endParaRPr lang="en-US" dirty="0"/>
          </a:p>
        </p:txBody>
      </p:sp>
      <p:cxnSp>
        <p:nvCxnSpPr>
          <p:cNvPr id="14" name="Straight Connector 13">
            <a:extLst>
              <a:ext uri="{FF2B5EF4-FFF2-40B4-BE49-F238E27FC236}">
                <a16:creationId xmlns:a16="http://schemas.microsoft.com/office/drawing/2014/main" id="{C654340B-7C34-CF43-B8E5-563E27C74642}"/>
              </a:ext>
            </a:extLst>
          </p:cNvPr>
          <p:cNvCxnSpPr>
            <a:cxnSpLocks/>
            <a:stCxn id="12" idx="0"/>
            <a:endCxn id="13" idx="2"/>
          </p:cNvCxnSpPr>
          <p:nvPr/>
        </p:nvCxnSpPr>
        <p:spPr>
          <a:xfrm flipV="1">
            <a:off x="10507684" y="3004563"/>
            <a:ext cx="0" cy="20217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D56C8CF-6DF9-EE40-BE39-CBDA3F96A06F}"/>
              </a:ext>
            </a:extLst>
          </p:cNvPr>
          <p:cNvSpPr txBox="1"/>
          <p:nvPr/>
        </p:nvSpPr>
        <p:spPr>
          <a:xfrm>
            <a:off x="10174187" y="4751493"/>
            <a:ext cx="427512" cy="369332"/>
          </a:xfrm>
          <a:prstGeom prst="rect">
            <a:avLst/>
          </a:prstGeom>
          <a:noFill/>
        </p:spPr>
        <p:txBody>
          <a:bodyPr wrap="square" rtlCol="0">
            <a:spAutoFit/>
          </a:bodyPr>
          <a:lstStyle/>
          <a:p>
            <a:r>
              <a:rPr lang="en-US" dirty="0"/>
              <a:t>*</a:t>
            </a:r>
          </a:p>
        </p:txBody>
      </p:sp>
      <p:sp>
        <p:nvSpPr>
          <p:cNvPr id="16" name="TextBox 15">
            <a:extLst>
              <a:ext uri="{FF2B5EF4-FFF2-40B4-BE49-F238E27FC236}">
                <a16:creationId xmlns:a16="http://schemas.microsoft.com/office/drawing/2014/main" id="{A883D4CE-991C-864B-AD3C-37B221CE02A6}"/>
              </a:ext>
            </a:extLst>
          </p:cNvPr>
          <p:cNvSpPr txBox="1"/>
          <p:nvPr/>
        </p:nvSpPr>
        <p:spPr>
          <a:xfrm>
            <a:off x="9973294" y="3141079"/>
            <a:ext cx="534389" cy="369332"/>
          </a:xfrm>
          <a:prstGeom prst="rect">
            <a:avLst/>
          </a:prstGeom>
          <a:noFill/>
        </p:spPr>
        <p:txBody>
          <a:bodyPr wrap="square" rtlCol="0">
            <a:spAutoFit/>
          </a:bodyPr>
          <a:lstStyle/>
          <a:p>
            <a:r>
              <a:rPr lang="en-US" dirty="0"/>
              <a:t>0..1</a:t>
            </a:r>
          </a:p>
        </p:txBody>
      </p:sp>
      <p:sp>
        <p:nvSpPr>
          <p:cNvPr id="21" name="TextBox 20">
            <a:extLst>
              <a:ext uri="{FF2B5EF4-FFF2-40B4-BE49-F238E27FC236}">
                <a16:creationId xmlns:a16="http://schemas.microsoft.com/office/drawing/2014/main" id="{06E04A1F-2870-0546-9D0A-BE1F19E24F5A}"/>
              </a:ext>
            </a:extLst>
          </p:cNvPr>
          <p:cNvSpPr txBox="1"/>
          <p:nvPr/>
        </p:nvSpPr>
        <p:spPr>
          <a:xfrm>
            <a:off x="1061422" y="3141079"/>
            <a:ext cx="6610038" cy="1015663"/>
          </a:xfrm>
          <a:prstGeom prst="rect">
            <a:avLst/>
          </a:prstGeom>
          <a:solidFill>
            <a:schemeClr val="bg2">
              <a:lumMod val="25000"/>
            </a:schemeClr>
          </a:solidFill>
        </p:spPr>
        <p:txBody>
          <a:bodyPr wrap="square" rtlCol="0">
            <a:spAutoFit/>
          </a:bodyPr>
          <a:lstStyle/>
          <a:p>
            <a:pPr lvl="1"/>
            <a:r>
              <a:rPr lang="en-US" sz="2000" dirty="0">
                <a:solidFill>
                  <a:schemeClr val="accent4"/>
                </a:solidFill>
                <a:latin typeface="Courier" pitchFamily="2" charset="0"/>
              </a:rPr>
              <a:t>public class </a:t>
            </a:r>
            <a:r>
              <a:rPr lang="en-US" sz="2000" dirty="0">
                <a:solidFill>
                  <a:schemeClr val="bg1"/>
                </a:solidFill>
                <a:latin typeface="Courier" pitchFamily="2" charset="0"/>
              </a:rPr>
              <a:t>Car{</a:t>
            </a:r>
          </a:p>
          <a:p>
            <a:pPr lvl="1"/>
            <a:r>
              <a:rPr lang="en-US" sz="2000" dirty="0">
                <a:solidFill>
                  <a:schemeClr val="accent4"/>
                </a:solidFill>
                <a:latin typeface="Courier" pitchFamily="2" charset="0"/>
              </a:rPr>
              <a:t>    private </a:t>
            </a:r>
            <a:r>
              <a:rPr lang="en-US" sz="2000" dirty="0">
                <a:solidFill>
                  <a:schemeClr val="bg1"/>
                </a:solidFill>
                <a:latin typeface="Courier" pitchFamily="2" charset="0"/>
              </a:rPr>
              <a:t>Owner o;</a:t>
            </a:r>
          </a:p>
          <a:p>
            <a:pPr lvl="1"/>
            <a:r>
              <a:rPr lang="en-US" sz="2000" dirty="0">
                <a:solidFill>
                  <a:schemeClr val="bg1"/>
                </a:solidFill>
                <a:latin typeface="Courier" pitchFamily="2" charset="0"/>
              </a:rPr>
              <a:t>}</a:t>
            </a:r>
          </a:p>
        </p:txBody>
      </p:sp>
    </p:spTree>
    <p:extLst>
      <p:ext uri="{BB962C8B-B14F-4D97-AF65-F5344CB8AC3E}">
        <p14:creationId xmlns:p14="http://schemas.microsoft.com/office/powerpoint/2010/main" val="21947188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FBF86-8084-7245-AFB1-C92102B76EEE}"/>
              </a:ext>
            </a:extLst>
          </p:cNvPr>
          <p:cNvSpPr>
            <a:spLocks noGrp="1"/>
          </p:cNvSpPr>
          <p:nvPr>
            <p:ph type="title"/>
          </p:nvPr>
        </p:nvSpPr>
        <p:spPr/>
        <p:txBody>
          <a:bodyPr/>
          <a:lstStyle/>
          <a:p>
            <a:r>
              <a:rPr lang="en-US" dirty="0"/>
              <a:t>Relationships: Composition (I)</a:t>
            </a:r>
          </a:p>
        </p:txBody>
      </p:sp>
      <p:sp>
        <p:nvSpPr>
          <p:cNvPr id="3" name="Content Placeholder 2">
            <a:extLst>
              <a:ext uri="{FF2B5EF4-FFF2-40B4-BE49-F238E27FC236}">
                <a16:creationId xmlns:a16="http://schemas.microsoft.com/office/drawing/2014/main" id="{B1B39423-0CA1-F94A-8DDF-6A0703702F4F}"/>
              </a:ext>
            </a:extLst>
          </p:cNvPr>
          <p:cNvSpPr>
            <a:spLocks noGrp="1"/>
          </p:cNvSpPr>
          <p:nvPr>
            <p:ph sz="half" idx="1"/>
          </p:nvPr>
        </p:nvSpPr>
        <p:spPr>
          <a:xfrm>
            <a:off x="838199" y="1825625"/>
            <a:ext cx="8393000" cy="4351338"/>
          </a:xfrm>
        </p:spPr>
        <p:txBody>
          <a:bodyPr>
            <a:normAutofit/>
          </a:bodyPr>
          <a:lstStyle/>
          <a:p>
            <a:r>
              <a:rPr lang="en-US" dirty="0"/>
              <a:t>Composition is a </a:t>
            </a:r>
            <a:r>
              <a:rPr lang="en-US" b="1" dirty="0"/>
              <a:t>“has-a</a:t>
            </a:r>
            <a:r>
              <a:rPr lang="en-US" dirty="0"/>
              <a:t>” or “</a:t>
            </a:r>
            <a:r>
              <a:rPr lang="en-US" b="1" dirty="0"/>
              <a:t>whole-part ” </a:t>
            </a:r>
            <a:r>
              <a:rPr lang="en-US" dirty="0"/>
              <a:t>special</a:t>
            </a:r>
            <a:r>
              <a:rPr lang="en-US" b="1" dirty="0"/>
              <a:t> </a:t>
            </a:r>
            <a:r>
              <a:rPr lang="en-US" dirty="0"/>
              <a:t>association</a:t>
            </a:r>
            <a:r>
              <a:rPr lang="en-US" b="1" dirty="0"/>
              <a:t> </a:t>
            </a:r>
            <a:r>
              <a:rPr lang="en-US" dirty="0"/>
              <a:t>relationship.</a:t>
            </a:r>
          </a:p>
          <a:p>
            <a:r>
              <a:rPr lang="en-US" dirty="0"/>
              <a:t>Composition is a </a:t>
            </a:r>
            <a:r>
              <a:rPr lang="en-US" b="1" dirty="0"/>
              <a:t>strong</a:t>
            </a:r>
            <a:r>
              <a:rPr lang="en-US" dirty="0"/>
              <a:t> association with ownership.</a:t>
            </a:r>
          </a:p>
          <a:p>
            <a:pPr lvl="1"/>
            <a:r>
              <a:rPr lang="en-US" dirty="0"/>
              <a:t>An object is exclusively owned by another object.</a:t>
            </a:r>
          </a:p>
          <a:p>
            <a:pPr lvl="1"/>
            <a:r>
              <a:rPr lang="en-US" dirty="0"/>
              <a:t>If the composing object is deleted, all composed and associated objects are deleted too.</a:t>
            </a:r>
          </a:p>
          <a:p>
            <a:r>
              <a:rPr lang="en-US" dirty="0"/>
              <a:t>In UML, composition is indicated with a solid/black diamond attached to the composing class.</a:t>
            </a:r>
          </a:p>
          <a:p>
            <a:endParaRPr lang="en-US" dirty="0"/>
          </a:p>
          <a:p>
            <a:endParaRPr lang="en-US" dirty="0"/>
          </a:p>
          <a:p>
            <a:pPr lvl="1"/>
            <a:endParaRPr lang="en-US" dirty="0"/>
          </a:p>
        </p:txBody>
      </p:sp>
      <p:sp>
        <p:nvSpPr>
          <p:cNvPr id="11" name="Content Placeholder 10">
            <a:extLst>
              <a:ext uri="{FF2B5EF4-FFF2-40B4-BE49-F238E27FC236}">
                <a16:creationId xmlns:a16="http://schemas.microsoft.com/office/drawing/2014/main" id="{ED3E2346-0006-0343-987C-282E174810C0}"/>
              </a:ext>
            </a:extLst>
          </p:cNvPr>
          <p:cNvSpPr>
            <a:spLocks noGrp="1"/>
          </p:cNvSpPr>
          <p:nvPr>
            <p:ph sz="half" idx="2"/>
          </p:nvPr>
        </p:nvSpPr>
        <p:spPr>
          <a:xfrm>
            <a:off x="9381506" y="1825625"/>
            <a:ext cx="1972293" cy="4351338"/>
          </a:xfrm>
        </p:spPr>
        <p:txBody>
          <a:bodyPr>
            <a:normAutofit/>
          </a:bodyPr>
          <a:lstStyle/>
          <a:p>
            <a:pPr marL="0" indent="0">
              <a:buNone/>
            </a:pPr>
            <a:endParaRPr lang="en-US" dirty="0"/>
          </a:p>
        </p:txBody>
      </p:sp>
      <p:sp>
        <p:nvSpPr>
          <p:cNvPr id="4" name="Footer Placeholder 3">
            <a:extLst>
              <a:ext uri="{FF2B5EF4-FFF2-40B4-BE49-F238E27FC236}">
                <a16:creationId xmlns:a16="http://schemas.microsoft.com/office/drawing/2014/main" id="{1272C31B-080C-834B-A48C-38E8E1D93225}"/>
              </a:ext>
            </a:extLst>
          </p:cNvPr>
          <p:cNvSpPr>
            <a:spLocks noGrp="1"/>
          </p:cNvSpPr>
          <p:nvPr>
            <p:ph type="ftr" sz="quarter" idx="11"/>
          </p:nvPr>
        </p:nvSpPr>
        <p:spPr/>
        <p:txBody>
          <a:bodyPr/>
          <a:lstStyle/>
          <a:p>
            <a:r>
              <a:rPr lang="en-US"/>
              <a:t>Khalid Alharbi, Ph.D.</a:t>
            </a:r>
          </a:p>
        </p:txBody>
      </p:sp>
      <p:sp>
        <p:nvSpPr>
          <p:cNvPr id="12" name="TextBox 11">
            <a:extLst>
              <a:ext uri="{FF2B5EF4-FFF2-40B4-BE49-F238E27FC236}">
                <a16:creationId xmlns:a16="http://schemas.microsoft.com/office/drawing/2014/main" id="{2CC3E7DD-ABF4-3445-BFAD-7D24A1125CCE}"/>
              </a:ext>
            </a:extLst>
          </p:cNvPr>
          <p:cNvSpPr txBox="1"/>
          <p:nvPr/>
        </p:nvSpPr>
        <p:spPr>
          <a:xfrm>
            <a:off x="9973294" y="5026313"/>
            <a:ext cx="1068779" cy="923330"/>
          </a:xfrm>
          <a:prstGeom prst="rect">
            <a:avLst/>
          </a:prstGeom>
          <a:noFill/>
          <a:ln>
            <a:solidFill>
              <a:schemeClr val="tx1"/>
            </a:solidFill>
          </a:ln>
        </p:spPr>
        <p:txBody>
          <a:bodyPr wrap="square" rtlCol="0">
            <a:spAutoFit/>
          </a:bodyPr>
          <a:lstStyle/>
          <a:p>
            <a:pPr algn="ctr"/>
            <a:endParaRPr lang="en-US" dirty="0"/>
          </a:p>
          <a:p>
            <a:pPr algn="ctr"/>
            <a:r>
              <a:rPr lang="en-US" dirty="0"/>
              <a:t>Page</a:t>
            </a:r>
          </a:p>
          <a:p>
            <a:pPr algn="ctr"/>
            <a:endParaRPr lang="en-US" dirty="0"/>
          </a:p>
        </p:txBody>
      </p:sp>
      <p:sp>
        <p:nvSpPr>
          <p:cNvPr id="13" name="TextBox 12">
            <a:extLst>
              <a:ext uri="{FF2B5EF4-FFF2-40B4-BE49-F238E27FC236}">
                <a16:creationId xmlns:a16="http://schemas.microsoft.com/office/drawing/2014/main" id="{712A50B3-F32C-F940-92F6-9EC3D920267E}"/>
              </a:ext>
            </a:extLst>
          </p:cNvPr>
          <p:cNvSpPr txBox="1"/>
          <p:nvPr/>
        </p:nvSpPr>
        <p:spPr>
          <a:xfrm>
            <a:off x="9973294" y="2081233"/>
            <a:ext cx="1068779" cy="923330"/>
          </a:xfrm>
          <a:prstGeom prst="rect">
            <a:avLst/>
          </a:prstGeom>
          <a:noFill/>
          <a:ln>
            <a:solidFill>
              <a:schemeClr val="tx1"/>
            </a:solidFill>
          </a:ln>
        </p:spPr>
        <p:txBody>
          <a:bodyPr wrap="square" rtlCol="0">
            <a:spAutoFit/>
          </a:bodyPr>
          <a:lstStyle/>
          <a:p>
            <a:pPr algn="ctr"/>
            <a:endParaRPr lang="en-US" dirty="0"/>
          </a:p>
          <a:p>
            <a:pPr algn="ctr"/>
            <a:r>
              <a:rPr lang="en-US" dirty="0"/>
              <a:t>Book</a:t>
            </a:r>
          </a:p>
          <a:p>
            <a:pPr algn="ctr"/>
            <a:endParaRPr lang="en-US" dirty="0"/>
          </a:p>
        </p:txBody>
      </p:sp>
      <p:cxnSp>
        <p:nvCxnSpPr>
          <p:cNvPr id="14" name="Straight Connector 13">
            <a:extLst>
              <a:ext uri="{FF2B5EF4-FFF2-40B4-BE49-F238E27FC236}">
                <a16:creationId xmlns:a16="http://schemas.microsoft.com/office/drawing/2014/main" id="{C654340B-7C34-CF43-B8E5-563E27C74642}"/>
              </a:ext>
            </a:extLst>
          </p:cNvPr>
          <p:cNvCxnSpPr>
            <a:cxnSpLocks/>
            <a:stCxn id="12" idx="0"/>
            <a:endCxn id="5" idx="2"/>
          </p:cNvCxnSpPr>
          <p:nvPr/>
        </p:nvCxnSpPr>
        <p:spPr>
          <a:xfrm flipH="1" flipV="1">
            <a:off x="10498641" y="3286602"/>
            <a:ext cx="9043" cy="173971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Diamond 4">
            <a:extLst>
              <a:ext uri="{FF2B5EF4-FFF2-40B4-BE49-F238E27FC236}">
                <a16:creationId xmlns:a16="http://schemas.microsoft.com/office/drawing/2014/main" id="{54D8FABC-2E92-174B-AE9D-31B9B7413F0D}"/>
              </a:ext>
            </a:extLst>
          </p:cNvPr>
          <p:cNvSpPr/>
          <p:nvPr/>
        </p:nvSpPr>
        <p:spPr>
          <a:xfrm>
            <a:off x="10385578" y="3004563"/>
            <a:ext cx="226125" cy="282039"/>
          </a:xfrm>
          <a:prstGeom prst="diamond">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86533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FBF86-8084-7245-AFB1-C92102B76EEE}"/>
              </a:ext>
            </a:extLst>
          </p:cNvPr>
          <p:cNvSpPr>
            <a:spLocks noGrp="1"/>
          </p:cNvSpPr>
          <p:nvPr>
            <p:ph type="title"/>
          </p:nvPr>
        </p:nvSpPr>
        <p:spPr/>
        <p:txBody>
          <a:bodyPr/>
          <a:lstStyle/>
          <a:p>
            <a:r>
              <a:rPr lang="en-US" dirty="0"/>
              <a:t>Relationships: Composition (II)</a:t>
            </a:r>
          </a:p>
        </p:txBody>
      </p:sp>
      <p:sp>
        <p:nvSpPr>
          <p:cNvPr id="3" name="Content Placeholder 2">
            <a:extLst>
              <a:ext uri="{FF2B5EF4-FFF2-40B4-BE49-F238E27FC236}">
                <a16:creationId xmlns:a16="http://schemas.microsoft.com/office/drawing/2014/main" id="{B1B39423-0CA1-F94A-8DDF-6A0703702F4F}"/>
              </a:ext>
            </a:extLst>
          </p:cNvPr>
          <p:cNvSpPr>
            <a:spLocks noGrp="1"/>
          </p:cNvSpPr>
          <p:nvPr>
            <p:ph sz="half" idx="1"/>
          </p:nvPr>
        </p:nvSpPr>
        <p:spPr>
          <a:xfrm>
            <a:off x="838199" y="1825625"/>
            <a:ext cx="8393000" cy="4351338"/>
          </a:xfrm>
        </p:spPr>
        <p:txBody>
          <a:bodyPr>
            <a:normAutofit/>
          </a:bodyPr>
          <a:lstStyle/>
          <a:p>
            <a:r>
              <a:rPr lang="en-US" dirty="0"/>
              <a:t>Composition in Java:</a:t>
            </a:r>
          </a:p>
        </p:txBody>
      </p:sp>
      <p:sp>
        <p:nvSpPr>
          <p:cNvPr id="11" name="Content Placeholder 10">
            <a:extLst>
              <a:ext uri="{FF2B5EF4-FFF2-40B4-BE49-F238E27FC236}">
                <a16:creationId xmlns:a16="http://schemas.microsoft.com/office/drawing/2014/main" id="{ED3E2346-0006-0343-987C-282E174810C0}"/>
              </a:ext>
            </a:extLst>
          </p:cNvPr>
          <p:cNvSpPr>
            <a:spLocks noGrp="1"/>
          </p:cNvSpPr>
          <p:nvPr>
            <p:ph sz="half" idx="2"/>
          </p:nvPr>
        </p:nvSpPr>
        <p:spPr>
          <a:xfrm>
            <a:off x="9381506" y="1825625"/>
            <a:ext cx="1972293" cy="4351338"/>
          </a:xfrm>
        </p:spPr>
        <p:txBody>
          <a:bodyPr>
            <a:normAutofit/>
          </a:bodyPr>
          <a:lstStyle/>
          <a:p>
            <a:pPr marL="0" indent="0">
              <a:buNone/>
            </a:pPr>
            <a:endParaRPr lang="en-US" dirty="0"/>
          </a:p>
        </p:txBody>
      </p:sp>
      <p:sp>
        <p:nvSpPr>
          <p:cNvPr id="4" name="Footer Placeholder 3">
            <a:extLst>
              <a:ext uri="{FF2B5EF4-FFF2-40B4-BE49-F238E27FC236}">
                <a16:creationId xmlns:a16="http://schemas.microsoft.com/office/drawing/2014/main" id="{1272C31B-080C-834B-A48C-38E8E1D93225}"/>
              </a:ext>
            </a:extLst>
          </p:cNvPr>
          <p:cNvSpPr>
            <a:spLocks noGrp="1"/>
          </p:cNvSpPr>
          <p:nvPr>
            <p:ph type="ftr" sz="quarter" idx="11"/>
          </p:nvPr>
        </p:nvSpPr>
        <p:spPr/>
        <p:txBody>
          <a:bodyPr/>
          <a:lstStyle/>
          <a:p>
            <a:r>
              <a:rPr lang="en-US" dirty="0"/>
              <a:t>Khalid Alharbi, Ph.D.</a:t>
            </a:r>
          </a:p>
        </p:txBody>
      </p:sp>
      <p:sp>
        <p:nvSpPr>
          <p:cNvPr id="12" name="TextBox 11">
            <a:extLst>
              <a:ext uri="{FF2B5EF4-FFF2-40B4-BE49-F238E27FC236}">
                <a16:creationId xmlns:a16="http://schemas.microsoft.com/office/drawing/2014/main" id="{2CC3E7DD-ABF4-3445-BFAD-7D24A1125CCE}"/>
              </a:ext>
            </a:extLst>
          </p:cNvPr>
          <p:cNvSpPr txBox="1"/>
          <p:nvPr/>
        </p:nvSpPr>
        <p:spPr>
          <a:xfrm>
            <a:off x="9973294" y="5026313"/>
            <a:ext cx="1068779" cy="923330"/>
          </a:xfrm>
          <a:prstGeom prst="rect">
            <a:avLst/>
          </a:prstGeom>
          <a:noFill/>
          <a:ln>
            <a:solidFill>
              <a:schemeClr val="tx1"/>
            </a:solidFill>
          </a:ln>
        </p:spPr>
        <p:txBody>
          <a:bodyPr wrap="square" rtlCol="0">
            <a:spAutoFit/>
          </a:bodyPr>
          <a:lstStyle/>
          <a:p>
            <a:pPr algn="ctr"/>
            <a:endParaRPr lang="en-US" dirty="0"/>
          </a:p>
          <a:p>
            <a:pPr algn="ctr"/>
            <a:r>
              <a:rPr lang="en-US" dirty="0"/>
              <a:t>Page</a:t>
            </a:r>
          </a:p>
          <a:p>
            <a:pPr algn="ctr"/>
            <a:endParaRPr lang="en-US" dirty="0"/>
          </a:p>
        </p:txBody>
      </p:sp>
      <p:sp>
        <p:nvSpPr>
          <p:cNvPr id="13" name="TextBox 12">
            <a:extLst>
              <a:ext uri="{FF2B5EF4-FFF2-40B4-BE49-F238E27FC236}">
                <a16:creationId xmlns:a16="http://schemas.microsoft.com/office/drawing/2014/main" id="{712A50B3-F32C-F940-92F6-9EC3D920267E}"/>
              </a:ext>
            </a:extLst>
          </p:cNvPr>
          <p:cNvSpPr txBox="1"/>
          <p:nvPr/>
        </p:nvSpPr>
        <p:spPr>
          <a:xfrm>
            <a:off x="9973294" y="2081233"/>
            <a:ext cx="1068779" cy="923330"/>
          </a:xfrm>
          <a:prstGeom prst="rect">
            <a:avLst/>
          </a:prstGeom>
          <a:noFill/>
          <a:ln>
            <a:solidFill>
              <a:schemeClr val="tx1"/>
            </a:solidFill>
          </a:ln>
        </p:spPr>
        <p:txBody>
          <a:bodyPr wrap="square" rtlCol="0">
            <a:spAutoFit/>
          </a:bodyPr>
          <a:lstStyle/>
          <a:p>
            <a:pPr algn="ctr"/>
            <a:endParaRPr lang="en-US" dirty="0"/>
          </a:p>
          <a:p>
            <a:pPr algn="ctr"/>
            <a:r>
              <a:rPr lang="en-US" dirty="0"/>
              <a:t>Book</a:t>
            </a:r>
          </a:p>
          <a:p>
            <a:pPr algn="ctr"/>
            <a:endParaRPr lang="en-US" dirty="0"/>
          </a:p>
        </p:txBody>
      </p:sp>
      <p:cxnSp>
        <p:nvCxnSpPr>
          <p:cNvPr id="14" name="Straight Connector 13">
            <a:extLst>
              <a:ext uri="{FF2B5EF4-FFF2-40B4-BE49-F238E27FC236}">
                <a16:creationId xmlns:a16="http://schemas.microsoft.com/office/drawing/2014/main" id="{C654340B-7C34-CF43-B8E5-563E27C74642}"/>
              </a:ext>
            </a:extLst>
          </p:cNvPr>
          <p:cNvCxnSpPr>
            <a:cxnSpLocks/>
            <a:stCxn id="12" idx="0"/>
            <a:endCxn id="5" idx="2"/>
          </p:cNvCxnSpPr>
          <p:nvPr/>
        </p:nvCxnSpPr>
        <p:spPr>
          <a:xfrm flipH="1" flipV="1">
            <a:off x="10498641" y="3286602"/>
            <a:ext cx="9043" cy="173971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Diamond 4">
            <a:extLst>
              <a:ext uri="{FF2B5EF4-FFF2-40B4-BE49-F238E27FC236}">
                <a16:creationId xmlns:a16="http://schemas.microsoft.com/office/drawing/2014/main" id="{54D8FABC-2E92-174B-AE9D-31B9B7413F0D}"/>
              </a:ext>
            </a:extLst>
          </p:cNvPr>
          <p:cNvSpPr/>
          <p:nvPr/>
        </p:nvSpPr>
        <p:spPr>
          <a:xfrm>
            <a:off x="10385578" y="3004563"/>
            <a:ext cx="226125" cy="282039"/>
          </a:xfrm>
          <a:prstGeom prst="diamond">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98D25E7F-3D28-AE4E-907D-68961B8300AA}"/>
              </a:ext>
            </a:extLst>
          </p:cNvPr>
          <p:cNvSpPr txBox="1"/>
          <p:nvPr/>
        </p:nvSpPr>
        <p:spPr>
          <a:xfrm>
            <a:off x="838199" y="2341582"/>
            <a:ext cx="8439288" cy="3693319"/>
          </a:xfrm>
          <a:prstGeom prst="rect">
            <a:avLst/>
          </a:prstGeom>
          <a:solidFill>
            <a:schemeClr val="bg2">
              <a:lumMod val="25000"/>
            </a:schemeClr>
          </a:solidFill>
        </p:spPr>
        <p:txBody>
          <a:bodyPr wrap="square" rtlCol="0">
            <a:spAutoFit/>
          </a:bodyPr>
          <a:lstStyle/>
          <a:p>
            <a:pPr lvl="1"/>
            <a:r>
              <a:rPr lang="en-US" dirty="0">
                <a:solidFill>
                  <a:schemeClr val="accent4"/>
                </a:solidFill>
                <a:latin typeface="Courier" pitchFamily="2" charset="0"/>
              </a:rPr>
              <a:t>public class </a:t>
            </a:r>
            <a:r>
              <a:rPr lang="en-US" dirty="0">
                <a:solidFill>
                  <a:schemeClr val="bg1"/>
                </a:solidFill>
                <a:latin typeface="Courier" pitchFamily="2" charset="0"/>
              </a:rPr>
              <a:t>Book{</a:t>
            </a:r>
          </a:p>
          <a:p>
            <a:pPr lvl="1"/>
            <a:r>
              <a:rPr lang="en-US" dirty="0">
                <a:solidFill>
                  <a:schemeClr val="accent4"/>
                </a:solidFill>
                <a:latin typeface="Courier" pitchFamily="2" charset="0"/>
              </a:rPr>
              <a:t>    private </a:t>
            </a:r>
            <a:r>
              <a:rPr lang="en-US" dirty="0">
                <a:solidFill>
                  <a:schemeClr val="bg1"/>
                </a:solidFill>
                <a:latin typeface="Courier" pitchFamily="2" charset="0"/>
              </a:rPr>
              <a:t>Page p;</a:t>
            </a:r>
          </a:p>
          <a:p>
            <a:pPr lvl="1"/>
            <a:r>
              <a:rPr lang="en-US" dirty="0">
                <a:solidFill>
                  <a:schemeClr val="bg1"/>
                </a:solidFill>
                <a:latin typeface="Courier" pitchFamily="2" charset="0"/>
              </a:rPr>
              <a:t>    </a:t>
            </a:r>
            <a:r>
              <a:rPr lang="en-US" dirty="0">
                <a:solidFill>
                  <a:schemeClr val="accent4"/>
                </a:solidFill>
                <a:latin typeface="Courier" pitchFamily="2" charset="0"/>
              </a:rPr>
              <a:t>public</a:t>
            </a:r>
            <a:r>
              <a:rPr lang="en-US" dirty="0">
                <a:solidFill>
                  <a:schemeClr val="bg1"/>
                </a:solidFill>
                <a:latin typeface="Courier" pitchFamily="2" charset="0"/>
              </a:rPr>
              <a:t> Book(){</a:t>
            </a:r>
          </a:p>
          <a:p>
            <a:pPr lvl="1"/>
            <a:r>
              <a:rPr lang="en-US" dirty="0">
                <a:solidFill>
                  <a:schemeClr val="bg1"/>
                </a:solidFill>
                <a:latin typeface="Courier" pitchFamily="2" charset="0"/>
              </a:rPr>
              <a:t>      this.p = new Page();</a:t>
            </a:r>
          </a:p>
          <a:p>
            <a:pPr lvl="1"/>
            <a:r>
              <a:rPr lang="en-US" dirty="0">
                <a:solidFill>
                  <a:schemeClr val="bg1"/>
                </a:solidFill>
                <a:latin typeface="Courier" pitchFamily="2" charset="0"/>
              </a:rPr>
              <a:t>    }</a:t>
            </a:r>
          </a:p>
          <a:p>
            <a:pPr lvl="1"/>
            <a:r>
              <a:rPr lang="en-US" dirty="0">
                <a:solidFill>
                  <a:schemeClr val="bg1"/>
                </a:solidFill>
                <a:latin typeface="Courier" pitchFamily="2" charset="0"/>
              </a:rPr>
              <a:t>}</a:t>
            </a:r>
          </a:p>
          <a:p>
            <a:pPr lvl="1"/>
            <a:endParaRPr lang="en-US" dirty="0">
              <a:solidFill>
                <a:schemeClr val="bg1"/>
              </a:solidFill>
              <a:latin typeface="Courier" pitchFamily="2" charset="0"/>
            </a:endParaRPr>
          </a:p>
          <a:p>
            <a:pPr lvl="1"/>
            <a:r>
              <a:rPr lang="en-US" dirty="0">
                <a:solidFill>
                  <a:schemeClr val="accent4"/>
                </a:solidFill>
                <a:latin typeface="Courier" pitchFamily="2" charset="0"/>
              </a:rPr>
              <a:t>public class </a:t>
            </a:r>
            <a:r>
              <a:rPr lang="en-US" dirty="0">
                <a:solidFill>
                  <a:schemeClr val="bg1"/>
                </a:solidFill>
                <a:latin typeface="Courier" pitchFamily="2" charset="0"/>
              </a:rPr>
              <a:t>Client{</a:t>
            </a:r>
          </a:p>
          <a:p>
            <a:pPr lvl="1"/>
            <a:r>
              <a:rPr lang="en-US" dirty="0">
                <a:solidFill>
                  <a:schemeClr val="accent4"/>
                </a:solidFill>
                <a:latin typeface="Courier" pitchFamily="2" charset="0"/>
              </a:rPr>
              <a:t>    public static void </a:t>
            </a:r>
            <a:r>
              <a:rPr lang="en-US" dirty="0">
                <a:solidFill>
                  <a:schemeClr val="bg1"/>
                </a:solidFill>
                <a:latin typeface="Courier" pitchFamily="2" charset="0"/>
              </a:rPr>
              <a:t>main(</a:t>
            </a:r>
            <a:r>
              <a:rPr lang="en-US" dirty="0">
                <a:solidFill>
                  <a:schemeClr val="accent4"/>
                </a:solidFill>
                <a:latin typeface="Courier" pitchFamily="2" charset="0"/>
              </a:rPr>
              <a:t>String</a:t>
            </a:r>
            <a:r>
              <a:rPr lang="en-US" dirty="0">
                <a:solidFill>
                  <a:schemeClr val="bg1"/>
                </a:solidFill>
                <a:latin typeface="Courier" pitchFamily="2" charset="0"/>
              </a:rPr>
              <a:t>[]args){</a:t>
            </a:r>
          </a:p>
          <a:p>
            <a:pPr lvl="1"/>
            <a:r>
              <a:rPr lang="en-US" dirty="0">
                <a:solidFill>
                  <a:schemeClr val="bg1"/>
                </a:solidFill>
                <a:latin typeface="Courier" pitchFamily="2" charset="0"/>
              </a:rPr>
              <a:t>      Book b = </a:t>
            </a:r>
            <a:r>
              <a:rPr lang="en-US" dirty="0">
                <a:solidFill>
                  <a:schemeClr val="accent4"/>
                </a:solidFill>
                <a:latin typeface="Courier" pitchFamily="2" charset="0"/>
              </a:rPr>
              <a:t>new</a:t>
            </a:r>
            <a:r>
              <a:rPr lang="en-US" dirty="0">
                <a:solidFill>
                  <a:schemeClr val="bg1"/>
                </a:solidFill>
                <a:latin typeface="Courier" pitchFamily="2" charset="0"/>
              </a:rPr>
              <a:t> Book();</a:t>
            </a:r>
          </a:p>
          <a:p>
            <a:pPr lvl="1"/>
            <a:r>
              <a:rPr lang="en-US" dirty="0">
                <a:solidFill>
                  <a:schemeClr val="bg1"/>
                </a:solidFill>
                <a:latin typeface="Courier" pitchFamily="2" charset="0"/>
              </a:rPr>
              <a:t>      b = </a:t>
            </a:r>
            <a:r>
              <a:rPr lang="en-US" dirty="0">
                <a:solidFill>
                  <a:schemeClr val="accent4"/>
                </a:solidFill>
                <a:latin typeface="Courier" pitchFamily="2" charset="0"/>
              </a:rPr>
              <a:t>null</a:t>
            </a:r>
            <a:r>
              <a:rPr lang="en-US" dirty="0">
                <a:solidFill>
                  <a:schemeClr val="bg1"/>
                </a:solidFill>
                <a:latin typeface="Courier" pitchFamily="2" charset="0"/>
              </a:rPr>
              <a:t>;  </a:t>
            </a:r>
            <a:r>
              <a:rPr lang="en-US" dirty="0">
                <a:solidFill>
                  <a:schemeClr val="accent6"/>
                </a:solidFill>
                <a:latin typeface="Courier" pitchFamily="2" charset="0"/>
              </a:rPr>
              <a:t>// Both b and p are deleted.</a:t>
            </a:r>
          </a:p>
          <a:p>
            <a:pPr lvl="1"/>
            <a:r>
              <a:rPr lang="en-US" dirty="0">
                <a:solidFill>
                  <a:schemeClr val="bg1"/>
                </a:solidFill>
                <a:latin typeface="Courier" pitchFamily="2" charset="0"/>
              </a:rPr>
              <a:t>    }</a:t>
            </a:r>
          </a:p>
          <a:p>
            <a:pPr lvl="1"/>
            <a:r>
              <a:rPr lang="en-US" dirty="0">
                <a:solidFill>
                  <a:schemeClr val="bg1"/>
                </a:solidFill>
                <a:latin typeface="Courier" pitchFamily="2" charset="0"/>
              </a:rPr>
              <a:t>}</a:t>
            </a:r>
          </a:p>
        </p:txBody>
      </p:sp>
      <p:sp>
        <p:nvSpPr>
          <p:cNvPr id="15" name="TextBox 14">
            <a:extLst>
              <a:ext uri="{FF2B5EF4-FFF2-40B4-BE49-F238E27FC236}">
                <a16:creationId xmlns:a16="http://schemas.microsoft.com/office/drawing/2014/main" id="{79A6E3C5-C5D6-C541-8528-9E96949A41D0}"/>
              </a:ext>
            </a:extLst>
          </p:cNvPr>
          <p:cNvSpPr txBox="1"/>
          <p:nvPr/>
        </p:nvSpPr>
        <p:spPr>
          <a:xfrm>
            <a:off x="838199" y="6220465"/>
            <a:ext cx="1385887" cy="461665"/>
          </a:xfrm>
          <a:prstGeom prst="rect">
            <a:avLst/>
          </a:prstGeom>
          <a:noFill/>
          <a:ln w="38100">
            <a:solidFill>
              <a:schemeClr val="tx1"/>
            </a:solidFill>
          </a:ln>
        </p:spPr>
        <p:txBody>
          <a:bodyPr wrap="square" rtlCol="0">
            <a:spAutoFit/>
          </a:bodyPr>
          <a:lstStyle/>
          <a:p>
            <a:pPr algn="ctr"/>
            <a:r>
              <a:rPr lang="en-US" sz="2400" b="1" dirty="0"/>
              <a:t>Demo</a:t>
            </a:r>
          </a:p>
        </p:txBody>
      </p:sp>
    </p:spTree>
    <p:extLst>
      <p:ext uri="{BB962C8B-B14F-4D97-AF65-F5344CB8AC3E}">
        <p14:creationId xmlns:p14="http://schemas.microsoft.com/office/powerpoint/2010/main" val="33231683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FBF86-8084-7245-AFB1-C92102B76EEE}"/>
              </a:ext>
            </a:extLst>
          </p:cNvPr>
          <p:cNvSpPr>
            <a:spLocks noGrp="1"/>
          </p:cNvSpPr>
          <p:nvPr>
            <p:ph type="title"/>
          </p:nvPr>
        </p:nvSpPr>
        <p:spPr/>
        <p:txBody>
          <a:bodyPr/>
          <a:lstStyle/>
          <a:p>
            <a:r>
              <a:rPr lang="en-US" dirty="0"/>
              <a:t>Relationships: Aggregation (I)</a:t>
            </a:r>
          </a:p>
        </p:txBody>
      </p:sp>
      <p:sp>
        <p:nvSpPr>
          <p:cNvPr id="3" name="Content Placeholder 2">
            <a:extLst>
              <a:ext uri="{FF2B5EF4-FFF2-40B4-BE49-F238E27FC236}">
                <a16:creationId xmlns:a16="http://schemas.microsoft.com/office/drawing/2014/main" id="{B1B39423-0CA1-F94A-8DDF-6A0703702F4F}"/>
              </a:ext>
            </a:extLst>
          </p:cNvPr>
          <p:cNvSpPr>
            <a:spLocks noGrp="1"/>
          </p:cNvSpPr>
          <p:nvPr>
            <p:ph sz="half" idx="1"/>
          </p:nvPr>
        </p:nvSpPr>
        <p:spPr>
          <a:xfrm>
            <a:off x="838199" y="1825625"/>
            <a:ext cx="8393000" cy="4351338"/>
          </a:xfrm>
        </p:spPr>
        <p:txBody>
          <a:bodyPr>
            <a:normAutofit/>
          </a:bodyPr>
          <a:lstStyle/>
          <a:p>
            <a:r>
              <a:rPr lang="en-US" dirty="0"/>
              <a:t>Aggregation is a </a:t>
            </a:r>
            <a:r>
              <a:rPr lang="en-US" b="1" dirty="0"/>
              <a:t>“has-a</a:t>
            </a:r>
            <a:r>
              <a:rPr lang="en-US" dirty="0"/>
              <a:t>” or “</a:t>
            </a:r>
            <a:r>
              <a:rPr lang="en-US" b="1" dirty="0"/>
              <a:t>whole-part ” </a:t>
            </a:r>
            <a:r>
              <a:rPr lang="en-US" dirty="0"/>
              <a:t>special</a:t>
            </a:r>
            <a:r>
              <a:rPr lang="en-US" b="1" dirty="0"/>
              <a:t> </a:t>
            </a:r>
            <a:r>
              <a:rPr lang="en-US" dirty="0"/>
              <a:t>association</a:t>
            </a:r>
            <a:r>
              <a:rPr lang="en-US" b="1" dirty="0"/>
              <a:t> </a:t>
            </a:r>
            <a:r>
              <a:rPr lang="en-US" dirty="0"/>
              <a:t>relationship.</a:t>
            </a:r>
          </a:p>
          <a:p>
            <a:r>
              <a:rPr lang="en-US" dirty="0"/>
              <a:t>Aggregation is a </a:t>
            </a:r>
            <a:r>
              <a:rPr lang="en-US" b="1" dirty="0"/>
              <a:t>weak</a:t>
            </a:r>
            <a:r>
              <a:rPr lang="en-US" dirty="0"/>
              <a:t> association with </a:t>
            </a:r>
            <a:r>
              <a:rPr lang="en-US" b="1" dirty="0"/>
              <a:t>no</a:t>
            </a:r>
            <a:r>
              <a:rPr lang="en-US" dirty="0"/>
              <a:t> </a:t>
            </a:r>
            <a:r>
              <a:rPr lang="en-US" b="1" dirty="0"/>
              <a:t>ownership</a:t>
            </a:r>
            <a:r>
              <a:rPr lang="en-US" dirty="0"/>
              <a:t>.</a:t>
            </a:r>
          </a:p>
          <a:p>
            <a:pPr lvl="1"/>
            <a:r>
              <a:rPr lang="en-US" dirty="0"/>
              <a:t>An object is not owned by the composing object.</a:t>
            </a:r>
          </a:p>
          <a:p>
            <a:pPr lvl="1"/>
            <a:r>
              <a:rPr lang="en-US" dirty="0"/>
              <a:t>If the composing object is deleted, all composed and associated objects are not affected.</a:t>
            </a:r>
          </a:p>
          <a:p>
            <a:r>
              <a:rPr lang="en-US" dirty="0"/>
              <a:t>In UML, composition is indicated with a white diamond attached to the composing class.</a:t>
            </a:r>
          </a:p>
          <a:p>
            <a:endParaRPr lang="en-US" dirty="0"/>
          </a:p>
          <a:p>
            <a:endParaRPr lang="en-US" dirty="0"/>
          </a:p>
          <a:p>
            <a:pPr lvl="1"/>
            <a:endParaRPr lang="en-US" dirty="0"/>
          </a:p>
        </p:txBody>
      </p:sp>
      <p:sp>
        <p:nvSpPr>
          <p:cNvPr id="11" name="Content Placeholder 10">
            <a:extLst>
              <a:ext uri="{FF2B5EF4-FFF2-40B4-BE49-F238E27FC236}">
                <a16:creationId xmlns:a16="http://schemas.microsoft.com/office/drawing/2014/main" id="{ED3E2346-0006-0343-987C-282E174810C0}"/>
              </a:ext>
            </a:extLst>
          </p:cNvPr>
          <p:cNvSpPr>
            <a:spLocks noGrp="1"/>
          </p:cNvSpPr>
          <p:nvPr>
            <p:ph sz="half" idx="2"/>
          </p:nvPr>
        </p:nvSpPr>
        <p:spPr>
          <a:xfrm>
            <a:off x="9381506" y="1825625"/>
            <a:ext cx="1972293" cy="4351338"/>
          </a:xfrm>
        </p:spPr>
        <p:txBody>
          <a:bodyPr>
            <a:normAutofit/>
          </a:bodyPr>
          <a:lstStyle/>
          <a:p>
            <a:pPr marL="0" indent="0">
              <a:buNone/>
            </a:pPr>
            <a:endParaRPr lang="en-US" dirty="0"/>
          </a:p>
        </p:txBody>
      </p:sp>
      <p:sp>
        <p:nvSpPr>
          <p:cNvPr id="4" name="Footer Placeholder 3">
            <a:extLst>
              <a:ext uri="{FF2B5EF4-FFF2-40B4-BE49-F238E27FC236}">
                <a16:creationId xmlns:a16="http://schemas.microsoft.com/office/drawing/2014/main" id="{1272C31B-080C-834B-A48C-38E8E1D93225}"/>
              </a:ext>
            </a:extLst>
          </p:cNvPr>
          <p:cNvSpPr>
            <a:spLocks noGrp="1"/>
          </p:cNvSpPr>
          <p:nvPr>
            <p:ph type="ftr" sz="quarter" idx="11"/>
          </p:nvPr>
        </p:nvSpPr>
        <p:spPr/>
        <p:txBody>
          <a:bodyPr/>
          <a:lstStyle/>
          <a:p>
            <a:r>
              <a:rPr lang="en-US"/>
              <a:t>Khalid Alharbi, Ph.D.</a:t>
            </a:r>
          </a:p>
        </p:txBody>
      </p:sp>
      <p:sp>
        <p:nvSpPr>
          <p:cNvPr id="12" name="TextBox 11">
            <a:extLst>
              <a:ext uri="{FF2B5EF4-FFF2-40B4-BE49-F238E27FC236}">
                <a16:creationId xmlns:a16="http://schemas.microsoft.com/office/drawing/2014/main" id="{2CC3E7DD-ABF4-3445-BFAD-7D24A1125CCE}"/>
              </a:ext>
            </a:extLst>
          </p:cNvPr>
          <p:cNvSpPr txBox="1"/>
          <p:nvPr/>
        </p:nvSpPr>
        <p:spPr>
          <a:xfrm>
            <a:off x="9973294" y="5026313"/>
            <a:ext cx="1068779" cy="923330"/>
          </a:xfrm>
          <a:prstGeom prst="rect">
            <a:avLst/>
          </a:prstGeom>
          <a:noFill/>
          <a:ln>
            <a:solidFill>
              <a:schemeClr val="tx1"/>
            </a:solidFill>
          </a:ln>
        </p:spPr>
        <p:txBody>
          <a:bodyPr wrap="square" rtlCol="0">
            <a:spAutoFit/>
          </a:bodyPr>
          <a:lstStyle/>
          <a:p>
            <a:pPr algn="ctr"/>
            <a:endParaRPr lang="en-US" dirty="0"/>
          </a:p>
          <a:p>
            <a:pPr algn="ctr"/>
            <a:r>
              <a:rPr lang="en-US" dirty="0"/>
              <a:t>Engine</a:t>
            </a:r>
          </a:p>
          <a:p>
            <a:pPr algn="ctr"/>
            <a:endParaRPr lang="en-US" dirty="0"/>
          </a:p>
        </p:txBody>
      </p:sp>
      <p:sp>
        <p:nvSpPr>
          <p:cNvPr id="13" name="TextBox 12">
            <a:extLst>
              <a:ext uri="{FF2B5EF4-FFF2-40B4-BE49-F238E27FC236}">
                <a16:creationId xmlns:a16="http://schemas.microsoft.com/office/drawing/2014/main" id="{712A50B3-F32C-F940-92F6-9EC3D920267E}"/>
              </a:ext>
            </a:extLst>
          </p:cNvPr>
          <p:cNvSpPr txBox="1"/>
          <p:nvPr/>
        </p:nvSpPr>
        <p:spPr>
          <a:xfrm>
            <a:off x="9973294" y="2081233"/>
            <a:ext cx="1068779" cy="923330"/>
          </a:xfrm>
          <a:prstGeom prst="rect">
            <a:avLst/>
          </a:prstGeom>
          <a:noFill/>
          <a:ln>
            <a:solidFill>
              <a:schemeClr val="tx1"/>
            </a:solidFill>
          </a:ln>
        </p:spPr>
        <p:txBody>
          <a:bodyPr wrap="square" rtlCol="0">
            <a:spAutoFit/>
          </a:bodyPr>
          <a:lstStyle/>
          <a:p>
            <a:pPr algn="ctr"/>
            <a:endParaRPr lang="en-US" dirty="0"/>
          </a:p>
          <a:p>
            <a:pPr algn="ctr"/>
            <a:r>
              <a:rPr lang="en-US" dirty="0"/>
              <a:t>Car</a:t>
            </a:r>
          </a:p>
          <a:p>
            <a:pPr algn="ctr"/>
            <a:endParaRPr lang="en-US" dirty="0"/>
          </a:p>
        </p:txBody>
      </p:sp>
      <p:cxnSp>
        <p:nvCxnSpPr>
          <p:cNvPr id="14" name="Straight Connector 13">
            <a:extLst>
              <a:ext uri="{FF2B5EF4-FFF2-40B4-BE49-F238E27FC236}">
                <a16:creationId xmlns:a16="http://schemas.microsoft.com/office/drawing/2014/main" id="{C654340B-7C34-CF43-B8E5-563E27C74642}"/>
              </a:ext>
            </a:extLst>
          </p:cNvPr>
          <p:cNvCxnSpPr>
            <a:cxnSpLocks/>
            <a:stCxn id="12" idx="0"/>
            <a:endCxn id="5" idx="2"/>
          </p:cNvCxnSpPr>
          <p:nvPr/>
        </p:nvCxnSpPr>
        <p:spPr>
          <a:xfrm flipH="1" flipV="1">
            <a:off x="10498641" y="3286602"/>
            <a:ext cx="9043" cy="173971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Diamond 4">
            <a:extLst>
              <a:ext uri="{FF2B5EF4-FFF2-40B4-BE49-F238E27FC236}">
                <a16:creationId xmlns:a16="http://schemas.microsoft.com/office/drawing/2014/main" id="{54D8FABC-2E92-174B-AE9D-31B9B7413F0D}"/>
              </a:ext>
            </a:extLst>
          </p:cNvPr>
          <p:cNvSpPr/>
          <p:nvPr/>
        </p:nvSpPr>
        <p:spPr>
          <a:xfrm>
            <a:off x="10385578" y="3004563"/>
            <a:ext cx="226125" cy="282039"/>
          </a:xfrm>
          <a:prstGeom prst="diamon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79219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FBF86-8084-7245-AFB1-C92102B76EEE}"/>
              </a:ext>
            </a:extLst>
          </p:cNvPr>
          <p:cNvSpPr>
            <a:spLocks noGrp="1"/>
          </p:cNvSpPr>
          <p:nvPr>
            <p:ph type="title"/>
          </p:nvPr>
        </p:nvSpPr>
        <p:spPr/>
        <p:txBody>
          <a:bodyPr/>
          <a:lstStyle/>
          <a:p>
            <a:r>
              <a:rPr lang="en-US" dirty="0"/>
              <a:t>Relationships: Aggregation (II)</a:t>
            </a:r>
          </a:p>
        </p:txBody>
      </p:sp>
      <p:sp>
        <p:nvSpPr>
          <p:cNvPr id="3" name="Content Placeholder 2">
            <a:extLst>
              <a:ext uri="{FF2B5EF4-FFF2-40B4-BE49-F238E27FC236}">
                <a16:creationId xmlns:a16="http://schemas.microsoft.com/office/drawing/2014/main" id="{B1B39423-0CA1-F94A-8DDF-6A0703702F4F}"/>
              </a:ext>
            </a:extLst>
          </p:cNvPr>
          <p:cNvSpPr>
            <a:spLocks noGrp="1"/>
          </p:cNvSpPr>
          <p:nvPr>
            <p:ph sz="half" idx="1"/>
          </p:nvPr>
        </p:nvSpPr>
        <p:spPr>
          <a:xfrm>
            <a:off x="838199" y="1825625"/>
            <a:ext cx="8393000" cy="4351338"/>
          </a:xfrm>
        </p:spPr>
        <p:txBody>
          <a:bodyPr>
            <a:normAutofit/>
          </a:bodyPr>
          <a:lstStyle/>
          <a:p>
            <a:r>
              <a:rPr lang="en-US" dirty="0"/>
              <a:t>Aggregation in Java:</a:t>
            </a:r>
          </a:p>
        </p:txBody>
      </p:sp>
      <p:sp>
        <p:nvSpPr>
          <p:cNvPr id="11" name="Content Placeholder 10">
            <a:extLst>
              <a:ext uri="{FF2B5EF4-FFF2-40B4-BE49-F238E27FC236}">
                <a16:creationId xmlns:a16="http://schemas.microsoft.com/office/drawing/2014/main" id="{ED3E2346-0006-0343-987C-282E174810C0}"/>
              </a:ext>
            </a:extLst>
          </p:cNvPr>
          <p:cNvSpPr>
            <a:spLocks noGrp="1"/>
          </p:cNvSpPr>
          <p:nvPr>
            <p:ph sz="half" idx="2"/>
          </p:nvPr>
        </p:nvSpPr>
        <p:spPr>
          <a:xfrm>
            <a:off x="9381506" y="1825625"/>
            <a:ext cx="1972293" cy="4351338"/>
          </a:xfrm>
        </p:spPr>
        <p:txBody>
          <a:bodyPr>
            <a:normAutofit/>
          </a:bodyPr>
          <a:lstStyle/>
          <a:p>
            <a:pPr marL="0" indent="0">
              <a:buNone/>
            </a:pPr>
            <a:endParaRPr lang="en-US" dirty="0"/>
          </a:p>
        </p:txBody>
      </p:sp>
      <p:sp>
        <p:nvSpPr>
          <p:cNvPr id="4" name="Footer Placeholder 3">
            <a:extLst>
              <a:ext uri="{FF2B5EF4-FFF2-40B4-BE49-F238E27FC236}">
                <a16:creationId xmlns:a16="http://schemas.microsoft.com/office/drawing/2014/main" id="{1272C31B-080C-834B-A48C-38E8E1D93225}"/>
              </a:ext>
            </a:extLst>
          </p:cNvPr>
          <p:cNvSpPr>
            <a:spLocks noGrp="1"/>
          </p:cNvSpPr>
          <p:nvPr>
            <p:ph type="ftr" sz="quarter" idx="11"/>
          </p:nvPr>
        </p:nvSpPr>
        <p:spPr/>
        <p:txBody>
          <a:bodyPr/>
          <a:lstStyle/>
          <a:p>
            <a:r>
              <a:rPr lang="en-US"/>
              <a:t>Khalid Alharbi, Ph.D.</a:t>
            </a:r>
          </a:p>
        </p:txBody>
      </p:sp>
      <p:sp>
        <p:nvSpPr>
          <p:cNvPr id="12" name="TextBox 11">
            <a:extLst>
              <a:ext uri="{FF2B5EF4-FFF2-40B4-BE49-F238E27FC236}">
                <a16:creationId xmlns:a16="http://schemas.microsoft.com/office/drawing/2014/main" id="{2CC3E7DD-ABF4-3445-BFAD-7D24A1125CCE}"/>
              </a:ext>
            </a:extLst>
          </p:cNvPr>
          <p:cNvSpPr txBox="1"/>
          <p:nvPr/>
        </p:nvSpPr>
        <p:spPr>
          <a:xfrm>
            <a:off x="9973294" y="5026313"/>
            <a:ext cx="1068779" cy="923330"/>
          </a:xfrm>
          <a:prstGeom prst="rect">
            <a:avLst/>
          </a:prstGeom>
          <a:noFill/>
          <a:ln>
            <a:solidFill>
              <a:schemeClr val="tx1"/>
            </a:solidFill>
          </a:ln>
        </p:spPr>
        <p:txBody>
          <a:bodyPr wrap="square" rtlCol="0">
            <a:spAutoFit/>
          </a:bodyPr>
          <a:lstStyle/>
          <a:p>
            <a:pPr algn="ctr"/>
            <a:endParaRPr lang="en-US" dirty="0"/>
          </a:p>
          <a:p>
            <a:pPr algn="ctr"/>
            <a:r>
              <a:rPr lang="en-US" dirty="0"/>
              <a:t>Engine</a:t>
            </a:r>
          </a:p>
          <a:p>
            <a:pPr algn="ctr"/>
            <a:endParaRPr lang="en-US" dirty="0"/>
          </a:p>
        </p:txBody>
      </p:sp>
      <p:sp>
        <p:nvSpPr>
          <p:cNvPr id="13" name="TextBox 12">
            <a:extLst>
              <a:ext uri="{FF2B5EF4-FFF2-40B4-BE49-F238E27FC236}">
                <a16:creationId xmlns:a16="http://schemas.microsoft.com/office/drawing/2014/main" id="{712A50B3-F32C-F940-92F6-9EC3D920267E}"/>
              </a:ext>
            </a:extLst>
          </p:cNvPr>
          <p:cNvSpPr txBox="1"/>
          <p:nvPr/>
        </p:nvSpPr>
        <p:spPr>
          <a:xfrm>
            <a:off x="9973294" y="2081233"/>
            <a:ext cx="1068779" cy="923330"/>
          </a:xfrm>
          <a:prstGeom prst="rect">
            <a:avLst/>
          </a:prstGeom>
          <a:noFill/>
          <a:ln>
            <a:solidFill>
              <a:schemeClr val="tx1"/>
            </a:solidFill>
          </a:ln>
        </p:spPr>
        <p:txBody>
          <a:bodyPr wrap="square" rtlCol="0">
            <a:spAutoFit/>
          </a:bodyPr>
          <a:lstStyle/>
          <a:p>
            <a:pPr algn="ctr"/>
            <a:endParaRPr lang="en-US" dirty="0"/>
          </a:p>
          <a:p>
            <a:pPr algn="ctr"/>
            <a:r>
              <a:rPr lang="en-US" dirty="0"/>
              <a:t>Car</a:t>
            </a:r>
          </a:p>
          <a:p>
            <a:pPr algn="ctr"/>
            <a:endParaRPr lang="en-US" dirty="0"/>
          </a:p>
        </p:txBody>
      </p:sp>
      <p:cxnSp>
        <p:nvCxnSpPr>
          <p:cNvPr id="14" name="Straight Connector 13">
            <a:extLst>
              <a:ext uri="{FF2B5EF4-FFF2-40B4-BE49-F238E27FC236}">
                <a16:creationId xmlns:a16="http://schemas.microsoft.com/office/drawing/2014/main" id="{C654340B-7C34-CF43-B8E5-563E27C74642}"/>
              </a:ext>
            </a:extLst>
          </p:cNvPr>
          <p:cNvCxnSpPr>
            <a:cxnSpLocks/>
            <a:stCxn id="12" idx="0"/>
            <a:endCxn id="5" idx="2"/>
          </p:cNvCxnSpPr>
          <p:nvPr/>
        </p:nvCxnSpPr>
        <p:spPr>
          <a:xfrm flipH="1" flipV="1">
            <a:off x="10498641" y="3286602"/>
            <a:ext cx="9043" cy="173971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Diamond 4">
            <a:extLst>
              <a:ext uri="{FF2B5EF4-FFF2-40B4-BE49-F238E27FC236}">
                <a16:creationId xmlns:a16="http://schemas.microsoft.com/office/drawing/2014/main" id="{54D8FABC-2E92-174B-AE9D-31B9B7413F0D}"/>
              </a:ext>
            </a:extLst>
          </p:cNvPr>
          <p:cNvSpPr/>
          <p:nvPr/>
        </p:nvSpPr>
        <p:spPr>
          <a:xfrm>
            <a:off x="10385578" y="3004563"/>
            <a:ext cx="226125" cy="282039"/>
          </a:xfrm>
          <a:prstGeom prst="diamon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98D25E7F-3D28-AE4E-907D-68961B8300AA}"/>
              </a:ext>
            </a:extLst>
          </p:cNvPr>
          <p:cNvSpPr txBox="1"/>
          <p:nvPr/>
        </p:nvSpPr>
        <p:spPr>
          <a:xfrm>
            <a:off x="904974" y="2245558"/>
            <a:ext cx="8439288" cy="3970318"/>
          </a:xfrm>
          <a:prstGeom prst="rect">
            <a:avLst/>
          </a:prstGeom>
          <a:solidFill>
            <a:schemeClr val="bg2">
              <a:lumMod val="25000"/>
            </a:schemeClr>
          </a:solidFill>
        </p:spPr>
        <p:txBody>
          <a:bodyPr wrap="square" rtlCol="0">
            <a:spAutoFit/>
          </a:bodyPr>
          <a:lstStyle/>
          <a:p>
            <a:pPr lvl="1"/>
            <a:r>
              <a:rPr lang="en-US" dirty="0">
                <a:solidFill>
                  <a:schemeClr val="accent4"/>
                </a:solidFill>
                <a:latin typeface="Courier" pitchFamily="2" charset="0"/>
              </a:rPr>
              <a:t>public class </a:t>
            </a:r>
            <a:r>
              <a:rPr lang="en-US" dirty="0">
                <a:solidFill>
                  <a:schemeClr val="bg1"/>
                </a:solidFill>
                <a:latin typeface="Courier" pitchFamily="2" charset="0"/>
              </a:rPr>
              <a:t>Car{</a:t>
            </a:r>
          </a:p>
          <a:p>
            <a:pPr lvl="1"/>
            <a:r>
              <a:rPr lang="en-US" dirty="0">
                <a:solidFill>
                  <a:schemeClr val="accent4"/>
                </a:solidFill>
                <a:latin typeface="Courier" pitchFamily="2" charset="0"/>
              </a:rPr>
              <a:t>    private </a:t>
            </a:r>
            <a:r>
              <a:rPr lang="en-US" dirty="0">
                <a:solidFill>
                  <a:schemeClr val="bg1"/>
                </a:solidFill>
                <a:latin typeface="Courier" pitchFamily="2" charset="0"/>
              </a:rPr>
              <a:t>Engine e;</a:t>
            </a:r>
          </a:p>
          <a:p>
            <a:pPr lvl="1"/>
            <a:r>
              <a:rPr lang="en-US" dirty="0">
                <a:solidFill>
                  <a:schemeClr val="bg1"/>
                </a:solidFill>
                <a:latin typeface="Courier" pitchFamily="2" charset="0"/>
              </a:rPr>
              <a:t>    </a:t>
            </a:r>
            <a:r>
              <a:rPr lang="en-US" dirty="0">
                <a:solidFill>
                  <a:schemeClr val="accent4"/>
                </a:solidFill>
                <a:latin typeface="Courier" pitchFamily="2" charset="0"/>
              </a:rPr>
              <a:t>public</a:t>
            </a:r>
            <a:r>
              <a:rPr lang="en-US" dirty="0">
                <a:solidFill>
                  <a:schemeClr val="bg1"/>
                </a:solidFill>
                <a:latin typeface="Courier" pitchFamily="2" charset="0"/>
              </a:rPr>
              <a:t> Car(Engine e){</a:t>
            </a:r>
          </a:p>
          <a:p>
            <a:pPr lvl="1"/>
            <a:r>
              <a:rPr lang="en-US" dirty="0">
                <a:solidFill>
                  <a:schemeClr val="bg1"/>
                </a:solidFill>
                <a:latin typeface="Courier" pitchFamily="2" charset="0"/>
              </a:rPr>
              <a:t>      </a:t>
            </a:r>
            <a:r>
              <a:rPr lang="en-US" dirty="0">
                <a:solidFill>
                  <a:schemeClr val="accent4"/>
                </a:solidFill>
                <a:latin typeface="Courier" pitchFamily="2" charset="0"/>
              </a:rPr>
              <a:t>this</a:t>
            </a:r>
            <a:r>
              <a:rPr lang="en-US" dirty="0">
                <a:solidFill>
                  <a:schemeClr val="bg1"/>
                </a:solidFill>
                <a:latin typeface="Courier" pitchFamily="2" charset="0"/>
              </a:rPr>
              <a:t>.e = e;</a:t>
            </a:r>
          </a:p>
          <a:p>
            <a:pPr lvl="1"/>
            <a:r>
              <a:rPr lang="en-US" dirty="0">
                <a:solidFill>
                  <a:schemeClr val="bg1"/>
                </a:solidFill>
                <a:latin typeface="Courier" pitchFamily="2" charset="0"/>
              </a:rPr>
              <a:t>    }</a:t>
            </a:r>
          </a:p>
          <a:p>
            <a:pPr lvl="1"/>
            <a:r>
              <a:rPr lang="en-US" dirty="0">
                <a:solidFill>
                  <a:schemeClr val="bg1"/>
                </a:solidFill>
                <a:latin typeface="Courier" pitchFamily="2" charset="0"/>
              </a:rPr>
              <a:t>}</a:t>
            </a:r>
          </a:p>
          <a:p>
            <a:pPr lvl="1"/>
            <a:endParaRPr lang="en-US" dirty="0">
              <a:solidFill>
                <a:schemeClr val="bg1"/>
              </a:solidFill>
              <a:latin typeface="Courier" pitchFamily="2" charset="0"/>
            </a:endParaRPr>
          </a:p>
          <a:p>
            <a:pPr lvl="1"/>
            <a:r>
              <a:rPr lang="en-US" dirty="0">
                <a:solidFill>
                  <a:schemeClr val="accent4"/>
                </a:solidFill>
                <a:latin typeface="Courier" pitchFamily="2" charset="0"/>
              </a:rPr>
              <a:t>public class </a:t>
            </a:r>
            <a:r>
              <a:rPr lang="en-US" dirty="0">
                <a:solidFill>
                  <a:schemeClr val="bg1"/>
                </a:solidFill>
                <a:latin typeface="Courier" pitchFamily="2" charset="0"/>
              </a:rPr>
              <a:t>Client{</a:t>
            </a:r>
          </a:p>
          <a:p>
            <a:pPr lvl="1"/>
            <a:r>
              <a:rPr lang="en-US" dirty="0">
                <a:solidFill>
                  <a:schemeClr val="accent4"/>
                </a:solidFill>
                <a:latin typeface="Courier" pitchFamily="2" charset="0"/>
              </a:rPr>
              <a:t>    public static void </a:t>
            </a:r>
            <a:r>
              <a:rPr lang="en-US" dirty="0">
                <a:solidFill>
                  <a:schemeClr val="bg1"/>
                </a:solidFill>
                <a:latin typeface="Courier" pitchFamily="2" charset="0"/>
              </a:rPr>
              <a:t>main(</a:t>
            </a:r>
            <a:r>
              <a:rPr lang="en-US" dirty="0">
                <a:solidFill>
                  <a:schemeClr val="accent4"/>
                </a:solidFill>
                <a:latin typeface="Courier" pitchFamily="2" charset="0"/>
              </a:rPr>
              <a:t>String</a:t>
            </a:r>
            <a:r>
              <a:rPr lang="en-US" dirty="0">
                <a:solidFill>
                  <a:schemeClr val="bg1"/>
                </a:solidFill>
                <a:latin typeface="Courier" pitchFamily="2" charset="0"/>
              </a:rPr>
              <a:t>[]args){</a:t>
            </a:r>
          </a:p>
          <a:p>
            <a:pPr lvl="1"/>
            <a:r>
              <a:rPr lang="en-US" dirty="0">
                <a:solidFill>
                  <a:schemeClr val="bg1"/>
                </a:solidFill>
                <a:latin typeface="Courier" pitchFamily="2" charset="0"/>
              </a:rPr>
              <a:t>      Engine e = </a:t>
            </a:r>
            <a:r>
              <a:rPr lang="en-US" dirty="0">
                <a:solidFill>
                  <a:schemeClr val="accent4"/>
                </a:solidFill>
                <a:latin typeface="Courier" pitchFamily="2" charset="0"/>
              </a:rPr>
              <a:t>new</a:t>
            </a:r>
            <a:r>
              <a:rPr lang="en-US" dirty="0">
                <a:solidFill>
                  <a:schemeClr val="bg1"/>
                </a:solidFill>
                <a:latin typeface="Courier" pitchFamily="2" charset="0"/>
              </a:rPr>
              <a:t> Engine();</a:t>
            </a:r>
          </a:p>
          <a:p>
            <a:pPr lvl="1"/>
            <a:r>
              <a:rPr lang="en-US" dirty="0">
                <a:solidFill>
                  <a:schemeClr val="bg1"/>
                </a:solidFill>
                <a:latin typeface="Courier" pitchFamily="2" charset="0"/>
              </a:rPr>
              <a:t>      Car c = </a:t>
            </a:r>
            <a:r>
              <a:rPr lang="en-US" dirty="0">
                <a:solidFill>
                  <a:schemeClr val="accent4"/>
                </a:solidFill>
                <a:latin typeface="Courier" pitchFamily="2" charset="0"/>
              </a:rPr>
              <a:t>new</a:t>
            </a:r>
            <a:r>
              <a:rPr lang="en-US" dirty="0">
                <a:solidFill>
                  <a:schemeClr val="bg1"/>
                </a:solidFill>
                <a:latin typeface="Courier" pitchFamily="2" charset="0"/>
              </a:rPr>
              <a:t> Car(e);</a:t>
            </a:r>
          </a:p>
          <a:p>
            <a:pPr lvl="1"/>
            <a:r>
              <a:rPr lang="en-US" dirty="0">
                <a:solidFill>
                  <a:schemeClr val="bg1"/>
                </a:solidFill>
                <a:latin typeface="Courier" pitchFamily="2" charset="0"/>
              </a:rPr>
              <a:t>      c = </a:t>
            </a:r>
            <a:r>
              <a:rPr lang="en-US" dirty="0">
                <a:solidFill>
                  <a:schemeClr val="accent4"/>
                </a:solidFill>
                <a:latin typeface="Courier" pitchFamily="2" charset="0"/>
              </a:rPr>
              <a:t>null</a:t>
            </a:r>
            <a:r>
              <a:rPr lang="en-US" dirty="0">
                <a:solidFill>
                  <a:schemeClr val="bg1"/>
                </a:solidFill>
                <a:latin typeface="Courier" pitchFamily="2" charset="0"/>
              </a:rPr>
              <a:t>;  </a:t>
            </a:r>
            <a:r>
              <a:rPr lang="en-US" dirty="0">
                <a:solidFill>
                  <a:schemeClr val="accent6"/>
                </a:solidFill>
                <a:latin typeface="Courier" pitchFamily="2" charset="0"/>
              </a:rPr>
              <a:t>// Only c is deleted; e is not deleted.</a:t>
            </a:r>
          </a:p>
          <a:p>
            <a:pPr lvl="1"/>
            <a:r>
              <a:rPr lang="en-US" dirty="0">
                <a:solidFill>
                  <a:schemeClr val="bg1"/>
                </a:solidFill>
                <a:latin typeface="Courier" pitchFamily="2" charset="0"/>
              </a:rPr>
              <a:t>    }</a:t>
            </a:r>
          </a:p>
          <a:p>
            <a:pPr lvl="1"/>
            <a:r>
              <a:rPr lang="en-US" dirty="0">
                <a:solidFill>
                  <a:schemeClr val="bg1"/>
                </a:solidFill>
                <a:latin typeface="Courier" pitchFamily="2" charset="0"/>
              </a:rPr>
              <a:t>}</a:t>
            </a:r>
          </a:p>
        </p:txBody>
      </p:sp>
      <p:sp>
        <p:nvSpPr>
          <p:cNvPr id="16" name="TextBox 15">
            <a:extLst>
              <a:ext uri="{FF2B5EF4-FFF2-40B4-BE49-F238E27FC236}">
                <a16:creationId xmlns:a16="http://schemas.microsoft.com/office/drawing/2014/main" id="{FBEB29A0-50F1-4D43-957A-CDC6092C6E4A}"/>
              </a:ext>
            </a:extLst>
          </p:cNvPr>
          <p:cNvSpPr txBox="1"/>
          <p:nvPr/>
        </p:nvSpPr>
        <p:spPr>
          <a:xfrm>
            <a:off x="925112" y="6250927"/>
            <a:ext cx="1385887" cy="461665"/>
          </a:xfrm>
          <a:prstGeom prst="rect">
            <a:avLst/>
          </a:prstGeom>
          <a:noFill/>
          <a:ln w="38100">
            <a:solidFill>
              <a:schemeClr val="tx1"/>
            </a:solidFill>
          </a:ln>
        </p:spPr>
        <p:txBody>
          <a:bodyPr wrap="square" rtlCol="0">
            <a:spAutoFit/>
          </a:bodyPr>
          <a:lstStyle/>
          <a:p>
            <a:pPr algn="ctr"/>
            <a:r>
              <a:rPr lang="en-US" sz="2400" b="1" dirty="0"/>
              <a:t>Demo</a:t>
            </a:r>
          </a:p>
        </p:txBody>
      </p:sp>
    </p:spTree>
    <p:extLst>
      <p:ext uri="{BB962C8B-B14F-4D97-AF65-F5344CB8AC3E}">
        <p14:creationId xmlns:p14="http://schemas.microsoft.com/office/powerpoint/2010/main" val="19291590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C37D9-3593-1048-811A-F6C0718B0B0D}"/>
              </a:ext>
            </a:extLst>
          </p:cNvPr>
          <p:cNvSpPr>
            <a:spLocks noGrp="1"/>
          </p:cNvSpPr>
          <p:nvPr>
            <p:ph type="title"/>
          </p:nvPr>
        </p:nvSpPr>
        <p:spPr/>
        <p:txBody>
          <a:bodyPr/>
          <a:lstStyle/>
          <a:p>
            <a:r>
              <a:rPr lang="en-US" dirty="0"/>
              <a:t>Relationships: Delegation (I)</a:t>
            </a:r>
          </a:p>
        </p:txBody>
      </p:sp>
      <p:sp>
        <p:nvSpPr>
          <p:cNvPr id="3" name="Content Placeholder 2">
            <a:extLst>
              <a:ext uri="{FF2B5EF4-FFF2-40B4-BE49-F238E27FC236}">
                <a16:creationId xmlns:a16="http://schemas.microsoft.com/office/drawing/2014/main" id="{6731553D-F83F-AE40-B2EE-CEADC48A01DB}"/>
              </a:ext>
            </a:extLst>
          </p:cNvPr>
          <p:cNvSpPr>
            <a:spLocks noGrp="1"/>
          </p:cNvSpPr>
          <p:nvPr>
            <p:ph idx="1"/>
          </p:nvPr>
        </p:nvSpPr>
        <p:spPr/>
        <p:txBody>
          <a:bodyPr/>
          <a:lstStyle/>
          <a:p>
            <a:pPr marL="0" indent="0">
              <a:buNone/>
            </a:pPr>
            <a:r>
              <a:rPr lang="en-US" dirty="0"/>
              <a:t>When a method is called and needs to handle a message, there’re typically four ways to handle the request:</a:t>
            </a:r>
          </a:p>
          <a:p>
            <a:pPr marL="514350" indent="-514350">
              <a:buFont typeface="+mj-lt"/>
              <a:buAutoNum type="arabicPeriod"/>
            </a:pPr>
            <a:r>
              <a:rPr lang="en-US" dirty="0"/>
              <a:t>Handle the request by implementing the logic in the same method (</a:t>
            </a:r>
            <a:r>
              <a:rPr lang="en-US" b="1" dirty="0"/>
              <a:t>implementation</a:t>
            </a:r>
            <a:r>
              <a:rPr lang="en-US" dirty="0"/>
              <a:t>).</a:t>
            </a:r>
          </a:p>
          <a:p>
            <a:pPr marL="514350" indent="-514350">
              <a:buFont typeface="+mj-lt"/>
              <a:buAutoNum type="arabicPeriod"/>
            </a:pPr>
            <a:r>
              <a:rPr lang="en-US" dirty="0"/>
              <a:t>Leave it to the superclass to handle it via </a:t>
            </a:r>
            <a:r>
              <a:rPr lang="en-US" b="1" dirty="0"/>
              <a:t>inheritance</a:t>
            </a:r>
            <a:r>
              <a:rPr lang="en-US" dirty="0"/>
              <a:t>.</a:t>
            </a:r>
          </a:p>
          <a:p>
            <a:pPr marL="514350" indent="-514350">
              <a:buFont typeface="+mj-lt"/>
              <a:buAutoNum type="arabicPeriod"/>
            </a:pPr>
            <a:r>
              <a:rPr lang="en-US" dirty="0"/>
              <a:t>Pass the request to another object (</a:t>
            </a:r>
            <a:r>
              <a:rPr lang="en-US" b="1" dirty="0"/>
              <a:t>delegation</a:t>
            </a:r>
            <a:r>
              <a:rPr lang="en-US" dirty="0"/>
              <a:t>)</a:t>
            </a:r>
          </a:p>
          <a:p>
            <a:pPr marL="514350" indent="-514350">
              <a:buFont typeface="+mj-lt"/>
              <a:buAutoNum type="arabicPeriod"/>
            </a:pPr>
            <a:r>
              <a:rPr lang="en-US" dirty="0"/>
              <a:t>A combination of the three options.</a:t>
            </a:r>
          </a:p>
        </p:txBody>
      </p:sp>
      <p:sp>
        <p:nvSpPr>
          <p:cNvPr id="4" name="Footer Placeholder 3">
            <a:extLst>
              <a:ext uri="{FF2B5EF4-FFF2-40B4-BE49-F238E27FC236}">
                <a16:creationId xmlns:a16="http://schemas.microsoft.com/office/drawing/2014/main" id="{0F2CF6D9-A46A-F34F-9645-1130A2455933}"/>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2859058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BDDA5-15AB-F249-A00B-5AB3E0AFB85C}"/>
              </a:ext>
            </a:extLst>
          </p:cNvPr>
          <p:cNvSpPr>
            <a:spLocks noGrp="1"/>
          </p:cNvSpPr>
          <p:nvPr>
            <p:ph type="title"/>
          </p:nvPr>
        </p:nvSpPr>
        <p:spPr/>
        <p:txBody>
          <a:bodyPr/>
          <a:lstStyle/>
          <a:p>
            <a:r>
              <a:rPr lang="en-US" dirty="0"/>
              <a:t>Object-Oriented Programming</a:t>
            </a:r>
          </a:p>
        </p:txBody>
      </p:sp>
      <p:sp>
        <p:nvSpPr>
          <p:cNvPr id="3" name="Content Placeholder 2">
            <a:extLst>
              <a:ext uri="{FF2B5EF4-FFF2-40B4-BE49-F238E27FC236}">
                <a16:creationId xmlns:a16="http://schemas.microsoft.com/office/drawing/2014/main" id="{C823CDBB-0F32-9744-AAA4-0AF537487DBD}"/>
              </a:ext>
            </a:extLst>
          </p:cNvPr>
          <p:cNvSpPr>
            <a:spLocks noGrp="1"/>
          </p:cNvSpPr>
          <p:nvPr>
            <p:ph idx="1"/>
          </p:nvPr>
        </p:nvSpPr>
        <p:spPr/>
        <p:txBody>
          <a:bodyPr/>
          <a:lstStyle/>
          <a:p>
            <a:r>
              <a:rPr lang="en-US" dirty="0"/>
              <a:t>Object-oriented programming (OOP) is a programming paradigm based on the concept of “objects”, which contain data (fields, attributes or properties) and operations on these fields (methods).</a:t>
            </a:r>
          </a:p>
          <a:p>
            <a:r>
              <a:rPr lang="en-US" dirty="0"/>
              <a:t>In class-based OOP, programs are composed of classes and objects are instances of these classes.</a:t>
            </a:r>
          </a:p>
          <a:p>
            <a:r>
              <a:rPr lang="en-US" dirty="0"/>
              <a:t>In OOP, we think in terms of objects that do things.</a:t>
            </a:r>
          </a:p>
          <a:p>
            <a:r>
              <a:rPr lang="en-US" dirty="0"/>
              <a:t>This contrasts with functional programming, where we think in terms of functions and their composition.</a:t>
            </a:r>
          </a:p>
          <a:p>
            <a:endParaRPr lang="en-US" dirty="0"/>
          </a:p>
        </p:txBody>
      </p:sp>
      <p:sp>
        <p:nvSpPr>
          <p:cNvPr id="4" name="Footer Placeholder 3">
            <a:extLst>
              <a:ext uri="{FF2B5EF4-FFF2-40B4-BE49-F238E27FC236}">
                <a16:creationId xmlns:a16="http://schemas.microsoft.com/office/drawing/2014/main" id="{CF14C583-BB96-D245-B570-A3F6479864F9}"/>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2556777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33A8E-5616-E844-8AA2-A8CA9E62955D}"/>
              </a:ext>
            </a:extLst>
          </p:cNvPr>
          <p:cNvSpPr>
            <a:spLocks noGrp="1"/>
          </p:cNvSpPr>
          <p:nvPr>
            <p:ph type="title"/>
          </p:nvPr>
        </p:nvSpPr>
        <p:spPr/>
        <p:txBody>
          <a:bodyPr/>
          <a:lstStyle/>
          <a:p>
            <a:r>
              <a:rPr lang="en-US" dirty="0"/>
              <a:t>Relationships: Delegation (II)</a:t>
            </a:r>
          </a:p>
        </p:txBody>
      </p:sp>
      <p:sp>
        <p:nvSpPr>
          <p:cNvPr id="3" name="Content Placeholder 2">
            <a:extLst>
              <a:ext uri="{FF2B5EF4-FFF2-40B4-BE49-F238E27FC236}">
                <a16:creationId xmlns:a16="http://schemas.microsoft.com/office/drawing/2014/main" id="{38F5B024-8604-504E-B393-7539AD2B9536}"/>
              </a:ext>
            </a:extLst>
          </p:cNvPr>
          <p:cNvSpPr>
            <a:spLocks noGrp="1"/>
          </p:cNvSpPr>
          <p:nvPr>
            <p:ph idx="1"/>
          </p:nvPr>
        </p:nvSpPr>
        <p:spPr/>
        <p:txBody>
          <a:bodyPr/>
          <a:lstStyle/>
          <a:p>
            <a:r>
              <a:rPr lang="en-US" dirty="0"/>
              <a:t>Delegation is also often considered as a </a:t>
            </a:r>
            <a:r>
              <a:rPr lang="en-US" b="1" dirty="0"/>
              <a:t>“has-a” </a:t>
            </a:r>
            <a:r>
              <a:rPr lang="en-US" dirty="0"/>
              <a:t>relationship.</a:t>
            </a:r>
          </a:p>
          <a:p>
            <a:r>
              <a:rPr lang="en-US" dirty="0"/>
              <a:t>A class has a reference to another object for another class (a.k.a. helper class) and sends a message to it when needed (invoke a method in the helper class).</a:t>
            </a:r>
          </a:p>
          <a:p>
            <a:endParaRPr lang="en-US" dirty="0"/>
          </a:p>
        </p:txBody>
      </p:sp>
      <p:sp>
        <p:nvSpPr>
          <p:cNvPr id="4" name="Footer Placeholder 3">
            <a:extLst>
              <a:ext uri="{FF2B5EF4-FFF2-40B4-BE49-F238E27FC236}">
                <a16:creationId xmlns:a16="http://schemas.microsoft.com/office/drawing/2014/main" id="{3844B86A-61CC-5344-8575-837E5DB53043}"/>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2090888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FBF86-8084-7245-AFB1-C92102B76EEE}"/>
              </a:ext>
            </a:extLst>
          </p:cNvPr>
          <p:cNvSpPr>
            <a:spLocks noGrp="1"/>
          </p:cNvSpPr>
          <p:nvPr>
            <p:ph type="title"/>
          </p:nvPr>
        </p:nvSpPr>
        <p:spPr/>
        <p:txBody>
          <a:bodyPr/>
          <a:lstStyle/>
          <a:p>
            <a:r>
              <a:rPr lang="en-US" dirty="0"/>
              <a:t>Relationships: Delegation (III)</a:t>
            </a:r>
          </a:p>
        </p:txBody>
      </p:sp>
      <p:sp>
        <p:nvSpPr>
          <p:cNvPr id="3" name="Content Placeholder 2">
            <a:extLst>
              <a:ext uri="{FF2B5EF4-FFF2-40B4-BE49-F238E27FC236}">
                <a16:creationId xmlns:a16="http://schemas.microsoft.com/office/drawing/2014/main" id="{B1B39423-0CA1-F94A-8DDF-6A0703702F4F}"/>
              </a:ext>
            </a:extLst>
          </p:cNvPr>
          <p:cNvSpPr>
            <a:spLocks noGrp="1"/>
          </p:cNvSpPr>
          <p:nvPr>
            <p:ph sz="half" idx="1"/>
          </p:nvPr>
        </p:nvSpPr>
        <p:spPr>
          <a:xfrm>
            <a:off x="884487" y="1624013"/>
            <a:ext cx="8393000" cy="4351338"/>
          </a:xfrm>
        </p:spPr>
        <p:txBody>
          <a:bodyPr>
            <a:normAutofit/>
          </a:bodyPr>
          <a:lstStyle/>
          <a:p>
            <a:r>
              <a:rPr lang="en-US" dirty="0"/>
              <a:t>Delegation in Java:</a:t>
            </a:r>
          </a:p>
        </p:txBody>
      </p:sp>
      <p:sp>
        <p:nvSpPr>
          <p:cNvPr id="4" name="Footer Placeholder 3">
            <a:extLst>
              <a:ext uri="{FF2B5EF4-FFF2-40B4-BE49-F238E27FC236}">
                <a16:creationId xmlns:a16="http://schemas.microsoft.com/office/drawing/2014/main" id="{1272C31B-080C-834B-A48C-38E8E1D93225}"/>
              </a:ext>
            </a:extLst>
          </p:cNvPr>
          <p:cNvSpPr>
            <a:spLocks noGrp="1"/>
          </p:cNvSpPr>
          <p:nvPr>
            <p:ph type="ftr" sz="quarter" idx="11"/>
          </p:nvPr>
        </p:nvSpPr>
        <p:spPr/>
        <p:txBody>
          <a:bodyPr/>
          <a:lstStyle/>
          <a:p>
            <a:r>
              <a:rPr lang="en-US"/>
              <a:t>Khalid Alharbi, Ph.D.</a:t>
            </a:r>
          </a:p>
        </p:txBody>
      </p:sp>
      <p:sp>
        <p:nvSpPr>
          <p:cNvPr id="18" name="TextBox 17">
            <a:extLst>
              <a:ext uri="{FF2B5EF4-FFF2-40B4-BE49-F238E27FC236}">
                <a16:creationId xmlns:a16="http://schemas.microsoft.com/office/drawing/2014/main" id="{98D25E7F-3D28-AE4E-907D-68961B8300AA}"/>
              </a:ext>
            </a:extLst>
          </p:cNvPr>
          <p:cNvSpPr txBox="1"/>
          <p:nvPr/>
        </p:nvSpPr>
        <p:spPr>
          <a:xfrm>
            <a:off x="861343" y="2071687"/>
            <a:ext cx="7768307" cy="4524315"/>
          </a:xfrm>
          <a:prstGeom prst="rect">
            <a:avLst/>
          </a:prstGeom>
          <a:solidFill>
            <a:schemeClr val="bg2">
              <a:lumMod val="25000"/>
            </a:schemeClr>
          </a:solidFill>
        </p:spPr>
        <p:txBody>
          <a:bodyPr wrap="square" rtlCol="0">
            <a:spAutoFit/>
          </a:bodyPr>
          <a:lstStyle/>
          <a:p>
            <a:pPr lvl="1"/>
            <a:r>
              <a:rPr lang="en-US" dirty="0">
                <a:solidFill>
                  <a:schemeClr val="accent4"/>
                </a:solidFill>
                <a:latin typeface="Courier" pitchFamily="2" charset="0"/>
              </a:rPr>
              <a:t>public class </a:t>
            </a:r>
            <a:r>
              <a:rPr lang="en-US" dirty="0">
                <a:solidFill>
                  <a:schemeClr val="bg1"/>
                </a:solidFill>
                <a:latin typeface="Courier" pitchFamily="2" charset="0"/>
              </a:rPr>
              <a:t>ShoppingList{</a:t>
            </a:r>
          </a:p>
          <a:p>
            <a:pPr lvl="1"/>
            <a:r>
              <a:rPr lang="en-US" dirty="0">
                <a:solidFill>
                  <a:schemeClr val="bg1"/>
                </a:solidFill>
                <a:latin typeface="Courier" pitchFamily="2" charset="0"/>
              </a:rPr>
              <a:t>    </a:t>
            </a:r>
            <a:r>
              <a:rPr lang="en-US" dirty="0">
                <a:solidFill>
                  <a:schemeClr val="accent4"/>
                </a:solidFill>
                <a:latin typeface="Courier" pitchFamily="2" charset="0"/>
              </a:rPr>
              <a:t>private String </a:t>
            </a:r>
            <a:r>
              <a:rPr lang="en-US" dirty="0">
                <a:solidFill>
                  <a:schemeClr val="bg1"/>
                </a:solidFill>
                <a:latin typeface="Courier" pitchFamily="2" charset="0"/>
              </a:rPr>
              <a:t>item;</a:t>
            </a:r>
          </a:p>
          <a:p>
            <a:pPr lvl="1"/>
            <a:r>
              <a:rPr lang="en-US" dirty="0">
                <a:solidFill>
                  <a:schemeClr val="bg1"/>
                </a:solidFill>
                <a:latin typeface="Courier" pitchFamily="2" charset="0"/>
              </a:rPr>
              <a:t>    </a:t>
            </a:r>
            <a:r>
              <a:rPr lang="en-US" dirty="0">
                <a:solidFill>
                  <a:schemeClr val="accent4"/>
                </a:solidFill>
                <a:latin typeface="Courier" pitchFamily="2" charset="0"/>
              </a:rPr>
              <a:t>private</a:t>
            </a:r>
            <a:r>
              <a:rPr lang="en-US" dirty="0">
                <a:solidFill>
                  <a:schemeClr val="bg1"/>
                </a:solidFill>
                <a:latin typeface="Courier" pitchFamily="2" charset="0"/>
              </a:rPr>
              <a:t> </a:t>
            </a:r>
            <a:r>
              <a:rPr lang="en-US" dirty="0">
                <a:solidFill>
                  <a:schemeClr val="accent4"/>
                </a:solidFill>
                <a:latin typeface="Courier" pitchFamily="2" charset="0"/>
              </a:rPr>
              <a:t>List&lt;String&gt; </a:t>
            </a:r>
            <a:r>
              <a:rPr lang="en-US" dirty="0">
                <a:solidFill>
                  <a:schemeClr val="bg1"/>
                </a:solidFill>
                <a:latin typeface="Courier" pitchFamily="2" charset="0"/>
              </a:rPr>
              <a:t>items;</a:t>
            </a:r>
          </a:p>
          <a:p>
            <a:pPr lvl="1"/>
            <a:r>
              <a:rPr lang="en-US" dirty="0">
                <a:solidFill>
                  <a:schemeClr val="accent4"/>
                </a:solidFill>
                <a:latin typeface="Courier" pitchFamily="2" charset="0"/>
              </a:rPr>
              <a:t>    private </a:t>
            </a:r>
            <a:r>
              <a:rPr lang="en-US" dirty="0">
                <a:solidFill>
                  <a:schemeClr val="bg1"/>
                </a:solidFill>
                <a:latin typeface="Courier" pitchFamily="2" charset="0"/>
              </a:rPr>
              <a:t>Notification notification;</a:t>
            </a:r>
          </a:p>
          <a:p>
            <a:pPr lvl="1"/>
            <a:r>
              <a:rPr lang="en-US" dirty="0">
                <a:solidFill>
                  <a:schemeClr val="bg1"/>
                </a:solidFill>
                <a:latin typeface="Courier" pitchFamily="2" charset="0"/>
              </a:rPr>
              <a:t>    </a:t>
            </a:r>
          </a:p>
          <a:p>
            <a:pPr lvl="1"/>
            <a:r>
              <a:rPr lang="en-US" dirty="0">
                <a:solidFill>
                  <a:schemeClr val="bg1"/>
                </a:solidFill>
                <a:latin typeface="Courier" pitchFamily="2" charset="0"/>
              </a:rPr>
              <a:t>    </a:t>
            </a:r>
            <a:r>
              <a:rPr lang="en-US" dirty="0">
                <a:solidFill>
                  <a:schemeClr val="accent4"/>
                </a:solidFill>
                <a:latin typeface="Courier" pitchFamily="2" charset="0"/>
              </a:rPr>
              <a:t>public</a:t>
            </a:r>
            <a:r>
              <a:rPr lang="en-US" dirty="0">
                <a:solidFill>
                  <a:schemeClr val="bg1"/>
                </a:solidFill>
                <a:latin typeface="Courier" pitchFamily="2" charset="0"/>
              </a:rPr>
              <a:t> ShoppingList(){</a:t>
            </a:r>
          </a:p>
          <a:p>
            <a:pPr lvl="1"/>
            <a:r>
              <a:rPr lang="en-US" dirty="0">
                <a:solidFill>
                  <a:schemeClr val="bg1"/>
                </a:solidFill>
                <a:latin typeface="Courier" pitchFamily="2" charset="0"/>
              </a:rPr>
              <a:t>       items = </a:t>
            </a:r>
            <a:r>
              <a:rPr lang="en-US" dirty="0">
                <a:solidFill>
                  <a:schemeClr val="accent4"/>
                </a:solidFill>
                <a:latin typeface="Courier" pitchFamily="2" charset="0"/>
              </a:rPr>
              <a:t>new LinkedList</a:t>
            </a:r>
            <a:r>
              <a:rPr lang="en-US" dirty="0">
                <a:solidFill>
                  <a:schemeClr val="bg1"/>
                </a:solidFill>
                <a:latin typeface="Courier" pitchFamily="2" charset="0"/>
              </a:rPr>
              <a:t>&lt;</a:t>
            </a:r>
            <a:r>
              <a:rPr lang="en-US" dirty="0">
                <a:solidFill>
                  <a:schemeClr val="accent4"/>
                </a:solidFill>
                <a:latin typeface="Courier" pitchFamily="2" charset="0"/>
              </a:rPr>
              <a:t>String</a:t>
            </a:r>
            <a:r>
              <a:rPr lang="en-US" dirty="0">
                <a:solidFill>
                  <a:schemeClr val="bg1"/>
                </a:solidFill>
                <a:latin typeface="Courier" pitchFamily="2" charset="0"/>
              </a:rPr>
              <a:t>&gt;();</a:t>
            </a:r>
          </a:p>
          <a:p>
            <a:pPr lvl="1"/>
            <a:r>
              <a:rPr lang="en-US" dirty="0">
                <a:solidFill>
                  <a:schemeClr val="accent4"/>
                </a:solidFill>
                <a:latin typeface="Courier" pitchFamily="2" charset="0"/>
              </a:rPr>
              <a:t>       this</a:t>
            </a:r>
            <a:r>
              <a:rPr lang="en-US" dirty="0">
                <a:solidFill>
                  <a:schemeClr val="bg1"/>
                </a:solidFill>
                <a:latin typeface="Courier" pitchFamily="2" charset="0"/>
              </a:rPr>
              <a:t>.notification = new Notification();</a:t>
            </a:r>
          </a:p>
          <a:p>
            <a:pPr lvl="1"/>
            <a:r>
              <a:rPr lang="en-US" dirty="0">
                <a:solidFill>
                  <a:schemeClr val="bg1"/>
                </a:solidFill>
                <a:latin typeface="Courier" pitchFamily="2" charset="0"/>
              </a:rPr>
              <a:t>    }</a:t>
            </a:r>
          </a:p>
          <a:p>
            <a:pPr lvl="1"/>
            <a:r>
              <a:rPr lang="en-US" dirty="0">
                <a:solidFill>
                  <a:schemeClr val="bg1"/>
                </a:solidFill>
                <a:latin typeface="Courier" pitchFamily="2" charset="0"/>
              </a:rPr>
              <a:t>    </a:t>
            </a:r>
            <a:r>
              <a:rPr lang="en-US" dirty="0">
                <a:solidFill>
                  <a:schemeClr val="accent4"/>
                </a:solidFill>
                <a:latin typeface="Courier" pitchFamily="2" charset="0"/>
              </a:rPr>
              <a:t>public void</a:t>
            </a:r>
            <a:r>
              <a:rPr lang="en-US" dirty="0">
                <a:solidFill>
                  <a:schemeClr val="bg1"/>
                </a:solidFill>
                <a:latin typeface="Courier" pitchFamily="2" charset="0"/>
              </a:rPr>
              <a:t> add(</a:t>
            </a:r>
            <a:r>
              <a:rPr lang="en-US" dirty="0">
                <a:solidFill>
                  <a:schemeClr val="accent4"/>
                </a:solidFill>
                <a:latin typeface="Courier" pitchFamily="2" charset="0"/>
              </a:rPr>
              <a:t>String</a:t>
            </a:r>
            <a:r>
              <a:rPr lang="en-US" dirty="0">
                <a:solidFill>
                  <a:schemeClr val="bg1"/>
                </a:solidFill>
                <a:latin typeface="Courier" pitchFamily="2" charset="0"/>
              </a:rPr>
              <a:t> item){</a:t>
            </a:r>
          </a:p>
          <a:p>
            <a:pPr lvl="1"/>
            <a:r>
              <a:rPr lang="en-US" dirty="0">
                <a:solidFill>
                  <a:schemeClr val="bg1"/>
                </a:solidFill>
                <a:latin typeface="Courier" pitchFamily="2" charset="0"/>
              </a:rPr>
              <a:t>      </a:t>
            </a:r>
            <a:r>
              <a:rPr lang="en-US" dirty="0">
                <a:solidFill>
                  <a:schemeClr val="accent4"/>
                </a:solidFill>
                <a:latin typeface="Courier" pitchFamily="2" charset="0"/>
              </a:rPr>
              <a:t>this</a:t>
            </a:r>
            <a:r>
              <a:rPr lang="en-US" dirty="0">
                <a:solidFill>
                  <a:schemeClr val="bg1"/>
                </a:solidFill>
                <a:latin typeface="Courier" pitchFamily="2" charset="0"/>
              </a:rPr>
              <a:t>.items.add(item);</a:t>
            </a:r>
          </a:p>
          <a:p>
            <a:pPr lvl="1"/>
            <a:r>
              <a:rPr lang="en-US" dirty="0">
                <a:solidFill>
                  <a:schemeClr val="bg1"/>
                </a:solidFill>
                <a:latin typeface="Courier" pitchFamily="2" charset="0"/>
              </a:rPr>
              <a:t>    }</a:t>
            </a:r>
          </a:p>
          <a:p>
            <a:pPr lvl="1"/>
            <a:r>
              <a:rPr lang="en-US" dirty="0">
                <a:solidFill>
                  <a:schemeClr val="bg1"/>
                </a:solidFill>
                <a:latin typeface="Courier" pitchFamily="2" charset="0"/>
              </a:rPr>
              <a:t>   </a:t>
            </a:r>
            <a:r>
              <a:rPr lang="en-US" dirty="0">
                <a:solidFill>
                  <a:schemeClr val="accent4"/>
                </a:solidFill>
                <a:latin typeface="Courier" pitchFamily="2" charset="0"/>
              </a:rPr>
              <a:t>public void</a:t>
            </a:r>
            <a:r>
              <a:rPr lang="en-US" dirty="0">
                <a:solidFill>
                  <a:schemeClr val="bg1"/>
                </a:solidFill>
                <a:latin typeface="Courier" pitchFamily="2" charset="0"/>
              </a:rPr>
              <a:t> sendNotification(){</a:t>
            </a:r>
          </a:p>
          <a:p>
            <a:pPr lvl="1"/>
            <a:r>
              <a:rPr lang="en-US" dirty="0">
                <a:solidFill>
                  <a:schemeClr val="bg1"/>
                </a:solidFill>
                <a:latin typeface="Courier" pitchFamily="2" charset="0"/>
              </a:rPr>
              <a:t>      </a:t>
            </a:r>
            <a:r>
              <a:rPr lang="en-US" dirty="0">
                <a:solidFill>
                  <a:schemeClr val="accent4"/>
                </a:solidFill>
                <a:latin typeface="Courier" pitchFamily="2" charset="0"/>
              </a:rPr>
              <a:t>this</a:t>
            </a:r>
            <a:r>
              <a:rPr lang="en-US" dirty="0">
                <a:solidFill>
                  <a:schemeClr val="bg1"/>
                </a:solidFill>
                <a:latin typeface="Courier" pitchFamily="2" charset="0"/>
              </a:rPr>
              <a:t>.notification.post(</a:t>
            </a:r>
            <a:r>
              <a:rPr lang="en-US" dirty="0">
                <a:solidFill>
                  <a:schemeClr val="accent4"/>
                </a:solidFill>
                <a:latin typeface="Courier" pitchFamily="2" charset="0"/>
              </a:rPr>
              <a:t>this</a:t>
            </a:r>
            <a:r>
              <a:rPr lang="en-US" dirty="0">
                <a:solidFill>
                  <a:schemeClr val="bg1"/>
                </a:solidFill>
                <a:latin typeface="Courier" pitchFamily="2" charset="0"/>
              </a:rPr>
              <a:t>.items);</a:t>
            </a:r>
          </a:p>
          <a:p>
            <a:pPr lvl="1"/>
            <a:r>
              <a:rPr lang="en-US" dirty="0">
                <a:solidFill>
                  <a:schemeClr val="bg1"/>
                </a:solidFill>
                <a:latin typeface="Courier" pitchFamily="2" charset="0"/>
              </a:rPr>
              <a:t>    }</a:t>
            </a:r>
          </a:p>
          <a:p>
            <a:pPr lvl="1"/>
            <a:r>
              <a:rPr lang="en-US" dirty="0">
                <a:solidFill>
                  <a:schemeClr val="bg1"/>
                </a:solidFill>
                <a:latin typeface="Courier" pitchFamily="2" charset="0"/>
              </a:rPr>
              <a:t>} </a:t>
            </a:r>
          </a:p>
        </p:txBody>
      </p:sp>
      <p:sp>
        <p:nvSpPr>
          <p:cNvPr id="15" name="Content Placeholder 10">
            <a:extLst>
              <a:ext uri="{FF2B5EF4-FFF2-40B4-BE49-F238E27FC236}">
                <a16:creationId xmlns:a16="http://schemas.microsoft.com/office/drawing/2014/main" id="{E42F2B02-4B48-3B4E-83B8-B1A6300374FF}"/>
              </a:ext>
            </a:extLst>
          </p:cNvPr>
          <p:cNvSpPr>
            <a:spLocks noGrp="1"/>
          </p:cNvSpPr>
          <p:nvPr>
            <p:ph sz="half" idx="2"/>
          </p:nvPr>
        </p:nvSpPr>
        <p:spPr>
          <a:xfrm>
            <a:off x="8786814" y="1825624"/>
            <a:ext cx="2800350" cy="4770377"/>
          </a:xfrm>
        </p:spPr>
        <p:txBody>
          <a:bodyPr>
            <a:normAutofit/>
          </a:bodyPr>
          <a:lstStyle/>
          <a:p>
            <a:pPr marL="0" indent="0">
              <a:buNone/>
            </a:pPr>
            <a:endParaRPr lang="en-US" dirty="0"/>
          </a:p>
          <a:p>
            <a:pPr marL="0" indent="0">
              <a:buNone/>
            </a:pPr>
            <a:r>
              <a:rPr lang="en-US" dirty="0"/>
              <a:t>Here:</a:t>
            </a:r>
          </a:p>
          <a:p>
            <a:pPr marL="0" indent="0">
              <a:buNone/>
            </a:pPr>
            <a:r>
              <a:rPr lang="en-US" dirty="0"/>
              <a:t>ShoppingList </a:t>
            </a:r>
            <a:r>
              <a:rPr lang="en-US" b="1" dirty="0"/>
              <a:t>Delegates</a:t>
            </a:r>
            <a:r>
              <a:rPr lang="en-US" dirty="0"/>
              <a:t> all the work to both the Java’s </a:t>
            </a:r>
            <a:r>
              <a:rPr lang="en-US" dirty="0" err="1"/>
              <a:t>Linkedlist</a:t>
            </a:r>
            <a:r>
              <a:rPr lang="en-US" dirty="0"/>
              <a:t> class and a Notification class.</a:t>
            </a:r>
          </a:p>
        </p:txBody>
      </p:sp>
      <p:sp>
        <p:nvSpPr>
          <p:cNvPr id="16" name="TextBox 15">
            <a:extLst>
              <a:ext uri="{FF2B5EF4-FFF2-40B4-BE49-F238E27FC236}">
                <a16:creationId xmlns:a16="http://schemas.microsoft.com/office/drawing/2014/main" id="{0E9A20F9-B0C5-F94C-852D-142536F5F679}"/>
              </a:ext>
            </a:extLst>
          </p:cNvPr>
          <p:cNvSpPr txBox="1"/>
          <p:nvPr/>
        </p:nvSpPr>
        <p:spPr>
          <a:xfrm>
            <a:off x="8786814" y="6023919"/>
            <a:ext cx="1385887" cy="461665"/>
          </a:xfrm>
          <a:prstGeom prst="rect">
            <a:avLst/>
          </a:prstGeom>
          <a:noFill/>
          <a:ln w="38100">
            <a:solidFill>
              <a:schemeClr val="tx1"/>
            </a:solidFill>
          </a:ln>
        </p:spPr>
        <p:txBody>
          <a:bodyPr wrap="square" rtlCol="0">
            <a:spAutoFit/>
          </a:bodyPr>
          <a:lstStyle/>
          <a:p>
            <a:pPr algn="ctr"/>
            <a:r>
              <a:rPr lang="en-US" sz="2400" b="1" dirty="0"/>
              <a:t>Demo</a:t>
            </a:r>
          </a:p>
        </p:txBody>
      </p:sp>
    </p:spTree>
    <p:extLst>
      <p:ext uri="{BB962C8B-B14F-4D97-AF65-F5344CB8AC3E}">
        <p14:creationId xmlns:p14="http://schemas.microsoft.com/office/powerpoint/2010/main" val="2123093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2B2FFA74-3DCF-114D-AE4B-DD0EF71BCB75}"/>
              </a:ext>
            </a:extLst>
          </p:cNvPr>
          <p:cNvSpPr>
            <a:spLocks noGrp="1"/>
          </p:cNvSpPr>
          <p:nvPr>
            <p:ph type="subTitle" idx="1"/>
          </p:nvPr>
        </p:nvSpPr>
        <p:spPr>
          <a:xfrm>
            <a:off x="890649" y="3602038"/>
            <a:ext cx="9777351" cy="1655762"/>
          </a:xfrm>
        </p:spPr>
        <p:txBody>
          <a:bodyPr>
            <a:normAutofit/>
          </a:bodyPr>
          <a:lstStyle/>
          <a:p>
            <a:pPr marL="0" indent="0">
              <a:buNone/>
            </a:pPr>
            <a:r>
              <a:rPr lang="en-US" sz="3600" b="1" dirty="0"/>
              <a:t>“Favor Composition over Inheritance”, </a:t>
            </a:r>
            <a:r>
              <a:rPr lang="en-US" sz="3600" dirty="0"/>
              <a:t>this is a fundamental object-oriented design principle.</a:t>
            </a:r>
          </a:p>
        </p:txBody>
      </p:sp>
      <p:sp>
        <p:nvSpPr>
          <p:cNvPr id="5" name="Footer Placeholder 4">
            <a:extLst>
              <a:ext uri="{FF2B5EF4-FFF2-40B4-BE49-F238E27FC236}">
                <a16:creationId xmlns:a16="http://schemas.microsoft.com/office/drawing/2014/main" id="{BA9BCD84-2866-0048-84DC-423D41E02205}"/>
              </a:ext>
            </a:extLst>
          </p:cNvPr>
          <p:cNvSpPr>
            <a:spLocks noGrp="1"/>
          </p:cNvSpPr>
          <p:nvPr>
            <p:ph type="ftr" sz="quarter" idx="11"/>
          </p:nvPr>
        </p:nvSpPr>
        <p:spPr/>
        <p:txBody>
          <a:bodyPr/>
          <a:lstStyle/>
          <a:p>
            <a:r>
              <a:rPr lang="en-US"/>
              <a:t>Khalid Alharbi, Ph.D.</a:t>
            </a:r>
          </a:p>
        </p:txBody>
      </p:sp>
      <p:sp>
        <p:nvSpPr>
          <p:cNvPr id="10" name="Title 1">
            <a:extLst>
              <a:ext uri="{FF2B5EF4-FFF2-40B4-BE49-F238E27FC236}">
                <a16:creationId xmlns:a16="http://schemas.microsoft.com/office/drawing/2014/main" id="{C900B99D-A2EC-3645-A0F0-4DCE9CDE1B25}"/>
              </a:ext>
            </a:extLst>
          </p:cNvPr>
          <p:cNvSpPr txBox="1">
            <a:spLocks/>
          </p:cNvSpPr>
          <p:nvPr/>
        </p:nvSpPr>
        <p:spPr>
          <a:xfrm>
            <a:off x="743198" y="35625"/>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dirty="0"/>
              <a:t>Use Composition instead of subclassing (I)</a:t>
            </a:r>
          </a:p>
        </p:txBody>
      </p:sp>
    </p:spTree>
    <p:extLst>
      <p:ext uri="{BB962C8B-B14F-4D97-AF65-F5344CB8AC3E}">
        <p14:creationId xmlns:p14="http://schemas.microsoft.com/office/powerpoint/2010/main" val="2798224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B63D9-7F12-B046-92EE-E86D8FBDE2C4}"/>
              </a:ext>
            </a:extLst>
          </p:cNvPr>
          <p:cNvSpPr>
            <a:spLocks noGrp="1"/>
          </p:cNvSpPr>
          <p:nvPr>
            <p:ph type="title"/>
          </p:nvPr>
        </p:nvSpPr>
        <p:spPr/>
        <p:txBody>
          <a:bodyPr/>
          <a:lstStyle/>
          <a:p>
            <a:r>
              <a:rPr lang="en-US" dirty="0"/>
              <a:t>Use Composition instead of subclassing (II)</a:t>
            </a:r>
          </a:p>
        </p:txBody>
      </p:sp>
      <p:sp>
        <p:nvSpPr>
          <p:cNvPr id="3" name="Content Placeholder 2">
            <a:extLst>
              <a:ext uri="{FF2B5EF4-FFF2-40B4-BE49-F238E27FC236}">
                <a16:creationId xmlns:a16="http://schemas.microsoft.com/office/drawing/2014/main" id="{5008E120-E2EA-554A-B874-858729BBDC7F}"/>
              </a:ext>
            </a:extLst>
          </p:cNvPr>
          <p:cNvSpPr>
            <a:spLocks noGrp="1"/>
          </p:cNvSpPr>
          <p:nvPr>
            <p:ph idx="1"/>
          </p:nvPr>
        </p:nvSpPr>
        <p:spPr>
          <a:xfrm>
            <a:off x="838200" y="2005012"/>
            <a:ext cx="10515600" cy="4351338"/>
          </a:xfrm>
        </p:spPr>
        <p:txBody>
          <a:bodyPr/>
          <a:lstStyle/>
          <a:p>
            <a:pPr marL="0" indent="0">
              <a:buNone/>
            </a:pPr>
            <a:r>
              <a:rPr lang="en-US" dirty="0"/>
              <a:t>In Effective Java by Joshua Bloch, Item 16: Favor composition over inheritance:</a:t>
            </a:r>
          </a:p>
        </p:txBody>
      </p:sp>
      <p:sp>
        <p:nvSpPr>
          <p:cNvPr id="4" name="Footer Placeholder 3">
            <a:extLst>
              <a:ext uri="{FF2B5EF4-FFF2-40B4-BE49-F238E27FC236}">
                <a16:creationId xmlns:a16="http://schemas.microsoft.com/office/drawing/2014/main" id="{858F5CEA-3187-9347-8274-650A7C98696F}"/>
              </a:ext>
            </a:extLst>
          </p:cNvPr>
          <p:cNvSpPr>
            <a:spLocks noGrp="1"/>
          </p:cNvSpPr>
          <p:nvPr>
            <p:ph type="ftr" sz="quarter" idx="11"/>
          </p:nvPr>
        </p:nvSpPr>
        <p:spPr/>
        <p:txBody>
          <a:bodyPr/>
          <a:lstStyle/>
          <a:p>
            <a:r>
              <a:rPr lang="en-US"/>
              <a:t>Khalid Alharbi, Ph.D.</a:t>
            </a:r>
          </a:p>
        </p:txBody>
      </p:sp>
      <p:sp>
        <p:nvSpPr>
          <p:cNvPr id="5" name="TextBox 4">
            <a:extLst>
              <a:ext uri="{FF2B5EF4-FFF2-40B4-BE49-F238E27FC236}">
                <a16:creationId xmlns:a16="http://schemas.microsoft.com/office/drawing/2014/main" id="{12007F4C-50AD-4649-9D75-AF33D072FF9E}"/>
              </a:ext>
            </a:extLst>
          </p:cNvPr>
          <p:cNvSpPr txBox="1"/>
          <p:nvPr/>
        </p:nvSpPr>
        <p:spPr>
          <a:xfrm>
            <a:off x="985653" y="2928232"/>
            <a:ext cx="10368147" cy="3539430"/>
          </a:xfrm>
          <a:prstGeom prst="rect">
            <a:avLst/>
          </a:prstGeom>
          <a:noFill/>
        </p:spPr>
        <p:txBody>
          <a:bodyPr wrap="square" rtlCol="0">
            <a:spAutoFit/>
          </a:bodyPr>
          <a:lstStyle/>
          <a:p>
            <a:r>
              <a:rPr lang="en-US" sz="2800" b="1" dirty="0"/>
              <a:t>“</a:t>
            </a:r>
            <a:r>
              <a:rPr lang="en-US" sz="2800" dirty="0"/>
              <a:t>[Subclassing] is a powerful way to achieve code reuse, but it is not always the best tool for the job. Used inappropriately, it leads to fragile software.</a:t>
            </a:r>
            <a:r>
              <a:rPr lang="en-US" sz="2800" b="1" dirty="0"/>
              <a:t>”</a:t>
            </a:r>
            <a:br>
              <a:rPr lang="en-US" sz="2800" b="1" dirty="0"/>
            </a:br>
            <a:endParaRPr lang="en-US" sz="2800" b="1" dirty="0"/>
          </a:p>
          <a:p>
            <a:r>
              <a:rPr lang="en-US" sz="2800" b="1" dirty="0"/>
              <a:t>“</a:t>
            </a:r>
            <a:r>
              <a:rPr lang="en-US" sz="2800" dirty="0"/>
              <a:t> Instead of extending an existing class, give your new class a private field that references an instance of the existing class. … The resulting class will be rock solid, with no dependencies on the implementation details of the existing class </a:t>
            </a:r>
            <a:r>
              <a:rPr lang="en-US" sz="2800" b="1" dirty="0"/>
              <a:t>”</a:t>
            </a:r>
          </a:p>
        </p:txBody>
      </p:sp>
    </p:spTree>
    <p:extLst>
      <p:ext uri="{BB962C8B-B14F-4D97-AF65-F5344CB8AC3E}">
        <p14:creationId xmlns:p14="http://schemas.microsoft.com/office/powerpoint/2010/main" val="7422945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E3EF89F-5FAB-4444-9205-C04A4833DB92}"/>
              </a:ext>
            </a:extLst>
          </p:cNvPr>
          <p:cNvSpPr>
            <a:spLocks noGrp="1"/>
          </p:cNvSpPr>
          <p:nvPr>
            <p:ph type="ctrTitle"/>
          </p:nvPr>
        </p:nvSpPr>
        <p:spPr/>
        <p:txBody>
          <a:bodyPr/>
          <a:lstStyle/>
          <a:p>
            <a:r>
              <a:rPr lang="en-US" dirty="0"/>
              <a:t>Object-Oriented Programming in Java</a:t>
            </a:r>
          </a:p>
        </p:txBody>
      </p:sp>
      <p:sp>
        <p:nvSpPr>
          <p:cNvPr id="5" name="Subtitle 4">
            <a:extLst>
              <a:ext uri="{FF2B5EF4-FFF2-40B4-BE49-F238E27FC236}">
                <a16:creationId xmlns:a16="http://schemas.microsoft.com/office/drawing/2014/main" id="{24798594-FA9B-0D4B-812C-6803658E0728}"/>
              </a:ext>
            </a:extLst>
          </p:cNvPr>
          <p:cNvSpPr>
            <a:spLocks noGrp="1"/>
          </p:cNvSpPr>
          <p:nvPr>
            <p:ph type="subTitle" idx="1"/>
          </p:nvPr>
        </p:nvSpPr>
        <p:spPr>
          <a:xfrm>
            <a:off x="842963" y="3602038"/>
            <a:ext cx="9825037" cy="1655762"/>
          </a:xfrm>
        </p:spPr>
        <p:txBody>
          <a:bodyPr/>
          <a:lstStyle/>
          <a:p>
            <a:r>
              <a:rPr lang="en-US" dirty="0"/>
              <a:t>An overview of fundamental Object-Oriented concepts in the Java programming language.</a:t>
            </a:r>
          </a:p>
        </p:txBody>
      </p:sp>
      <p:sp>
        <p:nvSpPr>
          <p:cNvPr id="6" name="Footer Placeholder 5">
            <a:extLst>
              <a:ext uri="{FF2B5EF4-FFF2-40B4-BE49-F238E27FC236}">
                <a16:creationId xmlns:a16="http://schemas.microsoft.com/office/drawing/2014/main" id="{EF363560-5A65-C942-8634-9EE21C767AFF}"/>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12949236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E8525-E23E-4442-AA8C-9A1CD4731ADF}"/>
              </a:ext>
            </a:extLst>
          </p:cNvPr>
          <p:cNvSpPr>
            <a:spLocks noGrp="1"/>
          </p:cNvSpPr>
          <p:nvPr>
            <p:ph type="title"/>
          </p:nvPr>
        </p:nvSpPr>
        <p:spPr/>
        <p:txBody>
          <a:bodyPr/>
          <a:lstStyle/>
          <a:p>
            <a:r>
              <a:rPr lang="en-US" dirty="0"/>
              <a:t>Functions vs. Methods</a:t>
            </a:r>
          </a:p>
        </p:txBody>
      </p:sp>
      <p:sp>
        <p:nvSpPr>
          <p:cNvPr id="3" name="Content Placeholder 2">
            <a:extLst>
              <a:ext uri="{FF2B5EF4-FFF2-40B4-BE49-F238E27FC236}">
                <a16:creationId xmlns:a16="http://schemas.microsoft.com/office/drawing/2014/main" id="{73B97073-E5D2-AF4F-A7B4-C9E7FE8928BB}"/>
              </a:ext>
            </a:extLst>
          </p:cNvPr>
          <p:cNvSpPr>
            <a:spLocks noGrp="1"/>
          </p:cNvSpPr>
          <p:nvPr>
            <p:ph idx="1"/>
          </p:nvPr>
        </p:nvSpPr>
        <p:spPr/>
        <p:txBody>
          <a:bodyPr/>
          <a:lstStyle/>
          <a:p>
            <a:r>
              <a:rPr lang="en-US" dirty="0"/>
              <a:t>Both </a:t>
            </a:r>
            <a:r>
              <a:rPr lang="en-US" b="1" dirty="0"/>
              <a:t>functions and methods </a:t>
            </a:r>
            <a:r>
              <a:rPr lang="en-US" dirty="0"/>
              <a:t>refer to a series of statements inside a block of code. They may take inputs (called parameters) and return some value to a caller.</a:t>
            </a:r>
          </a:p>
          <a:p>
            <a:r>
              <a:rPr lang="en-US" dirty="0"/>
              <a:t>The difference is where they’re declared:</a:t>
            </a:r>
          </a:p>
          <a:p>
            <a:pPr lvl="1"/>
            <a:r>
              <a:rPr lang="en-US" dirty="0"/>
              <a:t>A </a:t>
            </a:r>
            <a:r>
              <a:rPr lang="en-US" b="1" dirty="0"/>
              <a:t>method</a:t>
            </a:r>
            <a:r>
              <a:rPr lang="en-US" dirty="0"/>
              <a:t> is defined </a:t>
            </a:r>
            <a:r>
              <a:rPr lang="en-US" b="1" dirty="0"/>
              <a:t>inside</a:t>
            </a:r>
            <a:r>
              <a:rPr lang="en-US" dirty="0"/>
              <a:t> of a class.</a:t>
            </a:r>
          </a:p>
          <a:p>
            <a:pPr lvl="1"/>
            <a:r>
              <a:rPr lang="en-US" dirty="0"/>
              <a:t>A </a:t>
            </a:r>
            <a:r>
              <a:rPr lang="en-US" b="1" dirty="0"/>
              <a:t>function</a:t>
            </a:r>
            <a:r>
              <a:rPr lang="en-US" dirty="0"/>
              <a:t> is defined </a:t>
            </a:r>
            <a:r>
              <a:rPr lang="en-US" b="1" dirty="0"/>
              <a:t>outside</a:t>
            </a:r>
            <a:r>
              <a:rPr lang="en-US" dirty="0"/>
              <a:t> of a class.</a:t>
            </a:r>
          </a:p>
          <a:p>
            <a:r>
              <a:rPr lang="en-US" dirty="0"/>
              <a:t>In Java, C#, there’re only methods.</a:t>
            </a:r>
          </a:p>
          <a:p>
            <a:r>
              <a:rPr lang="en-US" dirty="0"/>
              <a:t>In C, Erlang there’re only functions.</a:t>
            </a:r>
          </a:p>
          <a:p>
            <a:r>
              <a:rPr lang="en-US" dirty="0"/>
              <a:t>In C++, Python, there’re both functions and methods.</a:t>
            </a:r>
          </a:p>
          <a:p>
            <a:endParaRPr lang="en-US" dirty="0"/>
          </a:p>
        </p:txBody>
      </p:sp>
      <p:sp>
        <p:nvSpPr>
          <p:cNvPr id="4" name="Footer Placeholder 3">
            <a:extLst>
              <a:ext uri="{FF2B5EF4-FFF2-40B4-BE49-F238E27FC236}">
                <a16:creationId xmlns:a16="http://schemas.microsoft.com/office/drawing/2014/main" id="{C5BDD80F-FA12-C748-B630-B2328D980F68}"/>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4208200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E8525-E23E-4442-AA8C-9A1CD4731ADF}"/>
              </a:ext>
            </a:extLst>
          </p:cNvPr>
          <p:cNvSpPr>
            <a:spLocks noGrp="1"/>
          </p:cNvSpPr>
          <p:nvPr>
            <p:ph type="title"/>
          </p:nvPr>
        </p:nvSpPr>
        <p:spPr/>
        <p:txBody>
          <a:bodyPr/>
          <a:lstStyle/>
          <a:p>
            <a:r>
              <a:rPr lang="en-US" dirty="0"/>
              <a:t>Parameters vs Arguments</a:t>
            </a:r>
          </a:p>
        </p:txBody>
      </p:sp>
      <p:sp>
        <p:nvSpPr>
          <p:cNvPr id="3" name="Content Placeholder 2">
            <a:extLst>
              <a:ext uri="{FF2B5EF4-FFF2-40B4-BE49-F238E27FC236}">
                <a16:creationId xmlns:a16="http://schemas.microsoft.com/office/drawing/2014/main" id="{73B97073-E5D2-AF4F-A7B4-C9E7FE8928BB}"/>
              </a:ext>
            </a:extLst>
          </p:cNvPr>
          <p:cNvSpPr>
            <a:spLocks noGrp="1"/>
          </p:cNvSpPr>
          <p:nvPr>
            <p:ph idx="1"/>
          </p:nvPr>
        </p:nvSpPr>
        <p:spPr/>
        <p:txBody>
          <a:bodyPr/>
          <a:lstStyle/>
          <a:p>
            <a:r>
              <a:rPr lang="en-US" dirty="0"/>
              <a:t>Parameters: Variables that are part of the method’s signature or declaration.</a:t>
            </a:r>
          </a:p>
          <a:p>
            <a:pPr marL="0" indent="0">
              <a:buNone/>
            </a:pPr>
            <a:endParaRPr lang="en-US" dirty="0"/>
          </a:p>
          <a:p>
            <a:pPr marL="0" indent="0">
              <a:buNone/>
            </a:pPr>
            <a:endParaRPr lang="en-US" dirty="0"/>
          </a:p>
          <a:p>
            <a:endParaRPr lang="en-US" dirty="0"/>
          </a:p>
          <a:p>
            <a:r>
              <a:rPr lang="en-US" dirty="0"/>
              <a:t>Arguments: values or variables passed when invoking a method or a function.</a:t>
            </a:r>
          </a:p>
        </p:txBody>
      </p:sp>
      <p:sp>
        <p:nvSpPr>
          <p:cNvPr id="4" name="TextBox 3">
            <a:extLst>
              <a:ext uri="{FF2B5EF4-FFF2-40B4-BE49-F238E27FC236}">
                <a16:creationId xmlns:a16="http://schemas.microsoft.com/office/drawing/2014/main" id="{65864558-7A99-0344-827D-495DDCB49FA8}"/>
              </a:ext>
            </a:extLst>
          </p:cNvPr>
          <p:cNvSpPr txBox="1"/>
          <p:nvPr/>
        </p:nvSpPr>
        <p:spPr>
          <a:xfrm>
            <a:off x="1366344" y="5097518"/>
            <a:ext cx="8135007" cy="707886"/>
          </a:xfrm>
          <a:prstGeom prst="rect">
            <a:avLst/>
          </a:prstGeom>
          <a:solidFill>
            <a:schemeClr val="bg2">
              <a:lumMod val="25000"/>
            </a:schemeClr>
          </a:solidFill>
        </p:spPr>
        <p:txBody>
          <a:bodyPr wrap="square" rtlCol="0">
            <a:spAutoFit/>
          </a:bodyPr>
          <a:lstStyle/>
          <a:p>
            <a:pPr lvl="1"/>
            <a:r>
              <a:rPr lang="en-US" sz="2000" dirty="0">
                <a:solidFill>
                  <a:schemeClr val="accent4"/>
                </a:solidFill>
                <a:latin typeface="Courier" pitchFamily="2" charset="0"/>
              </a:rPr>
              <a:t>int </a:t>
            </a:r>
            <a:r>
              <a:rPr lang="en-US" sz="2000" dirty="0">
                <a:solidFill>
                  <a:schemeClr val="bg1"/>
                </a:solidFill>
                <a:latin typeface="Courier" pitchFamily="2" charset="0"/>
              </a:rPr>
              <a:t>x = 5; </a:t>
            </a:r>
          </a:p>
          <a:p>
            <a:pPr lvl="1"/>
            <a:r>
              <a:rPr lang="en-US" sz="2000" dirty="0">
                <a:solidFill>
                  <a:schemeClr val="bg1"/>
                </a:solidFill>
                <a:latin typeface="Courier" pitchFamily="2" charset="0"/>
              </a:rPr>
              <a:t>add(x, 10); </a:t>
            </a:r>
            <a:r>
              <a:rPr lang="en-US" sz="2000" dirty="0">
                <a:solidFill>
                  <a:schemeClr val="accent2"/>
                </a:solidFill>
                <a:latin typeface="Courier" pitchFamily="2" charset="0"/>
              </a:rPr>
              <a:t>// x and 10 are arguments.</a:t>
            </a:r>
          </a:p>
        </p:txBody>
      </p:sp>
      <p:sp>
        <p:nvSpPr>
          <p:cNvPr id="5" name="TextBox 4">
            <a:extLst>
              <a:ext uri="{FF2B5EF4-FFF2-40B4-BE49-F238E27FC236}">
                <a16:creationId xmlns:a16="http://schemas.microsoft.com/office/drawing/2014/main" id="{865D1215-E25D-DF40-980F-B3BAA1EAA260}"/>
              </a:ext>
            </a:extLst>
          </p:cNvPr>
          <p:cNvSpPr txBox="1"/>
          <p:nvPr/>
        </p:nvSpPr>
        <p:spPr>
          <a:xfrm>
            <a:off x="1366344" y="2701492"/>
            <a:ext cx="8219089" cy="1015663"/>
          </a:xfrm>
          <a:prstGeom prst="rect">
            <a:avLst/>
          </a:prstGeom>
          <a:solidFill>
            <a:schemeClr val="bg2">
              <a:lumMod val="25000"/>
            </a:schemeClr>
          </a:solidFill>
        </p:spPr>
        <p:txBody>
          <a:bodyPr wrap="square" rtlCol="0">
            <a:spAutoFit/>
          </a:bodyPr>
          <a:lstStyle/>
          <a:p>
            <a:pPr lvl="1"/>
            <a:r>
              <a:rPr lang="en-US" sz="2000" dirty="0">
                <a:solidFill>
                  <a:schemeClr val="accent4"/>
                </a:solidFill>
                <a:latin typeface="Courier" pitchFamily="2" charset="0"/>
              </a:rPr>
              <a:t>int</a:t>
            </a:r>
            <a:r>
              <a:rPr lang="en-US" sz="2000" dirty="0">
                <a:solidFill>
                  <a:schemeClr val="bg1"/>
                </a:solidFill>
                <a:latin typeface="Courier" pitchFamily="2" charset="0"/>
              </a:rPr>
              <a:t> add(</a:t>
            </a:r>
            <a:r>
              <a:rPr lang="en-US" sz="2000" dirty="0">
                <a:solidFill>
                  <a:schemeClr val="accent4"/>
                </a:solidFill>
                <a:latin typeface="Courier" pitchFamily="2" charset="0"/>
              </a:rPr>
              <a:t>int</a:t>
            </a:r>
            <a:r>
              <a:rPr lang="en-US" sz="2000" dirty="0">
                <a:solidFill>
                  <a:schemeClr val="bg1"/>
                </a:solidFill>
                <a:latin typeface="Courier" pitchFamily="2" charset="0"/>
              </a:rPr>
              <a:t> x, </a:t>
            </a:r>
            <a:r>
              <a:rPr lang="en-US" sz="2000" dirty="0">
                <a:solidFill>
                  <a:schemeClr val="accent4"/>
                </a:solidFill>
                <a:latin typeface="Courier" pitchFamily="2" charset="0"/>
              </a:rPr>
              <a:t>int</a:t>
            </a:r>
            <a:r>
              <a:rPr lang="en-US" sz="2000" dirty="0">
                <a:solidFill>
                  <a:schemeClr val="bg1"/>
                </a:solidFill>
                <a:latin typeface="Courier" pitchFamily="2" charset="0"/>
              </a:rPr>
              <a:t> y){ </a:t>
            </a:r>
            <a:r>
              <a:rPr lang="en-US" sz="2000" dirty="0">
                <a:solidFill>
                  <a:schemeClr val="accent2"/>
                </a:solidFill>
                <a:latin typeface="Courier" pitchFamily="2" charset="0"/>
              </a:rPr>
              <a:t>// x and y are parameters.</a:t>
            </a:r>
          </a:p>
          <a:p>
            <a:pPr lvl="1"/>
            <a:r>
              <a:rPr lang="en-US" sz="2000" dirty="0">
                <a:solidFill>
                  <a:schemeClr val="bg1"/>
                </a:solidFill>
                <a:latin typeface="Courier" pitchFamily="2" charset="0"/>
              </a:rPr>
              <a:t>     </a:t>
            </a:r>
            <a:r>
              <a:rPr lang="en-US" sz="2000" dirty="0">
                <a:solidFill>
                  <a:schemeClr val="accent4"/>
                </a:solidFill>
                <a:latin typeface="Courier" pitchFamily="2" charset="0"/>
              </a:rPr>
              <a:t>return</a:t>
            </a:r>
            <a:r>
              <a:rPr lang="en-US" sz="2000" dirty="0">
                <a:solidFill>
                  <a:schemeClr val="bg1"/>
                </a:solidFill>
                <a:latin typeface="Courier" pitchFamily="2" charset="0"/>
              </a:rPr>
              <a:t> x + y;</a:t>
            </a:r>
          </a:p>
          <a:p>
            <a:pPr lvl="1"/>
            <a:r>
              <a:rPr lang="en-US" sz="2000" dirty="0">
                <a:solidFill>
                  <a:schemeClr val="bg1"/>
                </a:solidFill>
                <a:latin typeface="Courier" pitchFamily="2" charset="0"/>
              </a:rPr>
              <a:t>}</a:t>
            </a:r>
          </a:p>
        </p:txBody>
      </p:sp>
      <p:sp>
        <p:nvSpPr>
          <p:cNvPr id="6" name="Footer Placeholder 5">
            <a:extLst>
              <a:ext uri="{FF2B5EF4-FFF2-40B4-BE49-F238E27FC236}">
                <a16:creationId xmlns:a16="http://schemas.microsoft.com/office/drawing/2014/main" id="{77EECA33-5552-4A4C-9BA4-725CA4F6EEF5}"/>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819765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15E5C-71F0-2047-BA02-0A25B692DDF7}"/>
              </a:ext>
            </a:extLst>
          </p:cNvPr>
          <p:cNvSpPr>
            <a:spLocks noGrp="1"/>
          </p:cNvSpPr>
          <p:nvPr>
            <p:ph type="title"/>
          </p:nvPr>
        </p:nvSpPr>
        <p:spPr/>
        <p:txBody>
          <a:bodyPr/>
          <a:lstStyle/>
          <a:p>
            <a:r>
              <a:rPr lang="en-US" dirty="0"/>
              <a:t>Class Variables vs Instant Variables</a:t>
            </a:r>
          </a:p>
        </p:txBody>
      </p:sp>
      <p:graphicFrame>
        <p:nvGraphicFramePr>
          <p:cNvPr id="4" name="Table 4">
            <a:extLst>
              <a:ext uri="{FF2B5EF4-FFF2-40B4-BE49-F238E27FC236}">
                <a16:creationId xmlns:a16="http://schemas.microsoft.com/office/drawing/2014/main" id="{DEA16719-E05E-424A-9307-C8FFDCFCCFDD}"/>
              </a:ext>
            </a:extLst>
          </p:cNvPr>
          <p:cNvGraphicFramePr>
            <a:graphicFrameLocks noGrp="1"/>
          </p:cNvGraphicFramePr>
          <p:nvPr>
            <p:ph idx="1"/>
            <p:extLst>
              <p:ext uri="{D42A27DB-BD31-4B8C-83A1-F6EECF244321}">
                <p14:modId xmlns:p14="http://schemas.microsoft.com/office/powerpoint/2010/main" val="1541365137"/>
              </p:ext>
            </p:extLst>
          </p:nvPr>
        </p:nvGraphicFramePr>
        <p:xfrm>
          <a:off x="838200" y="1552356"/>
          <a:ext cx="10515600" cy="522224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980117011"/>
                    </a:ext>
                  </a:extLst>
                </a:gridCol>
                <a:gridCol w="5257800">
                  <a:extLst>
                    <a:ext uri="{9D8B030D-6E8A-4147-A177-3AD203B41FA5}">
                      <a16:colId xmlns:a16="http://schemas.microsoft.com/office/drawing/2014/main" val="1306182690"/>
                    </a:ext>
                  </a:extLst>
                </a:gridCol>
              </a:tblGrid>
              <a:tr h="370840">
                <a:tc>
                  <a:txBody>
                    <a:bodyPr/>
                    <a:lstStyle/>
                    <a:p>
                      <a:r>
                        <a:rPr lang="en-US" dirty="0"/>
                        <a:t>Instant Variables</a:t>
                      </a:r>
                    </a:p>
                  </a:txBody>
                  <a:tcPr/>
                </a:tc>
                <a:tc>
                  <a:txBody>
                    <a:bodyPr/>
                    <a:lstStyle/>
                    <a:p>
                      <a:r>
                        <a:rPr lang="en-US" dirty="0"/>
                        <a:t>Class Variables</a:t>
                      </a:r>
                    </a:p>
                  </a:txBody>
                  <a:tcPr/>
                </a:tc>
                <a:extLst>
                  <a:ext uri="{0D108BD9-81ED-4DB2-BD59-A6C34878D82A}">
                    <a16:rowId xmlns:a16="http://schemas.microsoft.com/office/drawing/2014/main" val="1955007058"/>
                  </a:ext>
                </a:extLst>
              </a:tr>
              <a:tr h="370840">
                <a:tc>
                  <a:txBody>
                    <a:bodyPr/>
                    <a:lstStyle/>
                    <a:p>
                      <a:r>
                        <a:rPr lang="en-US" dirty="0"/>
                        <a:t>Allocated when an object is created using the keyword “new” and destroyed when the object is destroyed.</a:t>
                      </a:r>
                    </a:p>
                  </a:txBody>
                  <a:tcPr/>
                </a:tc>
                <a:tc>
                  <a:txBody>
                    <a:bodyPr/>
                    <a:lstStyle/>
                    <a:p>
                      <a:r>
                        <a:rPr lang="en-US" dirty="0"/>
                        <a:t>Allocated when the program starts and destroyed when the program exits.</a:t>
                      </a:r>
                    </a:p>
                  </a:txBody>
                  <a:tcPr/>
                </a:tc>
                <a:extLst>
                  <a:ext uri="{0D108BD9-81ED-4DB2-BD59-A6C34878D82A}">
                    <a16:rowId xmlns:a16="http://schemas.microsoft.com/office/drawing/2014/main" val="13199974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Declared as normal inside a class but outside a method or a block.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Declared using the keyword “static” inside a class but outside a method or block.</a:t>
                      </a:r>
                    </a:p>
                  </a:txBody>
                  <a:tcPr/>
                </a:tc>
                <a:extLst>
                  <a:ext uri="{0D108BD9-81ED-4DB2-BD59-A6C34878D82A}">
                    <a16:rowId xmlns:a16="http://schemas.microsoft.com/office/drawing/2014/main" val="2634303596"/>
                  </a:ext>
                </a:extLst>
              </a:tr>
              <a:tr h="370840">
                <a:tc>
                  <a:txBody>
                    <a:bodyPr/>
                    <a:lstStyle/>
                    <a:p>
                      <a:r>
                        <a:rPr lang="en-US" dirty="0"/>
                        <a:t>Accessed directly by calling the variable name.</a:t>
                      </a:r>
                    </a:p>
                  </a:txBody>
                  <a:tcPr/>
                </a:tc>
                <a:tc>
                  <a:txBody>
                    <a:bodyPr/>
                    <a:lstStyle/>
                    <a:p>
                      <a:r>
                        <a:rPr lang="en-US" dirty="0"/>
                        <a:t>Accessed by calling ClassName.VariableName</a:t>
                      </a:r>
                    </a:p>
                  </a:txBody>
                  <a:tcPr/>
                </a:tc>
                <a:extLst>
                  <a:ext uri="{0D108BD9-81ED-4DB2-BD59-A6C34878D82A}">
                    <a16:rowId xmlns:a16="http://schemas.microsoft.com/office/drawing/2014/main" val="2928481345"/>
                  </a:ext>
                </a:extLst>
              </a:tr>
              <a:tr h="370840">
                <a:tc>
                  <a:txBody>
                    <a:bodyPr/>
                    <a:lstStyle/>
                    <a:p>
                      <a:r>
                        <a:rPr lang="en-US" dirty="0"/>
                        <a:t>Hold values that are unique to each object. </a:t>
                      </a:r>
                    </a:p>
                  </a:txBody>
                  <a:tcPr/>
                </a:tc>
                <a:tc>
                  <a:txBody>
                    <a:bodyPr/>
                    <a:lstStyle/>
                    <a:p>
                      <a:r>
                        <a:rPr lang="en-US" dirty="0"/>
                        <a:t>Hold values that are shared by all objects or instances of the class.</a:t>
                      </a:r>
                    </a:p>
                  </a:txBody>
                  <a:tcPr/>
                </a:tc>
                <a:extLst>
                  <a:ext uri="{0D108BD9-81ED-4DB2-BD59-A6C34878D82A}">
                    <a16:rowId xmlns:a16="http://schemas.microsoft.com/office/drawing/2014/main" val="1084514260"/>
                  </a:ext>
                </a:extLst>
              </a:tr>
              <a:tr h="370840">
                <a:tc gridSpan="2">
                  <a:txBody>
                    <a:bodyPr/>
                    <a:lstStyle/>
                    <a:p>
                      <a:pPr algn="l"/>
                      <a:r>
                        <a:rPr lang="en-US" dirty="0">
                          <a:solidFill>
                            <a:schemeClr val="accent4"/>
                          </a:solidFill>
                          <a:latin typeface="Courier" pitchFamily="2" charset="0"/>
                        </a:rPr>
                        <a:t>public class </a:t>
                      </a:r>
                      <a:r>
                        <a:rPr lang="en-US" dirty="0">
                          <a:solidFill>
                            <a:schemeClr val="bg1"/>
                          </a:solidFill>
                          <a:latin typeface="Courier" pitchFamily="2" charset="0"/>
                        </a:rPr>
                        <a:t>Student {</a:t>
                      </a:r>
                    </a:p>
                    <a:p>
                      <a:pPr algn="l"/>
                      <a:r>
                        <a:rPr lang="en-US" dirty="0">
                          <a:latin typeface="Courier" pitchFamily="2" charset="0"/>
                        </a:rPr>
                        <a:t>  </a:t>
                      </a:r>
                      <a:r>
                        <a:rPr lang="en-US" dirty="0">
                          <a:solidFill>
                            <a:schemeClr val="accent4"/>
                          </a:solidFill>
                          <a:latin typeface="Courier" pitchFamily="2" charset="0"/>
                        </a:rPr>
                        <a:t>private String </a:t>
                      </a:r>
                      <a:r>
                        <a:rPr lang="en-US" dirty="0">
                          <a:solidFill>
                            <a:schemeClr val="bg1"/>
                          </a:solidFill>
                          <a:latin typeface="Courier" pitchFamily="2" charset="0"/>
                        </a:rPr>
                        <a:t>name;   </a:t>
                      </a:r>
                      <a:r>
                        <a:rPr lang="en-US" dirty="0">
                          <a:solidFill>
                            <a:schemeClr val="accent6"/>
                          </a:solidFill>
                          <a:latin typeface="Courier" pitchFamily="2" charset="0"/>
                        </a:rPr>
                        <a:t>// instant variable</a:t>
                      </a:r>
                    </a:p>
                    <a:p>
                      <a:pPr algn="l"/>
                      <a:r>
                        <a:rPr lang="en-US" dirty="0">
                          <a:latin typeface="Courier" pitchFamily="2" charset="0"/>
                        </a:rPr>
                        <a:t>  </a:t>
                      </a:r>
                      <a:r>
                        <a:rPr lang="en-US" dirty="0">
                          <a:solidFill>
                            <a:schemeClr val="accent4"/>
                          </a:solidFill>
                          <a:latin typeface="Courier" pitchFamily="2" charset="0"/>
                        </a:rPr>
                        <a:t>private int </a:t>
                      </a:r>
                      <a:r>
                        <a:rPr lang="en-US" dirty="0">
                          <a:solidFill>
                            <a:schemeClr val="bg1"/>
                          </a:solidFill>
                          <a:latin typeface="Courier" pitchFamily="2" charset="0"/>
                        </a:rPr>
                        <a:t>id;        </a:t>
                      </a:r>
                      <a:r>
                        <a:rPr lang="en-US" dirty="0">
                          <a:solidFill>
                            <a:schemeClr val="accent6"/>
                          </a:solidFill>
                          <a:latin typeface="Courier" pitchFamily="2" charset="0"/>
                        </a:rPr>
                        <a:t>// instant variable</a:t>
                      </a:r>
                    </a:p>
                    <a:p>
                      <a:pPr algn="l"/>
                      <a:r>
                        <a:rPr lang="en-US" dirty="0">
                          <a:latin typeface="Courier" pitchFamily="2" charset="0"/>
                        </a:rPr>
                        <a:t>  </a:t>
                      </a:r>
                      <a:r>
                        <a:rPr lang="en-US" dirty="0">
                          <a:solidFill>
                            <a:schemeClr val="accent4"/>
                          </a:solidFill>
                          <a:latin typeface="Courier" pitchFamily="2" charset="0"/>
                        </a:rPr>
                        <a:t>private static </a:t>
                      </a:r>
                      <a:r>
                        <a:rPr lang="en-US" dirty="0">
                          <a:solidFill>
                            <a:schemeClr val="bg1"/>
                          </a:solidFill>
                          <a:latin typeface="Courier" pitchFamily="2" charset="0"/>
                        </a:rPr>
                        <a:t>count;  </a:t>
                      </a:r>
                      <a:r>
                        <a:rPr lang="en-US" dirty="0">
                          <a:solidFill>
                            <a:schemeClr val="accent6"/>
                          </a:solidFill>
                          <a:latin typeface="Courier" pitchFamily="2" charset="0"/>
                        </a:rPr>
                        <a:t>// class variable</a:t>
                      </a:r>
                    </a:p>
                    <a:p>
                      <a:pPr algn="l"/>
                      <a:r>
                        <a:rPr lang="en-US" dirty="0">
                          <a:latin typeface="Courier" pitchFamily="2" charset="0"/>
                        </a:rPr>
                        <a:t>  </a:t>
                      </a:r>
                      <a:r>
                        <a:rPr lang="en-US" dirty="0">
                          <a:solidFill>
                            <a:schemeClr val="accent4"/>
                          </a:solidFill>
                          <a:latin typeface="Courier" pitchFamily="2" charset="0"/>
                        </a:rPr>
                        <a:t>public</a:t>
                      </a:r>
                      <a:r>
                        <a:rPr lang="en-US" dirty="0">
                          <a:latin typeface="Courier" pitchFamily="2" charset="0"/>
                        </a:rPr>
                        <a:t> </a:t>
                      </a:r>
                      <a:r>
                        <a:rPr lang="en-US" dirty="0">
                          <a:solidFill>
                            <a:schemeClr val="bg1"/>
                          </a:solidFill>
                          <a:latin typeface="Courier" pitchFamily="2" charset="0"/>
                        </a:rPr>
                        <a:t>Student(</a:t>
                      </a:r>
                      <a:r>
                        <a:rPr lang="en-US" dirty="0">
                          <a:solidFill>
                            <a:schemeClr val="accent4"/>
                          </a:solidFill>
                          <a:latin typeface="Courier" pitchFamily="2" charset="0"/>
                        </a:rPr>
                        <a:t>String</a:t>
                      </a:r>
                      <a:r>
                        <a:rPr lang="en-US" dirty="0">
                          <a:latin typeface="Courier" pitchFamily="2" charset="0"/>
                        </a:rPr>
                        <a:t> </a:t>
                      </a:r>
                      <a:r>
                        <a:rPr lang="en-US" dirty="0">
                          <a:solidFill>
                            <a:schemeClr val="bg1"/>
                          </a:solidFill>
                          <a:latin typeface="Courier" pitchFamily="2" charset="0"/>
                        </a:rPr>
                        <a:t>name){</a:t>
                      </a:r>
                    </a:p>
                    <a:p>
                      <a:pPr algn="l"/>
                      <a:r>
                        <a:rPr lang="en-US" dirty="0">
                          <a:solidFill>
                            <a:schemeClr val="bg1"/>
                          </a:solidFill>
                          <a:latin typeface="Courier" pitchFamily="2" charset="0"/>
                        </a:rPr>
                        <a:t>    this.name = name;</a:t>
                      </a:r>
                    </a:p>
                    <a:p>
                      <a:pPr algn="l"/>
                      <a:r>
                        <a:rPr lang="en-US" dirty="0">
                          <a:solidFill>
                            <a:schemeClr val="bg1"/>
                          </a:solidFill>
                          <a:latin typeface="Courier" pitchFamily="2" charset="0"/>
                        </a:rPr>
                        <a:t>    this.id = ++count;</a:t>
                      </a:r>
                    </a:p>
                    <a:p>
                      <a:pPr algn="l"/>
                      <a:r>
                        <a:rPr lang="en-US" dirty="0">
                          <a:solidFill>
                            <a:schemeClr val="bg1"/>
                          </a:solidFill>
                          <a:latin typeface="Courier" pitchFamily="2" charset="0"/>
                        </a:rPr>
                        <a:t>  }</a:t>
                      </a:r>
                    </a:p>
                    <a:p>
                      <a:pPr algn="l"/>
                      <a:r>
                        <a:rPr lang="en-US" dirty="0">
                          <a:solidFill>
                            <a:schemeClr val="bg1"/>
                          </a:solidFill>
                          <a:latin typeface="Courier" pitchFamily="2" charset="0"/>
                        </a:rPr>
                        <a:t>}</a:t>
                      </a:r>
                    </a:p>
                  </a:txBody>
                  <a:tcPr>
                    <a:solidFill>
                      <a:schemeClr val="tx1">
                        <a:lumMod val="85000"/>
                        <a:lumOff val="15000"/>
                      </a:schemeClr>
                    </a:solidFill>
                  </a:tcPr>
                </a:tc>
                <a:tc hMerge="1">
                  <a:txBody>
                    <a:bodyPr/>
                    <a:lstStyle/>
                    <a:p>
                      <a:endParaRPr lang="en-US" dirty="0"/>
                    </a:p>
                  </a:txBody>
                  <a:tcPr/>
                </a:tc>
                <a:extLst>
                  <a:ext uri="{0D108BD9-81ED-4DB2-BD59-A6C34878D82A}">
                    <a16:rowId xmlns:a16="http://schemas.microsoft.com/office/drawing/2014/main" val="2709352164"/>
                  </a:ext>
                </a:extLst>
              </a:tr>
            </a:tbl>
          </a:graphicData>
        </a:graphic>
      </p:graphicFrame>
      <p:sp>
        <p:nvSpPr>
          <p:cNvPr id="3" name="Footer Placeholder 2">
            <a:extLst>
              <a:ext uri="{FF2B5EF4-FFF2-40B4-BE49-F238E27FC236}">
                <a16:creationId xmlns:a16="http://schemas.microsoft.com/office/drawing/2014/main" id="{BC48A110-EE9E-8744-9E1E-3BF07B1631AC}"/>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7060065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CC56E-7AD6-E342-A200-8782EFCC3565}"/>
              </a:ext>
            </a:extLst>
          </p:cNvPr>
          <p:cNvSpPr>
            <a:spLocks noGrp="1"/>
          </p:cNvSpPr>
          <p:nvPr>
            <p:ph type="title"/>
          </p:nvPr>
        </p:nvSpPr>
        <p:spPr/>
        <p:txBody>
          <a:bodyPr/>
          <a:lstStyle/>
          <a:p>
            <a:r>
              <a:rPr lang="en-US" dirty="0"/>
              <a:t>Example: Using only instance variables</a:t>
            </a:r>
          </a:p>
        </p:txBody>
      </p:sp>
      <p:sp>
        <p:nvSpPr>
          <p:cNvPr id="4" name="TextBox 3">
            <a:extLst>
              <a:ext uri="{FF2B5EF4-FFF2-40B4-BE49-F238E27FC236}">
                <a16:creationId xmlns:a16="http://schemas.microsoft.com/office/drawing/2014/main" id="{B33BA399-BEAF-9A43-9B3E-72979EB4FC1A}"/>
              </a:ext>
            </a:extLst>
          </p:cNvPr>
          <p:cNvSpPr txBox="1"/>
          <p:nvPr/>
        </p:nvSpPr>
        <p:spPr>
          <a:xfrm>
            <a:off x="838200" y="1532243"/>
            <a:ext cx="10515600" cy="5078313"/>
          </a:xfrm>
          <a:prstGeom prst="rect">
            <a:avLst/>
          </a:prstGeom>
          <a:solidFill>
            <a:schemeClr val="bg2">
              <a:lumMod val="25000"/>
            </a:schemeClr>
          </a:solidFill>
          <a:ln>
            <a:noFill/>
          </a:ln>
        </p:spPr>
        <p:txBody>
          <a:bodyPr wrap="square" rtlCol="0">
            <a:spAutoFit/>
          </a:bodyPr>
          <a:lstStyle/>
          <a:p>
            <a:r>
              <a:rPr lang="en-US" dirty="0">
                <a:solidFill>
                  <a:schemeClr val="accent4"/>
                </a:solidFill>
                <a:latin typeface="Courier" pitchFamily="2" charset="0"/>
              </a:rPr>
              <a:t>class</a:t>
            </a:r>
            <a:r>
              <a:rPr lang="en-US" dirty="0">
                <a:solidFill>
                  <a:schemeClr val="bg1"/>
                </a:solidFill>
                <a:latin typeface="Courier" pitchFamily="2" charset="0"/>
              </a:rPr>
              <a:t> Product {</a:t>
            </a:r>
          </a:p>
          <a:p>
            <a:r>
              <a:rPr lang="en-US" dirty="0">
                <a:solidFill>
                  <a:schemeClr val="bg1"/>
                </a:solidFill>
                <a:latin typeface="Courier" pitchFamily="2" charset="0"/>
              </a:rPr>
              <a:t>  </a:t>
            </a:r>
            <a:r>
              <a:rPr lang="en-US" dirty="0">
                <a:solidFill>
                  <a:schemeClr val="accent6"/>
                </a:solidFill>
                <a:latin typeface="Courier" pitchFamily="2" charset="0"/>
              </a:rPr>
              <a:t>private int </a:t>
            </a:r>
            <a:r>
              <a:rPr lang="en-US" dirty="0">
                <a:solidFill>
                  <a:schemeClr val="bg1"/>
                </a:solidFill>
                <a:latin typeface="Courier" pitchFamily="2" charset="0"/>
              </a:rPr>
              <a:t>id;</a:t>
            </a:r>
          </a:p>
          <a:p>
            <a:r>
              <a:rPr lang="en-US" dirty="0">
                <a:solidFill>
                  <a:schemeClr val="bg1"/>
                </a:solidFill>
                <a:latin typeface="Courier" pitchFamily="2" charset="0"/>
              </a:rPr>
              <a:t>  </a:t>
            </a:r>
            <a:r>
              <a:rPr lang="en-US" dirty="0">
                <a:solidFill>
                  <a:schemeClr val="accent6"/>
                </a:solidFill>
                <a:latin typeface="Courier" pitchFamily="2" charset="0"/>
              </a:rPr>
              <a:t>private float </a:t>
            </a:r>
            <a:r>
              <a:rPr lang="en-US" dirty="0">
                <a:solidFill>
                  <a:schemeClr val="bg1"/>
                </a:solidFill>
                <a:latin typeface="Courier" pitchFamily="2" charset="0"/>
              </a:rPr>
              <a:t>price;</a:t>
            </a:r>
          </a:p>
          <a:p>
            <a:r>
              <a:rPr lang="en-US" dirty="0">
                <a:solidFill>
                  <a:schemeClr val="bg1"/>
                </a:solidFill>
                <a:latin typeface="Courier" pitchFamily="2" charset="0"/>
              </a:rPr>
              <a:t>  </a:t>
            </a:r>
            <a:r>
              <a:rPr lang="en-US" dirty="0">
                <a:solidFill>
                  <a:schemeClr val="accent6"/>
                </a:solidFill>
                <a:latin typeface="Courier" pitchFamily="2" charset="0"/>
              </a:rPr>
              <a:t>private String </a:t>
            </a:r>
            <a:r>
              <a:rPr lang="en-US" dirty="0">
                <a:solidFill>
                  <a:schemeClr val="bg1"/>
                </a:solidFill>
                <a:latin typeface="Courier" pitchFamily="2" charset="0"/>
              </a:rPr>
              <a:t>name;</a:t>
            </a:r>
          </a:p>
          <a:p>
            <a:r>
              <a:rPr lang="en-US" dirty="0">
                <a:solidFill>
                  <a:schemeClr val="bg1"/>
                </a:solidFill>
                <a:latin typeface="Courier" pitchFamily="2" charset="0"/>
              </a:rPr>
              <a:t>  </a:t>
            </a:r>
            <a:r>
              <a:rPr lang="en-US" dirty="0">
                <a:solidFill>
                  <a:schemeClr val="accent6"/>
                </a:solidFill>
                <a:latin typeface="Courier" pitchFamily="2" charset="0"/>
              </a:rPr>
              <a:t>private int </a:t>
            </a:r>
            <a:r>
              <a:rPr lang="en-US" dirty="0">
                <a:solidFill>
                  <a:schemeClr val="bg1"/>
                </a:solidFill>
                <a:latin typeface="Courier" pitchFamily="2" charset="0"/>
              </a:rPr>
              <a:t>totalProducts;</a:t>
            </a:r>
          </a:p>
          <a:p>
            <a:endParaRPr lang="en-US" dirty="0">
              <a:solidFill>
                <a:schemeClr val="bg1"/>
              </a:solidFill>
              <a:latin typeface="Courier" pitchFamily="2" charset="0"/>
            </a:endParaRPr>
          </a:p>
          <a:p>
            <a:r>
              <a:rPr lang="en-US" dirty="0">
                <a:solidFill>
                  <a:schemeClr val="bg1"/>
                </a:solidFill>
                <a:latin typeface="Courier" pitchFamily="2" charset="0"/>
              </a:rPr>
              <a:t>  </a:t>
            </a:r>
            <a:r>
              <a:rPr lang="en-US" dirty="0">
                <a:solidFill>
                  <a:schemeClr val="accent4"/>
                </a:solidFill>
                <a:latin typeface="Courier" pitchFamily="2" charset="0"/>
              </a:rPr>
              <a:t>public Product</a:t>
            </a:r>
            <a:r>
              <a:rPr lang="en-US" dirty="0">
                <a:solidFill>
                  <a:schemeClr val="bg1"/>
                </a:solidFill>
                <a:latin typeface="Courier" pitchFamily="2" charset="0"/>
              </a:rPr>
              <a:t>(</a:t>
            </a:r>
            <a:r>
              <a:rPr lang="en-US" dirty="0">
                <a:solidFill>
                  <a:schemeClr val="accent6"/>
                </a:solidFill>
                <a:latin typeface="Courier" pitchFamily="2" charset="0"/>
              </a:rPr>
              <a:t>String</a:t>
            </a:r>
            <a:r>
              <a:rPr lang="en-US" dirty="0">
                <a:solidFill>
                  <a:schemeClr val="bg1"/>
                </a:solidFill>
                <a:latin typeface="Courier" pitchFamily="2" charset="0"/>
              </a:rPr>
              <a:t> name, </a:t>
            </a:r>
            <a:r>
              <a:rPr lang="en-US" dirty="0">
                <a:solidFill>
                  <a:schemeClr val="accent6"/>
                </a:solidFill>
                <a:latin typeface="Courier" pitchFamily="2" charset="0"/>
              </a:rPr>
              <a:t>float</a:t>
            </a:r>
            <a:r>
              <a:rPr lang="en-US" dirty="0">
                <a:solidFill>
                  <a:schemeClr val="bg1"/>
                </a:solidFill>
                <a:latin typeface="Courier" pitchFamily="2" charset="0"/>
              </a:rPr>
              <a:t> price){</a:t>
            </a:r>
          </a:p>
          <a:p>
            <a:r>
              <a:rPr lang="en-US" dirty="0">
                <a:solidFill>
                  <a:schemeClr val="bg1"/>
                </a:solidFill>
                <a:latin typeface="Courier" pitchFamily="2" charset="0"/>
              </a:rPr>
              <a:t>    this.name = name;</a:t>
            </a:r>
          </a:p>
          <a:p>
            <a:r>
              <a:rPr lang="en-US" dirty="0">
                <a:solidFill>
                  <a:schemeClr val="bg1"/>
                </a:solidFill>
                <a:latin typeface="Courier" pitchFamily="2" charset="0"/>
              </a:rPr>
              <a:t>    this.price = price;</a:t>
            </a:r>
          </a:p>
          <a:p>
            <a:r>
              <a:rPr lang="en-US" dirty="0">
                <a:solidFill>
                  <a:schemeClr val="bg1"/>
                </a:solidFill>
                <a:latin typeface="Courier" pitchFamily="2" charset="0"/>
              </a:rPr>
              <a:t>    this.id = ++totalProducts;</a:t>
            </a:r>
          </a:p>
          <a:p>
            <a:r>
              <a:rPr lang="en-US" dirty="0">
                <a:solidFill>
                  <a:schemeClr val="bg1"/>
                </a:solidFill>
                <a:latin typeface="Courier" pitchFamily="2" charset="0"/>
              </a:rPr>
              <a:t>  }</a:t>
            </a:r>
          </a:p>
          <a:p>
            <a:r>
              <a:rPr lang="en-US" dirty="0">
                <a:solidFill>
                  <a:schemeClr val="bg1"/>
                </a:solidFill>
                <a:latin typeface="Courier" pitchFamily="2" charset="0"/>
              </a:rPr>
              <a:t>  </a:t>
            </a:r>
            <a:r>
              <a:rPr lang="en-US" dirty="0">
                <a:solidFill>
                  <a:schemeClr val="accent4"/>
                </a:solidFill>
                <a:latin typeface="Courier" pitchFamily="2" charset="0"/>
              </a:rPr>
              <a:t>public</a:t>
            </a:r>
            <a:r>
              <a:rPr lang="en-US" dirty="0">
                <a:solidFill>
                  <a:schemeClr val="bg1"/>
                </a:solidFill>
                <a:latin typeface="Courier" pitchFamily="2" charset="0"/>
              </a:rPr>
              <a:t> </a:t>
            </a:r>
            <a:r>
              <a:rPr lang="en-US" dirty="0">
                <a:solidFill>
                  <a:schemeClr val="accent6"/>
                </a:solidFill>
                <a:latin typeface="Courier" pitchFamily="2" charset="0"/>
              </a:rPr>
              <a:t>String</a:t>
            </a:r>
            <a:r>
              <a:rPr lang="en-US" dirty="0">
                <a:solidFill>
                  <a:schemeClr val="bg1"/>
                </a:solidFill>
                <a:latin typeface="Courier" pitchFamily="2" charset="0"/>
              </a:rPr>
              <a:t> toString(){</a:t>
            </a:r>
          </a:p>
          <a:p>
            <a:r>
              <a:rPr lang="en-US" dirty="0">
                <a:solidFill>
                  <a:schemeClr val="bg1"/>
                </a:solidFill>
                <a:latin typeface="Courier" pitchFamily="2" charset="0"/>
              </a:rPr>
              <a:t>    </a:t>
            </a:r>
            <a:r>
              <a:rPr lang="en-US" dirty="0">
                <a:solidFill>
                  <a:schemeClr val="accent6"/>
                </a:solidFill>
                <a:latin typeface="Courier" pitchFamily="2" charset="0"/>
              </a:rPr>
              <a:t>return</a:t>
            </a:r>
            <a:r>
              <a:rPr lang="en-US" dirty="0">
                <a:solidFill>
                  <a:schemeClr val="bg1"/>
                </a:solidFill>
                <a:latin typeface="Courier" pitchFamily="2" charset="0"/>
              </a:rPr>
              <a:t> "Name:" + </a:t>
            </a:r>
            <a:r>
              <a:rPr lang="en-US" dirty="0">
                <a:solidFill>
                  <a:schemeClr val="accent6"/>
                </a:solidFill>
                <a:latin typeface="Courier" pitchFamily="2" charset="0"/>
              </a:rPr>
              <a:t>this</a:t>
            </a:r>
            <a:r>
              <a:rPr lang="en-US" dirty="0">
                <a:solidFill>
                  <a:schemeClr val="bg1"/>
                </a:solidFill>
                <a:latin typeface="Courier" pitchFamily="2" charset="0"/>
              </a:rPr>
              <a:t>.name +"\nPrice"+ </a:t>
            </a:r>
            <a:r>
              <a:rPr lang="en-US" dirty="0">
                <a:solidFill>
                  <a:schemeClr val="accent6"/>
                </a:solidFill>
                <a:latin typeface="Courier" pitchFamily="2" charset="0"/>
              </a:rPr>
              <a:t>this</a:t>
            </a:r>
            <a:r>
              <a:rPr lang="en-US" dirty="0">
                <a:solidFill>
                  <a:schemeClr val="bg1"/>
                </a:solidFill>
                <a:latin typeface="Courier" pitchFamily="2" charset="0"/>
              </a:rPr>
              <a:t>.price + "\nId: " + </a:t>
            </a:r>
            <a:r>
              <a:rPr lang="en-US" dirty="0">
                <a:solidFill>
                  <a:schemeClr val="accent6"/>
                </a:solidFill>
                <a:latin typeface="Courier" pitchFamily="2" charset="0"/>
              </a:rPr>
              <a:t>this</a:t>
            </a:r>
            <a:r>
              <a:rPr lang="en-US" dirty="0">
                <a:solidFill>
                  <a:schemeClr val="bg1"/>
                </a:solidFill>
                <a:latin typeface="Courier" pitchFamily="2" charset="0"/>
              </a:rPr>
              <a:t>.id;</a:t>
            </a:r>
          </a:p>
          <a:p>
            <a:r>
              <a:rPr lang="en-US" dirty="0">
                <a:solidFill>
                  <a:schemeClr val="bg1"/>
                </a:solidFill>
                <a:latin typeface="Courier" pitchFamily="2" charset="0"/>
              </a:rPr>
              <a:t>  }</a:t>
            </a:r>
          </a:p>
          <a:p>
            <a:r>
              <a:rPr lang="en-US" dirty="0">
                <a:solidFill>
                  <a:schemeClr val="bg1"/>
                </a:solidFill>
                <a:latin typeface="Courier" pitchFamily="2" charset="0"/>
              </a:rPr>
              <a:t>  </a:t>
            </a:r>
            <a:r>
              <a:rPr lang="en-US" dirty="0">
                <a:solidFill>
                  <a:schemeClr val="accent4"/>
                </a:solidFill>
                <a:latin typeface="Courier" pitchFamily="2" charset="0"/>
              </a:rPr>
              <a:t>public</a:t>
            </a:r>
            <a:r>
              <a:rPr lang="en-US" dirty="0">
                <a:solidFill>
                  <a:schemeClr val="bg1"/>
                </a:solidFill>
                <a:latin typeface="Courier" pitchFamily="2" charset="0"/>
              </a:rPr>
              <a:t> </a:t>
            </a:r>
            <a:r>
              <a:rPr lang="en-US" dirty="0">
                <a:solidFill>
                  <a:schemeClr val="accent6"/>
                </a:solidFill>
                <a:latin typeface="Courier" pitchFamily="2" charset="0"/>
              </a:rPr>
              <a:t>int</a:t>
            </a:r>
            <a:r>
              <a:rPr lang="en-US" dirty="0">
                <a:solidFill>
                  <a:schemeClr val="bg1"/>
                </a:solidFill>
                <a:latin typeface="Courier" pitchFamily="2" charset="0"/>
              </a:rPr>
              <a:t> getTotalProducts(){</a:t>
            </a:r>
          </a:p>
          <a:p>
            <a:r>
              <a:rPr lang="en-US" dirty="0">
                <a:solidFill>
                  <a:schemeClr val="bg1"/>
                </a:solidFill>
                <a:latin typeface="Courier" pitchFamily="2" charset="0"/>
              </a:rPr>
              <a:t>    </a:t>
            </a:r>
            <a:r>
              <a:rPr lang="en-US" dirty="0">
                <a:solidFill>
                  <a:schemeClr val="accent6"/>
                </a:solidFill>
                <a:latin typeface="Courier" pitchFamily="2" charset="0"/>
              </a:rPr>
              <a:t>return</a:t>
            </a:r>
            <a:r>
              <a:rPr lang="en-US" dirty="0">
                <a:solidFill>
                  <a:schemeClr val="bg1"/>
                </a:solidFill>
                <a:latin typeface="Courier" pitchFamily="2" charset="0"/>
              </a:rPr>
              <a:t> </a:t>
            </a:r>
            <a:r>
              <a:rPr lang="en-US" dirty="0">
                <a:solidFill>
                  <a:schemeClr val="accent6"/>
                </a:solidFill>
                <a:latin typeface="Courier" pitchFamily="2" charset="0"/>
              </a:rPr>
              <a:t>this</a:t>
            </a:r>
            <a:r>
              <a:rPr lang="en-US" dirty="0">
                <a:solidFill>
                  <a:schemeClr val="bg1"/>
                </a:solidFill>
                <a:latin typeface="Courier" pitchFamily="2" charset="0"/>
              </a:rPr>
              <a:t>.totalProducts;</a:t>
            </a:r>
          </a:p>
          <a:p>
            <a:r>
              <a:rPr lang="en-US" dirty="0">
                <a:solidFill>
                  <a:schemeClr val="bg1"/>
                </a:solidFill>
                <a:latin typeface="Courier" pitchFamily="2" charset="0"/>
              </a:rPr>
              <a:t>  }</a:t>
            </a:r>
          </a:p>
          <a:p>
            <a:r>
              <a:rPr lang="en-US" dirty="0">
                <a:solidFill>
                  <a:schemeClr val="bg1"/>
                </a:solidFill>
                <a:latin typeface="Courier" pitchFamily="2" charset="0"/>
              </a:rPr>
              <a:t>}</a:t>
            </a:r>
          </a:p>
        </p:txBody>
      </p:sp>
      <p:sp>
        <p:nvSpPr>
          <p:cNvPr id="3" name="Footer Placeholder 2">
            <a:extLst>
              <a:ext uri="{FF2B5EF4-FFF2-40B4-BE49-F238E27FC236}">
                <a16:creationId xmlns:a16="http://schemas.microsoft.com/office/drawing/2014/main" id="{1411D3BE-C91E-454A-864B-39F22235D37E}"/>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25322119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CC56E-7AD6-E342-A200-8782EFCC3565}"/>
              </a:ext>
            </a:extLst>
          </p:cNvPr>
          <p:cNvSpPr>
            <a:spLocks noGrp="1"/>
          </p:cNvSpPr>
          <p:nvPr>
            <p:ph type="title"/>
          </p:nvPr>
        </p:nvSpPr>
        <p:spPr/>
        <p:txBody>
          <a:bodyPr/>
          <a:lstStyle/>
          <a:p>
            <a:r>
              <a:rPr lang="en-US" dirty="0"/>
              <a:t>Example: Using only instance variables (cont.)</a:t>
            </a:r>
          </a:p>
        </p:txBody>
      </p:sp>
      <p:sp>
        <p:nvSpPr>
          <p:cNvPr id="4" name="TextBox 3">
            <a:extLst>
              <a:ext uri="{FF2B5EF4-FFF2-40B4-BE49-F238E27FC236}">
                <a16:creationId xmlns:a16="http://schemas.microsoft.com/office/drawing/2014/main" id="{B33BA399-BEAF-9A43-9B3E-72979EB4FC1A}"/>
              </a:ext>
            </a:extLst>
          </p:cNvPr>
          <p:cNvSpPr txBox="1"/>
          <p:nvPr/>
        </p:nvSpPr>
        <p:spPr>
          <a:xfrm>
            <a:off x="838200" y="1532243"/>
            <a:ext cx="10515600" cy="2585323"/>
          </a:xfrm>
          <a:prstGeom prst="rect">
            <a:avLst/>
          </a:prstGeom>
          <a:solidFill>
            <a:schemeClr val="bg2">
              <a:lumMod val="25000"/>
            </a:schemeClr>
          </a:solidFill>
          <a:ln>
            <a:noFill/>
          </a:ln>
        </p:spPr>
        <p:txBody>
          <a:bodyPr wrap="square" rtlCol="0">
            <a:spAutoFit/>
          </a:bodyPr>
          <a:lstStyle/>
          <a:p>
            <a:r>
              <a:rPr lang="en-US" dirty="0">
                <a:solidFill>
                  <a:schemeClr val="accent4"/>
                </a:solidFill>
                <a:latin typeface="Courier" pitchFamily="2" charset="0"/>
              </a:rPr>
              <a:t>class</a:t>
            </a:r>
            <a:r>
              <a:rPr lang="en-US" dirty="0">
                <a:solidFill>
                  <a:schemeClr val="bg1"/>
                </a:solidFill>
                <a:latin typeface="Courier" pitchFamily="2" charset="0"/>
              </a:rPr>
              <a:t> App{</a:t>
            </a:r>
          </a:p>
          <a:p>
            <a:r>
              <a:rPr lang="en-US" dirty="0">
                <a:solidFill>
                  <a:schemeClr val="bg1"/>
                </a:solidFill>
                <a:latin typeface="Courier" pitchFamily="2" charset="0"/>
              </a:rPr>
              <a:t>  </a:t>
            </a:r>
            <a:r>
              <a:rPr lang="en-US" dirty="0">
                <a:solidFill>
                  <a:schemeClr val="accent4"/>
                </a:solidFill>
                <a:latin typeface="Courier" pitchFamily="2" charset="0"/>
              </a:rPr>
              <a:t>public</a:t>
            </a:r>
            <a:r>
              <a:rPr lang="en-US" dirty="0">
                <a:solidFill>
                  <a:schemeClr val="bg1"/>
                </a:solidFill>
                <a:latin typeface="Courier" pitchFamily="2" charset="0"/>
              </a:rPr>
              <a:t> </a:t>
            </a:r>
            <a:r>
              <a:rPr lang="en-US" dirty="0">
                <a:solidFill>
                  <a:schemeClr val="accent4"/>
                </a:solidFill>
                <a:latin typeface="Courier" pitchFamily="2" charset="0"/>
              </a:rPr>
              <a:t>static</a:t>
            </a:r>
            <a:r>
              <a:rPr lang="en-US" dirty="0">
                <a:solidFill>
                  <a:schemeClr val="bg1"/>
                </a:solidFill>
                <a:latin typeface="Courier" pitchFamily="2" charset="0"/>
              </a:rPr>
              <a:t> </a:t>
            </a:r>
            <a:r>
              <a:rPr lang="en-US" dirty="0">
                <a:solidFill>
                  <a:schemeClr val="accent4"/>
                </a:solidFill>
                <a:latin typeface="Courier" pitchFamily="2" charset="0"/>
              </a:rPr>
              <a:t>void</a:t>
            </a:r>
            <a:r>
              <a:rPr lang="en-US" dirty="0">
                <a:solidFill>
                  <a:schemeClr val="bg1"/>
                </a:solidFill>
                <a:latin typeface="Courier" pitchFamily="2" charset="0"/>
              </a:rPr>
              <a:t> main(</a:t>
            </a:r>
            <a:r>
              <a:rPr lang="en-US" dirty="0">
                <a:solidFill>
                  <a:schemeClr val="accent6"/>
                </a:solidFill>
                <a:latin typeface="Courier" pitchFamily="2" charset="0"/>
              </a:rPr>
              <a:t>String[]</a:t>
            </a:r>
            <a:r>
              <a:rPr lang="en-US" dirty="0">
                <a:solidFill>
                  <a:schemeClr val="bg1"/>
                </a:solidFill>
                <a:latin typeface="Courier" pitchFamily="2" charset="0"/>
              </a:rPr>
              <a:t>args){</a:t>
            </a:r>
          </a:p>
          <a:p>
            <a:r>
              <a:rPr lang="en-US" dirty="0">
                <a:solidFill>
                  <a:schemeClr val="bg1"/>
                </a:solidFill>
                <a:latin typeface="Courier" pitchFamily="2" charset="0"/>
              </a:rPr>
              <a:t>    Product p1 = new Product("Chair", 150.00f);</a:t>
            </a:r>
          </a:p>
          <a:p>
            <a:r>
              <a:rPr lang="en-US" dirty="0">
                <a:solidFill>
                  <a:schemeClr val="bg1"/>
                </a:solidFill>
                <a:latin typeface="Courier" pitchFamily="2" charset="0"/>
              </a:rPr>
              <a:t>    Product p2 = new Product("Desk", 100.00f);</a:t>
            </a:r>
          </a:p>
          <a:p>
            <a:r>
              <a:rPr lang="en-US" dirty="0">
                <a:solidFill>
                  <a:schemeClr val="bg1"/>
                </a:solidFill>
                <a:latin typeface="Courier" pitchFamily="2" charset="0"/>
              </a:rPr>
              <a:t>    System.out.println(p1);</a:t>
            </a:r>
          </a:p>
          <a:p>
            <a:r>
              <a:rPr lang="en-US" dirty="0">
                <a:solidFill>
                  <a:schemeClr val="bg1"/>
                </a:solidFill>
                <a:latin typeface="Courier" pitchFamily="2" charset="0"/>
              </a:rPr>
              <a:t>    System.out.println(p2);</a:t>
            </a:r>
          </a:p>
          <a:p>
            <a:r>
              <a:rPr lang="en-US" dirty="0">
                <a:solidFill>
                  <a:schemeClr val="bg1"/>
                </a:solidFill>
                <a:latin typeface="Courier" pitchFamily="2" charset="0"/>
              </a:rPr>
              <a:t>    System.out.println("Total products: " + p2.getTotalProducts());</a:t>
            </a:r>
          </a:p>
          <a:p>
            <a:r>
              <a:rPr lang="en-US" dirty="0">
                <a:solidFill>
                  <a:schemeClr val="bg1"/>
                </a:solidFill>
                <a:latin typeface="Courier" pitchFamily="2" charset="0"/>
              </a:rPr>
              <a:t>  }</a:t>
            </a:r>
          </a:p>
          <a:p>
            <a:r>
              <a:rPr lang="en-US" dirty="0">
                <a:solidFill>
                  <a:schemeClr val="bg1"/>
                </a:solidFill>
                <a:latin typeface="Courier" pitchFamily="2" charset="0"/>
              </a:rPr>
              <a:t>}</a:t>
            </a:r>
          </a:p>
        </p:txBody>
      </p:sp>
      <p:sp>
        <p:nvSpPr>
          <p:cNvPr id="3" name="TextBox 2">
            <a:extLst>
              <a:ext uri="{FF2B5EF4-FFF2-40B4-BE49-F238E27FC236}">
                <a16:creationId xmlns:a16="http://schemas.microsoft.com/office/drawing/2014/main" id="{A4DFB292-7490-674C-9E20-A883BCCAB778}"/>
              </a:ext>
            </a:extLst>
          </p:cNvPr>
          <p:cNvSpPr txBox="1"/>
          <p:nvPr/>
        </p:nvSpPr>
        <p:spPr>
          <a:xfrm>
            <a:off x="838200" y="4435366"/>
            <a:ext cx="9911255" cy="2308324"/>
          </a:xfrm>
          <a:prstGeom prst="rect">
            <a:avLst/>
          </a:prstGeom>
          <a:noFill/>
        </p:spPr>
        <p:txBody>
          <a:bodyPr wrap="square" rtlCol="0">
            <a:spAutoFit/>
          </a:bodyPr>
          <a:lstStyle/>
          <a:p>
            <a:r>
              <a:rPr lang="en-US" dirty="0"/>
              <a:t>Name:Chair</a:t>
            </a:r>
          </a:p>
          <a:p>
            <a:r>
              <a:rPr lang="en-US" dirty="0"/>
              <a:t>Price150.0</a:t>
            </a:r>
          </a:p>
          <a:p>
            <a:r>
              <a:rPr lang="en-US" dirty="0"/>
              <a:t>Id: 1</a:t>
            </a:r>
          </a:p>
          <a:p>
            <a:r>
              <a:rPr lang="en-US" dirty="0"/>
              <a:t>Name:Desk</a:t>
            </a:r>
          </a:p>
          <a:p>
            <a:r>
              <a:rPr lang="en-US" dirty="0"/>
              <a:t>Price100.0</a:t>
            </a:r>
          </a:p>
          <a:p>
            <a:r>
              <a:rPr lang="en-US" dirty="0"/>
              <a:t>Id: 1</a:t>
            </a:r>
          </a:p>
          <a:p>
            <a:r>
              <a:rPr lang="en-US" dirty="0"/>
              <a:t>Total products: 1</a:t>
            </a:r>
          </a:p>
          <a:p>
            <a:endParaRPr lang="en-US" dirty="0"/>
          </a:p>
        </p:txBody>
      </p:sp>
      <p:sp>
        <p:nvSpPr>
          <p:cNvPr id="5" name="Footer Placeholder 4">
            <a:extLst>
              <a:ext uri="{FF2B5EF4-FFF2-40B4-BE49-F238E27FC236}">
                <a16:creationId xmlns:a16="http://schemas.microsoft.com/office/drawing/2014/main" id="{0A0E67D1-03E9-984C-B1F7-E3D8465E585C}"/>
              </a:ext>
            </a:extLst>
          </p:cNvPr>
          <p:cNvSpPr>
            <a:spLocks noGrp="1"/>
          </p:cNvSpPr>
          <p:nvPr>
            <p:ph type="ftr" sz="quarter" idx="11"/>
          </p:nvPr>
        </p:nvSpPr>
        <p:spPr/>
        <p:txBody>
          <a:bodyPr/>
          <a:lstStyle/>
          <a:p>
            <a:r>
              <a:rPr lang="en-US"/>
              <a:t>Khalid Alharbi, Ph.D.</a:t>
            </a:r>
          </a:p>
        </p:txBody>
      </p:sp>
      <p:sp>
        <p:nvSpPr>
          <p:cNvPr id="6" name="TextBox 5">
            <a:extLst>
              <a:ext uri="{FF2B5EF4-FFF2-40B4-BE49-F238E27FC236}">
                <a16:creationId xmlns:a16="http://schemas.microsoft.com/office/drawing/2014/main" id="{AE1A1C2A-C941-FB44-A2B0-4808910A4000}"/>
              </a:ext>
            </a:extLst>
          </p:cNvPr>
          <p:cNvSpPr txBox="1"/>
          <p:nvPr/>
        </p:nvSpPr>
        <p:spPr>
          <a:xfrm>
            <a:off x="9626203" y="5426219"/>
            <a:ext cx="1385887" cy="461665"/>
          </a:xfrm>
          <a:prstGeom prst="rect">
            <a:avLst/>
          </a:prstGeom>
          <a:noFill/>
          <a:ln w="38100">
            <a:solidFill>
              <a:schemeClr val="tx1"/>
            </a:solidFill>
          </a:ln>
        </p:spPr>
        <p:txBody>
          <a:bodyPr wrap="square" rtlCol="0">
            <a:spAutoFit/>
          </a:bodyPr>
          <a:lstStyle/>
          <a:p>
            <a:pPr algn="ctr"/>
            <a:r>
              <a:rPr lang="en-US" sz="2400" b="1" dirty="0"/>
              <a:t>Demo</a:t>
            </a:r>
          </a:p>
        </p:txBody>
      </p:sp>
    </p:spTree>
    <p:extLst>
      <p:ext uri="{BB962C8B-B14F-4D97-AF65-F5344CB8AC3E}">
        <p14:creationId xmlns:p14="http://schemas.microsoft.com/office/powerpoint/2010/main" val="3241372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BBBE8-C678-844B-A920-DED68EDB26A2}"/>
              </a:ext>
            </a:extLst>
          </p:cNvPr>
          <p:cNvSpPr>
            <a:spLocks noGrp="1"/>
          </p:cNvSpPr>
          <p:nvPr>
            <p:ph type="title"/>
          </p:nvPr>
        </p:nvSpPr>
        <p:spPr/>
        <p:txBody>
          <a:bodyPr/>
          <a:lstStyle/>
          <a:p>
            <a:r>
              <a:rPr lang="en-US" dirty="0"/>
              <a:t>How functional decomposition is different?</a:t>
            </a:r>
          </a:p>
        </p:txBody>
      </p:sp>
      <p:sp>
        <p:nvSpPr>
          <p:cNvPr id="3" name="Content Placeholder 2">
            <a:extLst>
              <a:ext uri="{FF2B5EF4-FFF2-40B4-BE49-F238E27FC236}">
                <a16:creationId xmlns:a16="http://schemas.microsoft.com/office/drawing/2014/main" id="{8F593E51-0785-BE43-86C8-B8CE3CDFC7BB}"/>
              </a:ext>
            </a:extLst>
          </p:cNvPr>
          <p:cNvSpPr>
            <a:spLocks noGrp="1"/>
          </p:cNvSpPr>
          <p:nvPr>
            <p:ph idx="1"/>
          </p:nvPr>
        </p:nvSpPr>
        <p:spPr/>
        <p:txBody>
          <a:bodyPr/>
          <a:lstStyle/>
          <a:p>
            <a:r>
              <a:rPr lang="en-US" dirty="0"/>
              <a:t>Before we discuss the benefits of OOP, let’s see how problems are solved in </a:t>
            </a:r>
            <a:r>
              <a:rPr lang="en-US" b="1" dirty="0"/>
              <a:t>functional decomposition</a:t>
            </a:r>
            <a:r>
              <a:rPr lang="en-US" dirty="0"/>
              <a:t>.</a:t>
            </a:r>
          </a:p>
          <a:p>
            <a:r>
              <a:rPr lang="en-US" dirty="0"/>
              <a:t>Breaking down a program into smaller problems and then decomposing smaller problems into functional steps.</a:t>
            </a:r>
          </a:p>
          <a:p>
            <a:r>
              <a:rPr lang="en-US" dirty="0"/>
              <a:t>This seems to be the natural approach to problem solving.</a:t>
            </a:r>
          </a:p>
          <a:p>
            <a:r>
              <a:rPr lang="en-US" dirty="0"/>
              <a:t>However, it creates a program </a:t>
            </a:r>
            <a:r>
              <a:rPr lang="en-US" b="1" dirty="0"/>
              <a:t>centered around a “main program”</a:t>
            </a:r>
          </a:p>
          <a:p>
            <a:pPr lvl="1"/>
            <a:r>
              <a:rPr lang="en-US" dirty="0"/>
              <a:t>This main program controls the details of the program’s data and operations.</a:t>
            </a:r>
          </a:p>
          <a:p>
            <a:r>
              <a:rPr lang="en-US" dirty="0"/>
              <a:t>It also creates a program that </a:t>
            </a:r>
            <a:r>
              <a:rPr lang="en-US" b="1" dirty="0"/>
              <a:t>does not respond well to changes</a:t>
            </a:r>
            <a:r>
              <a:rPr lang="en-US" dirty="0"/>
              <a:t>.</a:t>
            </a:r>
          </a:p>
          <a:p>
            <a:pPr lvl="1"/>
            <a:r>
              <a:rPr lang="en-US" dirty="0"/>
              <a:t>A minor change requires several changes through the entire main program.</a:t>
            </a:r>
          </a:p>
        </p:txBody>
      </p:sp>
      <p:sp>
        <p:nvSpPr>
          <p:cNvPr id="4" name="Footer Placeholder 3">
            <a:extLst>
              <a:ext uri="{FF2B5EF4-FFF2-40B4-BE49-F238E27FC236}">
                <a16:creationId xmlns:a16="http://schemas.microsoft.com/office/drawing/2014/main" id="{39F7DA7F-8A31-7948-B4A4-D413D0EC6EC8}"/>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682873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2A53A-4399-6F44-B64E-BA75DA1CB8B4}"/>
              </a:ext>
            </a:extLst>
          </p:cNvPr>
          <p:cNvSpPr>
            <a:spLocks noGrp="1"/>
          </p:cNvSpPr>
          <p:nvPr>
            <p:ph type="title"/>
          </p:nvPr>
        </p:nvSpPr>
        <p:spPr/>
        <p:txBody>
          <a:bodyPr/>
          <a:lstStyle/>
          <a:p>
            <a:r>
              <a:rPr lang="en-US" dirty="0"/>
              <a:t>What went wrong?</a:t>
            </a:r>
          </a:p>
        </p:txBody>
      </p:sp>
      <p:sp>
        <p:nvSpPr>
          <p:cNvPr id="3" name="Footer Placeholder 2">
            <a:extLst>
              <a:ext uri="{FF2B5EF4-FFF2-40B4-BE49-F238E27FC236}">
                <a16:creationId xmlns:a16="http://schemas.microsoft.com/office/drawing/2014/main" id="{50894A61-C410-3241-83B9-526B087E0797}"/>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8834464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CC56E-7AD6-E342-A200-8782EFCC3565}"/>
              </a:ext>
            </a:extLst>
          </p:cNvPr>
          <p:cNvSpPr>
            <a:spLocks noGrp="1"/>
          </p:cNvSpPr>
          <p:nvPr>
            <p:ph type="title"/>
          </p:nvPr>
        </p:nvSpPr>
        <p:spPr/>
        <p:txBody>
          <a:bodyPr/>
          <a:lstStyle/>
          <a:p>
            <a:r>
              <a:rPr lang="en-US" dirty="0"/>
              <a:t>Example: Using class and instance variables</a:t>
            </a:r>
          </a:p>
        </p:txBody>
      </p:sp>
      <p:sp>
        <p:nvSpPr>
          <p:cNvPr id="4" name="TextBox 3">
            <a:extLst>
              <a:ext uri="{FF2B5EF4-FFF2-40B4-BE49-F238E27FC236}">
                <a16:creationId xmlns:a16="http://schemas.microsoft.com/office/drawing/2014/main" id="{B33BA399-BEAF-9A43-9B3E-72979EB4FC1A}"/>
              </a:ext>
            </a:extLst>
          </p:cNvPr>
          <p:cNvSpPr txBox="1"/>
          <p:nvPr/>
        </p:nvSpPr>
        <p:spPr>
          <a:xfrm>
            <a:off x="838200" y="1532243"/>
            <a:ext cx="10515600" cy="5355312"/>
          </a:xfrm>
          <a:prstGeom prst="rect">
            <a:avLst/>
          </a:prstGeom>
          <a:solidFill>
            <a:schemeClr val="bg2">
              <a:lumMod val="25000"/>
            </a:schemeClr>
          </a:solidFill>
          <a:ln>
            <a:noFill/>
          </a:ln>
        </p:spPr>
        <p:txBody>
          <a:bodyPr wrap="square" rtlCol="0">
            <a:spAutoFit/>
          </a:bodyPr>
          <a:lstStyle/>
          <a:p>
            <a:r>
              <a:rPr lang="en-US" dirty="0">
                <a:solidFill>
                  <a:schemeClr val="accent4"/>
                </a:solidFill>
                <a:latin typeface="Courier" pitchFamily="2" charset="0"/>
              </a:rPr>
              <a:t>class</a:t>
            </a:r>
            <a:r>
              <a:rPr lang="en-US" dirty="0">
                <a:solidFill>
                  <a:schemeClr val="bg1"/>
                </a:solidFill>
                <a:latin typeface="Courier" pitchFamily="2" charset="0"/>
              </a:rPr>
              <a:t> Product {</a:t>
            </a:r>
          </a:p>
          <a:p>
            <a:r>
              <a:rPr lang="en-US" dirty="0">
                <a:solidFill>
                  <a:schemeClr val="bg1"/>
                </a:solidFill>
                <a:latin typeface="Courier" pitchFamily="2" charset="0"/>
              </a:rPr>
              <a:t>  </a:t>
            </a:r>
            <a:r>
              <a:rPr lang="en-US" dirty="0">
                <a:solidFill>
                  <a:schemeClr val="accent6"/>
                </a:solidFill>
                <a:latin typeface="Courier" pitchFamily="2" charset="0"/>
              </a:rPr>
              <a:t>private int </a:t>
            </a:r>
            <a:r>
              <a:rPr lang="en-US" dirty="0">
                <a:solidFill>
                  <a:schemeClr val="bg1"/>
                </a:solidFill>
                <a:latin typeface="Courier" pitchFamily="2" charset="0"/>
              </a:rPr>
              <a:t>id;</a:t>
            </a:r>
          </a:p>
          <a:p>
            <a:r>
              <a:rPr lang="en-US" dirty="0">
                <a:solidFill>
                  <a:schemeClr val="bg1"/>
                </a:solidFill>
                <a:latin typeface="Courier" pitchFamily="2" charset="0"/>
              </a:rPr>
              <a:t>  </a:t>
            </a:r>
            <a:r>
              <a:rPr lang="en-US" dirty="0">
                <a:solidFill>
                  <a:schemeClr val="accent6"/>
                </a:solidFill>
                <a:latin typeface="Courier" pitchFamily="2" charset="0"/>
              </a:rPr>
              <a:t>private float </a:t>
            </a:r>
            <a:r>
              <a:rPr lang="en-US" dirty="0">
                <a:solidFill>
                  <a:schemeClr val="bg1"/>
                </a:solidFill>
                <a:latin typeface="Courier" pitchFamily="2" charset="0"/>
              </a:rPr>
              <a:t>price;</a:t>
            </a:r>
          </a:p>
          <a:p>
            <a:r>
              <a:rPr lang="en-US" dirty="0">
                <a:solidFill>
                  <a:schemeClr val="bg1"/>
                </a:solidFill>
                <a:latin typeface="Courier" pitchFamily="2" charset="0"/>
              </a:rPr>
              <a:t>  </a:t>
            </a:r>
            <a:r>
              <a:rPr lang="en-US" dirty="0">
                <a:solidFill>
                  <a:schemeClr val="accent6"/>
                </a:solidFill>
                <a:latin typeface="Courier" pitchFamily="2" charset="0"/>
              </a:rPr>
              <a:t>private String </a:t>
            </a:r>
            <a:r>
              <a:rPr lang="en-US" dirty="0">
                <a:solidFill>
                  <a:schemeClr val="bg1"/>
                </a:solidFill>
                <a:latin typeface="Courier" pitchFamily="2" charset="0"/>
              </a:rPr>
              <a:t>name;</a:t>
            </a:r>
          </a:p>
          <a:p>
            <a:r>
              <a:rPr lang="en-US" dirty="0">
                <a:solidFill>
                  <a:schemeClr val="bg1"/>
                </a:solidFill>
                <a:latin typeface="Courier" pitchFamily="2" charset="0"/>
              </a:rPr>
              <a:t>  </a:t>
            </a:r>
            <a:r>
              <a:rPr lang="en-US" dirty="0">
                <a:solidFill>
                  <a:schemeClr val="accent6"/>
                </a:solidFill>
                <a:latin typeface="Courier" pitchFamily="2" charset="0"/>
              </a:rPr>
              <a:t>private static int </a:t>
            </a:r>
            <a:r>
              <a:rPr lang="en-US" dirty="0">
                <a:solidFill>
                  <a:schemeClr val="bg1"/>
                </a:solidFill>
                <a:latin typeface="Courier" pitchFamily="2" charset="0"/>
              </a:rPr>
              <a:t>totalProducts; </a:t>
            </a:r>
            <a:r>
              <a:rPr lang="en-US" dirty="0">
                <a:solidFill>
                  <a:schemeClr val="accent2"/>
                </a:solidFill>
                <a:latin typeface="Courier" pitchFamily="2" charset="0"/>
              </a:rPr>
              <a:t>// class variable</a:t>
            </a:r>
          </a:p>
          <a:p>
            <a:endParaRPr lang="en-US" dirty="0">
              <a:solidFill>
                <a:schemeClr val="bg1"/>
              </a:solidFill>
              <a:latin typeface="Courier" pitchFamily="2" charset="0"/>
            </a:endParaRPr>
          </a:p>
          <a:p>
            <a:r>
              <a:rPr lang="en-US" dirty="0">
                <a:solidFill>
                  <a:schemeClr val="bg1"/>
                </a:solidFill>
                <a:latin typeface="Courier" pitchFamily="2" charset="0"/>
              </a:rPr>
              <a:t>  </a:t>
            </a:r>
            <a:r>
              <a:rPr lang="en-US" dirty="0">
                <a:solidFill>
                  <a:schemeClr val="accent4"/>
                </a:solidFill>
                <a:latin typeface="Courier" pitchFamily="2" charset="0"/>
              </a:rPr>
              <a:t>public Product</a:t>
            </a:r>
            <a:r>
              <a:rPr lang="en-US" dirty="0">
                <a:solidFill>
                  <a:schemeClr val="bg1"/>
                </a:solidFill>
                <a:latin typeface="Courier" pitchFamily="2" charset="0"/>
              </a:rPr>
              <a:t>(</a:t>
            </a:r>
            <a:r>
              <a:rPr lang="en-US" dirty="0">
                <a:solidFill>
                  <a:schemeClr val="accent6"/>
                </a:solidFill>
                <a:latin typeface="Courier" pitchFamily="2" charset="0"/>
              </a:rPr>
              <a:t>String</a:t>
            </a:r>
            <a:r>
              <a:rPr lang="en-US" dirty="0">
                <a:solidFill>
                  <a:schemeClr val="bg1"/>
                </a:solidFill>
                <a:latin typeface="Courier" pitchFamily="2" charset="0"/>
              </a:rPr>
              <a:t> name, </a:t>
            </a:r>
            <a:r>
              <a:rPr lang="en-US" dirty="0">
                <a:solidFill>
                  <a:schemeClr val="accent6"/>
                </a:solidFill>
                <a:latin typeface="Courier" pitchFamily="2" charset="0"/>
              </a:rPr>
              <a:t>float</a:t>
            </a:r>
            <a:r>
              <a:rPr lang="en-US" dirty="0">
                <a:solidFill>
                  <a:schemeClr val="bg1"/>
                </a:solidFill>
                <a:latin typeface="Courier" pitchFamily="2" charset="0"/>
              </a:rPr>
              <a:t> price){</a:t>
            </a:r>
          </a:p>
          <a:p>
            <a:r>
              <a:rPr lang="en-US" dirty="0">
                <a:solidFill>
                  <a:schemeClr val="bg1"/>
                </a:solidFill>
                <a:latin typeface="Courier" pitchFamily="2" charset="0"/>
              </a:rPr>
              <a:t>    this.name = name;</a:t>
            </a:r>
          </a:p>
          <a:p>
            <a:r>
              <a:rPr lang="en-US" dirty="0">
                <a:solidFill>
                  <a:schemeClr val="bg1"/>
                </a:solidFill>
                <a:latin typeface="Courier" pitchFamily="2" charset="0"/>
              </a:rPr>
              <a:t>    this.price = price;</a:t>
            </a:r>
          </a:p>
          <a:p>
            <a:r>
              <a:rPr lang="en-US" dirty="0">
                <a:solidFill>
                  <a:schemeClr val="bg1"/>
                </a:solidFill>
                <a:latin typeface="Courier" pitchFamily="2" charset="0"/>
              </a:rPr>
              <a:t>    this.id = ++totalProducts;</a:t>
            </a:r>
          </a:p>
          <a:p>
            <a:r>
              <a:rPr lang="en-US" dirty="0">
                <a:solidFill>
                  <a:schemeClr val="bg1"/>
                </a:solidFill>
                <a:latin typeface="Courier" pitchFamily="2" charset="0"/>
              </a:rPr>
              <a:t>  }</a:t>
            </a:r>
          </a:p>
          <a:p>
            <a:r>
              <a:rPr lang="en-US" dirty="0">
                <a:solidFill>
                  <a:schemeClr val="bg1"/>
                </a:solidFill>
                <a:latin typeface="Courier" pitchFamily="2" charset="0"/>
              </a:rPr>
              <a:t>  </a:t>
            </a:r>
            <a:r>
              <a:rPr lang="en-US" dirty="0">
                <a:solidFill>
                  <a:schemeClr val="accent4"/>
                </a:solidFill>
                <a:latin typeface="Courier" pitchFamily="2" charset="0"/>
              </a:rPr>
              <a:t>public</a:t>
            </a:r>
            <a:r>
              <a:rPr lang="en-US" dirty="0">
                <a:solidFill>
                  <a:schemeClr val="bg1"/>
                </a:solidFill>
                <a:latin typeface="Courier" pitchFamily="2" charset="0"/>
              </a:rPr>
              <a:t> </a:t>
            </a:r>
            <a:r>
              <a:rPr lang="en-US" dirty="0">
                <a:solidFill>
                  <a:schemeClr val="accent6"/>
                </a:solidFill>
                <a:latin typeface="Courier" pitchFamily="2" charset="0"/>
              </a:rPr>
              <a:t>String</a:t>
            </a:r>
            <a:r>
              <a:rPr lang="en-US" dirty="0">
                <a:solidFill>
                  <a:schemeClr val="bg1"/>
                </a:solidFill>
                <a:latin typeface="Courier" pitchFamily="2" charset="0"/>
              </a:rPr>
              <a:t> toString(){</a:t>
            </a:r>
          </a:p>
          <a:p>
            <a:r>
              <a:rPr lang="en-US" dirty="0">
                <a:solidFill>
                  <a:schemeClr val="bg1"/>
                </a:solidFill>
                <a:latin typeface="Courier" pitchFamily="2" charset="0"/>
              </a:rPr>
              <a:t>    </a:t>
            </a:r>
            <a:r>
              <a:rPr lang="en-US" dirty="0">
                <a:solidFill>
                  <a:schemeClr val="accent6"/>
                </a:solidFill>
                <a:latin typeface="Courier" pitchFamily="2" charset="0"/>
              </a:rPr>
              <a:t>return</a:t>
            </a:r>
            <a:r>
              <a:rPr lang="en-US" dirty="0">
                <a:solidFill>
                  <a:schemeClr val="bg1"/>
                </a:solidFill>
                <a:latin typeface="Courier" pitchFamily="2" charset="0"/>
              </a:rPr>
              <a:t> "Name:" + </a:t>
            </a:r>
            <a:r>
              <a:rPr lang="en-US" dirty="0">
                <a:solidFill>
                  <a:schemeClr val="accent6"/>
                </a:solidFill>
                <a:latin typeface="Courier" pitchFamily="2" charset="0"/>
              </a:rPr>
              <a:t>this</a:t>
            </a:r>
            <a:r>
              <a:rPr lang="en-US" dirty="0">
                <a:solidFill>
                  <a:schemeClr val="bg1"/>
                </a:solidFill>
                <a:latin typeface="Courier" pitchFamily="2" charset="0"/>
              </a:rPr>
              <a:t>.name +"\nPrice"+ </a:t>
            </a:r>
            <a:r>
              <a:rPr lang="en-US" dirty="0">
                <a:solidFill>
                  <a:schemeClr val="accent6"/>
                </a:solidFill>
                <a:latin typeface="Courier" pitchFamily="2" charset="0"/>
              </a:rPr>
              <a:t>this</a:t>
            </a:r>
            <a:r>
              <a:rPr lang="en-US" dirty="0">
                <a:solidFill>
                  <a:schemeClr val="bg1"/>
                </a:solidFill>
                <a:latin typeface="Courier" pitchFamily="2" charset="0"/>
              </a:rPr>
              <a:t>.price + "\nId: " + </a:t>
            </a:r>
            <a:r>
              <a:rPr lang="en-US" dirty="0">
                <a:solidFill>
                  <a:schemeClr val="accent6"/>
                </a:solidFill>
                <a:latin typeface="Courier" pitchFamily="2" charset="0"/>
              </a:rPr>
              <a:t>this</a:t>
            </a:r>
            <a:r>
              <a:rPr lang="en-US" dirty="0">
                <a:solidFill>
                  <a:schemeClr val="bg1"/>
                </a:solidFill>
                <a:latin typeface="Courier" pitchFamily="2" charset="0"/>
              </a:rPr>
              <a:t>.id;</a:t>
            </a:r>
          </a:p>
          <a:p>
            <a:r>
              <a:rPr lang="en-US" dirty="0">
                <a:solidFill>
                  <a:schemeClr val="bg1"/>
                </a:solidFill>
                <a:latin typeface="Courier" pitchFamily="2" charset="0"/>
              </a:rPr>
              <a:t>  }</a:t>
            </a:r>
          </a:p>
          <a:p>
            <a:r>
              <a:rPr lang="en-US" dirty="0">
                <a:solidFill>
                  <a:schemeClr val="bg1"/>
                </a:solidFill>
                <a:latin typeface="Courier" pitchFamily="2" charset="0"/>
              </a:rPr>
              <a:t>  </a:t>
            </a:r>
            <a:r>
              <a:rPr lang="en-US" dirty="0">
                <a:solidFill>
                  <a:schemeClr val="accent4"/>
                </a:solidFill>
                <a:latin typeface="Courier" pitchFamily="2" charset="0"/>
              </a:rPr>
              <a:t>public</a:t>
            </a:r>
            <a:r>
              <a:rPr lang="en-US" dirty="0">
                <a:solidFill>
                  <a:schemeClr val="bg1"/>
                </a:solidFill>
                <a:latin typeface="Courier" pitchFamily="2" charset="0"/>
              </a:rPr>
              <a:t> </a:t>
            </a:r>
            <a:r>
              <a:rPr lang="en-US" dirty="0">
                <a:solidFill>
                  <a:schemeClr val="accent6"/>
                </a:solidFill>
                <a:latin typeface="Courier" pitchFamily="2" charset="0"/>
              </a:rPr>
              <a:t>int</a:t>
            </a:r>
            <a:r>
              <a:rPr lang="en-US" dirty="0">
                <a:solidFill>
                  <a:schemeClr val="bg1"/>
                </a:solidFill>
                <a:latin typeface="Courier" pitchFamily="2" charset="0"/>
              </a:rPr>
              <a:t> getTotalProducts(){</a:t>
            </a:r>
          </a:p>
          <a:p>
            <a:r>
              <a:rPr lang="en-US" dirty="0">
                <a:solidFill>
                  <a:schemeClr val="accent2"/>
                </a:solidFill>
                <a:latin typeface="Courier" pitchFamily="2" charset="0"/>
              </a:rPr>
              <a:t>    // class variables must be qualified by type name (class name).</a:t>
            </a:r>
            <a:endParaRPr lang="en-US" dirty="0">
              <a:solidFill>
                <a:schemeClr val="bg1"/>
              </a:solidFill>
              <a:latin typeface="Courier" pitchFamily="2" charset="0"/>
            </a:endParaRPr>
          </a:p>
          <a:p>
            <a:r>
              <a:rPr lang="en-US" dirty="0">
                <a:solidFill>
                  <a:schemeClr val="bg1"/>
                </a:solidFill>
                <a:latin typeface="Courier" pitchFamily="2" charset="0"/>
              </a:rPr>
              <a:t>    </a:t>
            </a:r>
            <a:r>
              <a:rPr lang="en-US" dirty="0">
                <a:solidFill>
                  <a:schemeClr val="accent6"/>
                </a:solidFill>
                <a:latin typeface="Courier" pitchFamily="2" charset="0"/>
              </a:rPr>
              <a:t>return</a:t>
            </a:r>
            <a:r>
              <a:rPr lang="en-US" dirty="0">
                <a:solidFill>
                  <a:schemeClr val="bg1"/>
                </a:solidFill>
                <a:latin typeface="Courier" pitchFamily="2" charset="0"/>
              </a:rPr>
              <a:t> </a:t>
            </a:r>
            <a:r>
              <a:rPr lang="en-US" dirty="0">
                <a:solidFill>
                  <a:schemeClr val="accent4"/>
                </a:solidFill>
                <a:latin typeface="Courier" pitchFamily="2" charset="0"/>
              </a:rPr>
              <a:t>Product</a:t>
            </a:r>
            <a:r>
              <a:rPr lang="en-US" dirty="0">
                <a:solidFill>
                  <a:schemeClr val="bg1"/>
                </a:solidFill>
                <a:latin typeface="Courier" pitchFamily="2" charset="0"/>
              </a:rPr>
              <a:t>.totalProducts;</a:t>
            </a:r>
          </a:p>
          <a:p>
            <a:r>
              <a:rPr lang="en-US" dirty="0">
                <a:solidFill>
                  <a:schemeClr val="bg1"/>
                </a:solidFill>
                <a:latin typeface="Courier" pitchFamily="2" charset="0"/>
              </a:rPr>
              <a:t>  }</a:t>
            </a:r>
          </a:p>
          <a:p>
            <a:r>
              <a:rPr lang="en-US" dirty="0">
                <a:solidFill>
                  <a:schemeClr val="bg1"/>
                </a:solidFill>
                <a:latin typeface="Courier" pitchFamily="2" charset="0"/>
              </a:rPr>
              <a:t>}</a:t>
            </a:r>
          </a:p>
        </p:txBody>
      </p:sp>
      <p:sp>
        <p:nvSpPr>
          <p:cNvPr id="3" name="Footer Placeholder 2">
            <a:extLst>
              <a:ext uri="{FF2B5EF4-FFF2-40B4-BE49-F238E27FC236}">
                <a16:creationId xmlns:a16="http://schemas.microsoft.com/office/drawing/2014/main" id="{0F04AD81-E4AD-6B4C-9E91-4C7A7AF7E65D}"/>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13658734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CC56E-7AD6-E342-A200-8782EFCC3565}"/>
              </a:ext>
            </a:extLst>
          </p:cNvPr>
          <p:cNvSpPr>
            <a:spLocks noGrp="1"/>
          </p:cNvSpPr>
          <p:nvPr>
            <p:ph type="title"/>
          </p:nvPr>
        </p:nvSpPr>
        <p:spPr/>
        <p:txBody>
          <a:bodyPr/>
          <a:lstStyle/>
          <a:p>
            <a:r>
              <a:rPr lang="en-US" dirty="0"/>
              <a:t>Example: Using only instance variables (cont.)</a:t>
            </a:r>
          </a:p>
        </p:txBody>
      </p:sp>
      <p:sp>
        <p:nvSpPr>
          <p:cNvPr id="4" name="TextBox 3">
            <a:extLst>
              <a:ext uri="{FF2B5EF4-FFF2-40B4-BE49-F238E27FC236}">
                <a16:creationId xmlns:a16="http://schemas.microsoft.com/office/drawing/2014/main" id="{B33BA399-BEAF-9A43-9B3E-72979EB4FC1A}"/>
              </a:ext>
            </a:extLst>
          </p:cNvPr>
          <p:cNvSpPr txBox="1"/>
          <p:nvPr/>
        </p:nvSpPr>
        <p:spPr>
          <a:xfrm>
            <a:off x="838200" y="1532243"/>
            <a:ext cx="10515600" cy="2585323"/>
          </a:xfrm>
          <a:prstGeom prst="rect">
            <a:avLst/>
          </a:prstGeom>
          <a:solidFill>
            <a:schemeClr val="bg2">
              <a:lumMod val="25000"/>
            </a:schemeClr>
          </a:solidFill>
          <a:ln>
            <a:noFill/>
          </a:ln>
        </p:spPr>
        <p:txBody>
          <a:bodyPr wrap="square" rtlCol="0">
            <a:spAutoFit/>
          </a:bodyPr>
          <a:lstStyle/>
          <a:p>
            <a:r>
              <a:rPr lang="en-US" dirty="0">
                <a:solidFill>
                  <a:schemeClr val="accent4"/>
                </a:solidFill>
                <a:latin typeface="Courier" pitchFamily="2" charset="0"/>
              </a:rPr>
              <a:t>class</a:t>
            </a:r>
            <a:r>
              <a:rPr lang="en-US" dirty="0">
                <a:solidFill>
                  <a:schemeClr val="bg1"/>
                </a:solidFill>
                <a:latin typeface="Courier" pitchFamily="2" charset="0"/>
              </a:rPr>
              <a:t> App{</a:t>
            </a:r>
          </a:p>
          <a:p>
            <a:r>
              <a:rPr lang="en-US" dirty="0">
                <a:solidFill>
                  <a:schemeClr val="bg1"/>
                </a:solidFill>
                <a:latin typeface="Courier" pitchFamily="2" charset="0"/>
              </a:rPr>
              <a:t>  </a:t>
            </a:r>
            <a:r>
              <a:rPr lang="en-US" dirty="0">
                <a:solidFill>
                  <a:schemeClr val="accent4"/>
                </a:solidFill>
                <a:latin typeface="Courier" pitchFamily="2" charset="0"/>
              </a:rPr>
              <a:t>public</a:t>
            </a:r>
            <a:r>
              <a:rPr lang="en-US" dirty="0">
                <a:solidFill>
                  <a:schemeClr val="bg1"/>
                </a:solidFill>
                <a:latin typeface="Courier" pitchFamily="2" charset="0"/>
              </a:rPr>
              <a:t> </a:t>
            </a:r>
            <a:r>
              <a:rPr lang="en-US" dirty="0">
                <a:solidFill>
                  <a:schemeClr val="accent4"/>
                </a:solidFill>
                <a:latin typeface="Courier" pitchFamily="2" charset="0"/>
              </a:rPr>
              <a:t>static</a:t>
            </a:r>
            <a:r>
              <a:rPr lang="en-US" dirty="0">
                <a:solidFill>
                  <a:schemeClr val="bg1"/>
                </a:solidFill>
                <a:latin typeface="Courier" pitchFamily="2" charset="0"/>
              </a:rPr>
              <a:t> </a:t>
            </a:r>
            <a:r>
              <a:rPr lang="en-US" dirty="0">
                <a:solidFill>
                  <a:schemeClr val="accent4"/>
                </a:solidFill>
                <a:latin typeface="Courier" pitchFamily="2" charset="0"/>
              </a:rPr>
              <a:t>void</a:t>
            </a:r>
            <a:r>
              <a:rPr lang="en-US" dirty="0">
                <a:solidFill>
                  <a:schemeClr val="bg1"/>
                </a:solidFill>
                <a:latin typeface="Courier" pitchFamily="2" charset="0"/>
              </a:rPr>
              <a:t> main(</a:t>
            </a:r>
            <a:r>
              <a:rPr lang="en-US" dirty="0">
                <a:solidFill>
                  <a:schemeClr val="accent6"/>
                </a:solidFill>
                <a:latin typeface="Courier" pitchFamily="2" charset="0"/>
              </a:rPr>
              <a:t>String[]</a:t>
            </a:r>
            <a:r>
              <a:rPr lang="en-US" dirty="0">
                <a:solidFill>
                  <a:schemeClr val="bg1"/>
                </a:solidFill>
                <a:latin typeface="Courier" pitchFamily="2" charset="0"/>
              </a:rPr>
              <a:t>args){</a:t>
            </a:r>
          </a:p>
          <a:p>
            <a:r>
              <a:rPr lang="en-US" dirty="0">
                <a:solidFill>
                  <a:schemeClr val="bg1"/>
                </a:solidFill>
                <a:latin typeface="Courier" pitchFamily="2" charset="0"/>
              </a:rPr>
              <a:t>    Product p1 = new Product("Chair", 150.00f);</a:t>
            </a:r>
          </a:p>
          <a:p>
            <a:r>
              <a:rPr lang="en-US" dirty="0">
                <a:solidFill>
                  <a:schemeClr val="bg1"/>
                </a:solidFill>
                <a:latin typeface="Courier" pitchFamily="2" charset="0"/>
              </a:rPr>
              <a:t>    Product p2 = new Product("Desk", 100.00f);</a:t>
            </a:r>
          </a:p>
          <a:p>
            <a:r>
              <a:rPr lang="en-US" dirty="0">
                <a:solidFill>
                  <a:schemeClr val="bg1"/>
                </a:solidFill>
                <a:latin typeface="Courier" pitchFamily="2" charset="0"/>
              </a:rPr>
              <a:t>    System.out.println(p1);</a:t>
            </a:r>
          </a:p>
          <a:p>
            <a:r>
              <a:rPr lang="en-US" dirty="0">
                <a:solidFill>
                  <a:schemeClr val="bg1"/>
                </a:solidFill>
                <a:latin typeface="Courier" pitchFamily="2" charset="0"/>
              </a:rPr>
              <a:t>    System.out.println(p2);</a:t>
            </a:r>
          </a:p>
          <a:p>
            <a:r>
              <a:rPr lang="en-US" dirty="0">
                <a:solidFill>
                  <a:schemeClr val="bg1"/>
                </a:solidFill>
                <a:latin typeface="Courier" pitchFamily="2" charset="0"/>
              </a:rPr>
              <a:t>    System.out.println("Total products: " + p2.getTotalProducts());</a:t>
            </a:r>
          </a:p>
          <a:p>
            <a:r>
              <a:rPr lang="en-US" dirty="0">
                <a:solidFill>
                  <a:schemeClr val="bg1"/>
                </a:solidFill>
                <a:latin typeface="Courier" pitchFamily="2" charset="0"/>
              </a:rPr>
              <a:t>  }</a:t>
            </a:r>
          </a:p>
          <a:p>
            <a:r>
              <a:rPr lang="en-US" dirty="0">
                <a:solidFill>
                  <a:schemeClr val="bg1"/>
                </a:solidFill>
                <a:latin typeface="Courier" pitchFamily="2" charset="0"/>
              </a:rPr>
              <a:t>}</a:t>
            </a:r>
          </a:p>
        </p:txBody>
      </p:sp>
      <p:sp>
        <p:nvSpPr>
          <p:cNvPr id="3" name="TextBox 2">
            <a:extLst>
              <a:ext uri="{FF2B5EF4-FFF2-40B4-BE49-F238E27FC236}">
                <a16:creationId xmlns:a16="http://schemas.microsoft.com/office/drawing/2014/main" id="{A4DFB292-7490-674C-9E20-A883BCCAB778}"/>
              </a:ext>
            </a:extLst>
          </p:cNvPr>
          <p:cNvSpPr txBox="1"/>
          <p:nvPr/>
        </p:nvSpPr>
        <p:spPr>
          <a:xfrm>
            <a:off x="838200" y="4435366"/>
            <a:ext cx="9911255" cy="2308324"/>
          </a:xfrm>
          <a:prstGeom prst="rect">
            <a:avLst/>
          </a:prstGeom>
          <a:noFill/>
        </p:spPr>
        <p:txBody>
          <a:bodyPr wrap="square" rtlCol="0">
            <a:spAutoFit/>
          </a:bodyPr>
          <a:lstStyle/>
          <a:p>
            <a:r>
              <a:rPr lang="en-US" dirty="0"/>
              <a:t>Name:Chair</a:t>
            </a:r>
          </a:p>
          <a:p>
            <a:r>
              <a:rPr lang="en-US" dirty="0"/>
              <a:t>Price150.0</a:t>
            </a:r>
          </a:p>
          <a:p>
            <a:r>
              <a:rPr lang="en-US" dirty="0"/>
              <a:t>Id: 1</a:t>
            </a:r>
          </a:p>
          <a:p>
            <a:r>
              <a:rPr lang="en-US" dirty="0"/>
              <a:t>Name:Desk</a:t>
            </a:r>
          </a:p>
          <a:p>
            <a:r>
              <a:rPr lang="en-US" dirty="0"/>
              <a:t>Price100.0</a:t>
            </a:r>
          </a:p>
          <a:p>
            <a:r>
              <a:rPr lang="en-US" dirty="0"/>
              <a:t>Id: 2</a:t>
            </a:r>
          </a:p>
          <a:p>
            <a:r>
              <a:rPr lang="en-US" dirty="0"/>
              <a:t>Total products: 2</a:t>
            </a:r>
          </a:p>
          <a:p>
            <a:endParaRPr lang="en-US" dirty="0"/>
          </a:p>
        </p:txBody>
      </p:sp>
      <p:sp>
        <p:nvSpPr>
          <p:cNvPr id="5" name="Footer Placeholder 4">
            <a:extLst>
              <a:ext uri="{FF2B5EF4-FFF2-40B4-BE49-F238E27FC236}">
                <a16:creationId xmlns:a16="http://schemas.microsoft.com/office/drawing/2014/main" id="{F9E2902B-C97D-9D4B-A805-04C41A6D3639}"/>
              </a:ext>
            </a:extLst>
          </p:cNvPr>
          <p:cNvSpPr>
            <a:spLocks noGrp="1"/>
          </p:cNvSpPr>
          <p:nvPr>
            <p:ph type="ftr" sz="quarter" idx="11"/>
          </p:nvPr>
        </p:nvSpPr>
        <p:spPr/>
        <p:txBody>
          <a:bodyPr/>
          <a:lstStyle/>
          <a:p>
            <a:r>
              <a:rPr lang="en-US"/>
              <a:t>Khalid Alharbi, Ph.D.</a:t>
            </a:r>
          </a:p>
        </p:txBody>
      </p:sp>
      <p:sp>
        <p:nvSpPr>
          <p:cNvPr id="6" name="TextBox 5">
            <a:extLst>
              <a:ext uri="{FF2B5EF4-FFF2-40B4-BE49-F238E27FC236}">
                <a16:creationId xmlns:a16="http://schemas.microsoft.com/office/drawing/2014/main" id="{2597DE30-9443-1842-B16F-800D77883878}"/>
              </a:ext>
            </a:extLst>
          </p:cNvPr>
          <p:cNvSpPr txBox="1"/>
          <p:nvPr/>
        </p:nvSpPr>
        <p:spPr>
          <a:xfrm>
            <a:off x="9626203" y="5426219"/>
            <a:ext cx="1385887" cy="461665"/>
          </a:xfrm>
          <a:prstGeom prst="rect">
            <a:avLst/>
          </a:prstGeom>
          <a:noFill/>
          <a:ln w="38100">
            <a:solidFill>
              <a:schemeClr val="tx1"/>
            </a:solidFill>
          </a:ln>
        </p:spPr>
        <p:txBody>
          <a:bodyPr wrap="square" rtlCol="0">
            <a:spAutoFit/>
          </a:bodyPr>
          <a:lstStyle/>
          <a:p>
            <a:pPr algn="ctr"/>
            <a:r>
              <a:rPr lang="en-US" sz="2400" b="1" dirty="0"/>
              <a:t>Demo</a:t>
            </a:r>
          </a:p>
        </p:txBody>
      </p:sp>
    </p:spTree>
    <p:extLst>
      <p:ext uri="{BB962C8B-B14F-4D97-AF65-F5344CB8AC3E}">
        <p14:creationId xmlns:p14="http://schemas.microsoft.com/office/powerpoint/2010/main" val="146824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2A53A-4399-6F44-B64E-BA75DA1CB8B4}"/>
              </a:ext>
            </a:extLst>
          </p:cNvPr>
          <p:cNvSpPr>
            <a:spLocks noGrp="1"/>
          </p:cNvSpPr>
          <p:nvPr>
            <p:ph type="title"/>
          </p:nvPr>
        </p:nvSpPr>
        <p:spPr/>
        <p:txBody>
          <a:bodyPr/>
          <a:lstStyle/>
          <a:p>
            <a:r>
              <a:rPr lang="en-US" dirty="0"/>
              <a:t>What is not so right?</a:t>
            </a:r>
          </a:p>
        </p:txBody>
      </p:sp>
      <p:sp>
        <p:nvSpPr>
          <p:cNvPr id="3" name="Footer Placeholder 2">
            <a:extLst>
              <a:ext uri="{FF2B5EF4-FFF2-40B4-BE49-F238E27FC236}">
                <a16:creationId xmlns:a16="http://schemas.microsoft.com/office/drawing/2014/main" id="{4E8F4F57-2393-C54D-94A4-F7D9D2AD0AFC}"/>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6820373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CC56E-7AD6-E342-A200-8782EFCC3565}"/>
              </a:ext>
            </a:extLst>
          </p:cNvPr>
          <p:cNvSpPr>
            <a:spLocks noGrp="1"/>
          </p:cNvSpPr>
          <p:nvPr>
            <p:ph type="title"/>
          </p:nvPr>
        </p:nvSpPr>
        <p:spPr>
          <a:xfrm>
            <a:off x="725214" y="365125"/>
            <a:ext cx="10628586" cy="1325563"/>
          </a:xfrm>
        </p:spPr>
        <p:txBody>
          <a:bodyPr/>
          <a:lstStyle/>
          <a:p>
            <a:r>
              <a:rPr lang="en-US" dirty="0"/>
              <a:t>Example: Using class and instance variables [Hot Fix]</a:t>
            </a:r>
          </a:p>
        </p:txBody>
      </p:sp>
      <p:sp>
        <p:nvSpPr>
          <p:cNvPr id="4" name="TextBox 3">
            <a:extLst>
              <a:ext uri="{FF2B5EF4-FFF2-40B4-BE49-F238E27FC236}">
                <a16:creationId xmlns:a16="http://schemas.microsoft.com/office/drawing/2014/main" id="{B33BA399-BEAF-9A43-9B3E-72979EB4FC1A}"/>
              </a:ext>
            </a:extLst>
          </p:cNvPr>
          <p:cNvSpPr txBox="1"/>
          <p:nvPr/>
        </p:nvSpPr>
        <p:spPr>
          <a:xfrm>
            <a:off x="838200" y="1532243"/>
            <a:ext cx="10515600" cy="5632311"/>
          </a:xfrm>
          <a:prstGeom prst="rect">
            <a:avLst/>
          </a:prstGeom>
          <a:solidFill>
            <a:schemeClr val="bg2">
              <a:lumMod val="25000"/>
            </a:schemeClr>
          </a:solidFill>
          <a:ln>
            <a:noFill/>
          </a:ln>
        </p:spPr>
        <p:txBody>
          <a:bodyPr wrap="square" rtlCol="0">
            <a:spAutoFit/>
          </a:bodyPr>
          <a:lstStyle/>
          <a:p>
            <a:r>
              <a:rPr lang="en-US" dirty="0">
                <a:solidFill>
                  <a:schemeClr val="accent4"/>
                </a:solidFill>
                <a:latin typeface="Courier" pitchFamily="2" charset="0"/>
              </a:rPr>
              <a:t>class</a:t>
            </a:r>
            <a:r>
              <a:rPr lang="en-US" dirty="0">
                <a:solidFill>
                  <a:schemeClr val="bg1"/>
                </a:solidFill>
                <a:latin typeface="Courier" pitchFamily="2" charset="0"/>
              </a:rPr>
              <a:t> Product {</a:t>
            </a:r>
          </a:p>
          <a:p>
            <a:r>
              <a:rPr lang="en-US" dirty="0">
                <a:solidFill>
                  <a:schemeClr val="bg1"/>
                </a:solidFill>
                <a:latin typeface="Courier" pitchFamily="2" charset="0"/>
              </a:rPr>
              <a:t>  </a:t>
            </a:r>
            <a:r>
              <a:rPr lang="en-US" dirty="0">
                <a:solidFill>
                  <a:schemeClr val="accent6"/>
                </a:solidFill>
                <a:latin typeface="Courier" pitchFamily="2" charset="0"/>
              </a:rPr>
              <a:t>private int </a:t>
            </a:r>
            <a:r>
              <a:rPr lang="en-US" dirty="0">
                <a:solidFill>
                  <a:schemeClr val="bg1"/>
                </a:solidFill>
                <a:latin typeface="Courier" pitchFamily="2" charset="0"/>
              </a:rPr>
              <a:t>id;</a:t>
            </a:r>
          </a:p>
          <a:p>
            <a:r>
              <a:rPr lang="en-US" dirty="0">
                <a:solidFill>
                  <a:schemeClr val="bg1"/>
                </a:solidFill>
                <a:latin typeface="Courier" pitchFamily="2" charset="0"/>
              </a:rPr>
              <a:t>  </a:t>
            </a:r>
            <a:r>
              <a:rPr lang="en-US" dirty="0">
                <a:solidFill>
                  <a:schemeClr val="accent6"/>
                </a:solidFill>
                <a:latin typeface="Courier" pitchFamily="2" charset="0"/>
              </a:rPr>
              <a:t>private float </a:t>
            </a:r>
            <a:r>
              <a:rPr lang="en-US" dirty="0">
                <a:solidFill>
                  <a:schemeClr val="bg1"/>
                </a:solidFill>
                <a:latin typeface="Courier" pitchFamily="2" charset="0"/>
              </a:rPr>
              <a:t>price;</a:t>
            </a:r>
          </a:p>
          <a:p>
            <a:r>
              <a:rPr lang="en-US" dirty="0">
                <a:solidFill>
                  <a:schemeClr val="bg1"/>
                </a:solidFill>
                <a:latin typeface="Courier" pitchFamily="2" charset="0"/>
              </a:rPr>
              <a:t>  </a:t>
            </a:r>
            <a:r>
              <a:rPr lang="en-US" dirty="0">
                <a:solidFill>
                  <a:schemeClr val="accent6"/>
                </a:solidFill>
                <a:latin typeface="Courier" pitchFamily="2" charset="0"/>
              </a:rPr>
              <a:t>private String </a:t>
            </a:r>
            <a:r>
              <a:rPr lang="en-US" dirty="0">
                <a:solidFill>
                  <a:schemeClr val="bg1"/>
                </a:solidFill>
                <a:latin typeface="Courier" pitchFamily="2" charset="0"/>
              </a:rPr>
              <a:t>name;</a:t>
            </a:r>
          </a:p>
          <a:p>
            <a:r>
              <a:rPr lang="en-US" dirty="0">
                <a:solidFill>
                  <a:schemeClr val="bg1"/>
                </a:solidFill>
                <a:latin typeface="Courier" pitchFamily="2" charset="0"/>
              </a:rPr>
              <a:t>  </a:t>
            </a:r>
            <a:r>
              <a:rPr lang="en-US" dirty="0">
                <a:solidFill>
                  <a:schemeClr val="accent6"/>
                </a:solidFill>
                <a:latin typeface="Courier" pitchFamily="2" charset="0"/>
              </a:rPr>
              <a:t>private static int </a:t>
            </a:r>
            <a:r>
              <a:rPr lang="en-US" dirty="0">
                <a:solidFill>
                  <a:schemeClr val="bg1"/>
                </a:solidFill>
                <a:latin typeface="Courier" pitchFamily="2" charset="0"/>
              </a:rPr>
              <a:t>totalProducts; </a:t>
            </a:r>
            <a:r>
              <a:rPr lang="en-US" dirty="0">
                <a:solidFill>
                  <a:schemeClr val="accent2"/>
                </a:solidFill>
                <a:latin typeface="Courier" pitchFamily="2" charset="0"/>
              </a:rPr>
              <a:t>// class variable</a:t>
            </a:r>
            <a:endParaRPr lang="en-US" dirty="0">
              <a:solidFill>
                <a:schemeClr val="bg1"/>
              </a:solidFill>
              <a:latin typeface="Courier" pitchFamily="2" charset="0"/>
            </a:endParaRPr>
          </a:p>
          <a:p>
            <a:r>
              <a:rPr lang="en-US" dirty="0">
                <a:solidFill>
                  <a:schemeClr val="bg1"/>
                </a:solidFill>
                <a:latin typeface="Courier" pitchFamily="2" charset="0"/>
              </a:rPr>
              <a:t>  </a:t>
            </a:r>
            <a:r>
              <a:rPr lang="en-US" dirty="0">
                <a:solidFill>
                  <a:schemeClr val="accent4"/>
                </a:solidFill>
                <a:latin typeface="Courier" pitchFamily="2" charset="0"/>
              </a:rPr>
              <a:t>public Product</a:t>
            </a:r>
            <a:r>
              <a:rPr lang="en-US" dirty="0">
                <a:solidFill>
                  <a:schemeClr val="bg1"/>
                </a:solidFill>
                <a:latin typeface="Courier" pitchFamily="2" charset="0"/>
              </a:rPr>
              <a:t>(</a:t>
            </a:r>
            <a:r>
              <a:rPr lang="en-US" dirty="0">
                <a:solidFill>
                  <a:schemeClr val="accent6"/>
                </a:solidFill>
                <a:latin typeface="Courier" pitchFamily="2" charset="0"/>
              </a:rPr>
              <a:t>String</a:t>
            </a:r>
            <a:r>
              <a:rPr lang="en-US" dirty="0">
                <a:solidFill>
                  <a:schemeClr val="bg1"/>
                </a:solidFill>
                <a:latin typeface="Courier" pitchFamily="2" charset="0"/>
              </a:rPr>
              <a:t> name, </a:t>
            </a:r>
            <a:r>
              <a:rPr lang="en-US" dirty="0">
                <a:solidFill>
                  <a:schemeClr val="accent6"/>
                </a:solidFill>
                <a:latin typeface="Courier" pitchFamily="2" charset="0"/>
              </a:rPr>
              <a:t>float</a:t>
            </a:r>
            <a:r>
              <a:rPr lang="en-US" dirty="0">
                <a:solidFill>
                  <a:schemeClr val="bg1"/>
                </a:solidFill>
                <a:latin typeface="Courier" pitchFamily="2" charset="0"/>
              </a:rPr>
              <a:t> price){</a:t>
            </a:r>
          </a:p>
          <a:p>
            <a:r>
              <a:rPr lang="en-US" dirty="0">
                <a:solidFill>
                  <a:schemeClr val="bg1"/>
                </a:solidFill>
                <a:latin typeface="Courier" pitchFamily="2" charset="0"/>
              </a:rPr>
              <a:t>    this.name = name;</a:t>
            </a:r>
          </a:p>
          <a:p>
            <a:r>
              <a:rPr lang="en-US" dirty="0">
                <a:solidFill>
                  <a:schemeClr val="bg1"/>
                </a:solidFill>
                <a:latin typeface="Courier" pitchFamily="2" charset="0"/>
              </a:rPr>
              <a:t>    this.price = price;</a:t>
            </a:r>
          </a:p>
          <a:p>
            <a:r>
              <a:rPr lang="en-US" dirty="0">
                <a:solidFill>
                  <a:schemeClr val="bg1"/>
                </a:solidFill>
                <a:latin typeface="Courier" pitchFamily="2" charset="0"/>
              </a:rPr>
              <a:t>    this.id = ++totalProducts;</a:t>
            </a:r>
          </a:p>
          <a:p>
            <a:r>
              <a:rPr lang="en-US" dirty="0">
                <a:solidFill>
                  <a:schemeClr val="bg1"/>
                </a:solidFill>
                <a:latin typeface="Courier" pitchFamily="2" charset="0"/>
              </a:rPr>
              <a:t>  }</a:t>
            </a:r>
          </a:p>
          <a:p>
            <a:r>
              <a:rPr lang="en-US" dirty="0">
                <a:solidFill>
                  <a:schemeClr val="bg1"/>
                </a:solidFill>
                <a:latin typeface="Courier" pitchFamily="2" charset="0"/>
              </a:rPr>
              <a:t>  </a:t>
            </a:r>
            <a:r>
              <a:rPr lang="en-US" dirty="0">
                <a:solidFill>
                  <a:schemeClr val="accent4"/>
                </a:solidFill>
                <a:latin typeface="Courier" pitchFamily="2" charset="0"/>
              </a:rPr>
              <a:t>public</a:t>
            </a:r>
            <a:r>
              <a:rPr lang="en-US" dirty="0">
                <a:solidFill>
                  <a:schemeClr val="bg1"/>
                </a:solidFill>
                <a:latin typeface="Courier" pitchFamily="2" charset="0"/>
              </a:rPr>
              <a:t> </a:t>
            </a:r>
            <a:r>
              <a:rPr lang="en-US" dirty="0">
                <a:solidFill>
                  <a:schemeClr val="accent6"/>
                </a:solidFill>
                <a:latin typeface="Courier" pitchFamily="2" charset="0"/>
              </a:rPr>
              <a:t>String</a:t>
            </a:r>
            <a:r>
              <a:rPr lang="en-US" dirty="0">
                <a:solidFill>
                  <a:schemeClr val="bg1"/>
                </a:solidFill>
                <a:latin typeface="Courier" pitchFamily="2" charset="0"/>
              </a:rPr>
              <a:t> toString(){</a:t>
            </a:r>
          </a:p>
          <a:p>
            <a:r>
              <a:rPr lang="en-US" dirty="0">
                <a:solidFill>
                  <a:schemeClr val="bg1"/>
                </a:solidFill>
                <a:latin typeface="Courier" pitchFamily="2" charset="0"/>
              </a:rPr>
              <a:t>    </a:t>
            </a:r>
            <a:r>
              <a:rPr lang="en-US" dirty="0">
                <a:solidFill>
                  <a:schemeClr val="accent6"/>
                </a:solidFill>
                <a:latin typeface="Courier" pitchFamily="2" charset="0"/>
              </a:rPr>
              <a:t>return</a:t>
            </a:r>
            <a:r>
              <a:rPr lang="en-US" dirty="0">
                <a:solidFill>
                  <a:schemeClr val="bg1"/>
                </a:solidFill>
                <a:latin typeface="Courier" pitchFamily="2" charset="0"/>
              </a:rPr>
              <a:t> "Name:" + </a:t>
            </a:r>
            <a:r>
              <a:rPr lang="en-US" dirty="0">
                <a:solidFill>
                  <a:schemeClr val="accent6"/>
                </a:solidFill>
                <a:latin typeface="Courier" pitchFamily="2" charset="0"/>
              </a:rPr>
              <a:t>this</a:t>
            </a:r>
            <a:r>
              <a:rPr lang="en-US" dirty="0">
                <a:solidFill>
                  <a:schemeClr val="bg1"/>
                </a:solidFill>
                <a:latin typeface="Courier" pitchFamily="2" charset="0"/>
              </a:rPr>
              <a:t>.name +"\nPrice"+ </a:t>
            </a:r>
            <a:r>
              <a:rPr lang="en-US" dirty="0">
                <a:solidFill>
                  <a:schemeClr val="accent6"/>
                </a:solidFill>
                <a:latin typeface="Courier" pitchFamily="2" charset="0"/>
              </a:rPr>
              <a:t>this</a:t>
            </a:r>
            <a:r>
              <a:rPr lang="en-US" dirty="0">
                <a:solidFill>
                  <a:schemeClr val="bg1"/>
                </a:solidFill>
                <a:latin typeface="Courier" pitchFamily="2" charset="0"/>
              </a:rPr>
              <a:t>.price + "\nId: " + </a:t>
            </a:r>
            <a:r>
              <a:rPr lang="en-US" dirty="0">
                <a:solidFill>
                  <a:schemeClr val="accent6"/>
                </a:solidFill>
                <a:latin typeface="Courier" pitchFamily="2" charset="0"/>
              </a:rPr>
              <a:t>this</a:t>
            </a:r>
            <a:r>
              <a:rPr lang="en-US" dirty="0">
                <a:solidFill>
                  <a:schemeClr val="bg1"/>
                </a:solidFill>
                <a:latin typeface="Courier" pitchFamily="2" charset="0"/>
              </a:rPr>
              <a:t>.id;</a:t>
            </a:r>
          </a:p>
          <a:p>
            <a:r>
              <a:rPr lang="en-US" dirty="0">
                <a:solidFill>
                  <a:schemeClr val="bg1"/>
                </a:solidFill>
                <a:latin typeface="Courier" pitchFamily="2" charset="0"/>
              </a:rPr>
              <a:t>  }</a:t>
            </a:r>
          </a:p>
          <a:p>
            <a:r>
              <a:rPr lang="en-US" dirty="0">
                <a:solidFill>
                  <a:schemeClr val="accent2"/>
                </a:solidFill>
                <a:latin typeface="Courier" pitchFamily="2" charset="0"/>
              </a:rPr>
              <a:t>  // getTotalProducts should be a class method</a:t>
            </a:r>
            <a:endParaRPr lang="en-US" dirty="0">
              <a:solidFill>
                <a:schemeClr val="bg1"/>
              </a:solidFill>
              <a:latin typeface="Courier" pitchFamily="2" charset="0"/>
            </a:endParaRPr>
          </a:p>
          <a:p>
            <a:r>
              <a:rPr lang="en-US" dirty="0">
                <a:solidFill>
                  <a:schemeClr val="bg1"/>
                </a:solidFill>
                <a:latin typeface="Courier" pitchFamily="2" charset="0"/>
              </a:rPr>
              <a:t>  </a:t>
            </a:r>
            <a:r>
              <a:rPr lang="en-US" dirty="0">
                <a:solidFill>
                  <a:schemeClr val="accent4"/>
                </a:solidFill>
                <a:latin typeface="Courier" pitchFamily="2" charset="0"/>
              </a:rPr>
              <a:t>public</a:t>
            </a:r>
            <a:r>
              <a:rPr lang="en-US" dirty="0">
                <a:solidFill>
                  <a:schemeClr val="bg1"/>
                </a:solidFill>
                <a:latin typeface="Courier" pitchFamily="2" charset="0"/>
              </a:rPr>
              <a:t> </a:t>
            </a:r>
            <a:r>
              <a:rPr lang="en-US" dirty="0">
                <a:solidFill>
                  <a:schemeClr val="accent4"/>
                </a:solidFill>
                <a:latin typeface="Courier" pitchFamily="2" charset="0"/>
              </a:rPr>
              <a:t>static</a:t>
            </a:r>
            <a:r>
              <a:rPr lang="en-US" dirty="0">
                <a:solidFill>
                  <a:schemeClr val="bg1"/>
                </a:solidFill>
                <a:latin typeface="Courier" pitchFamily="2" charset="0"/>
              </a:rPr>
              <a:t> </a:t>
            </a:r>
            <a:r>
              <a:rPr lang="en-US" dirty="0">
                <a:solidFill>
                  <a:schemeClr val="accent6"/>
                </a:solidFill>
                <a:latin typeface="Courier" pitchFamily="2" charset="0"/>
              </a:rPr>
              <a:t>int</a:t>
            </a:r>
            <a:r>
              <a:rPr lang="en-US" dirty="0">
                <a:solidFill>
                  <a:schemeClr val="bg1"/>
                </a:solidFill>
                <a:latin typeface="Courier" pitchFamily="2" charset="0"/>
              </a:rPr>
              <a:t> getTotalProducts(){</a:t>
            </a:r>
          </a:p>
          <a:p>
            <a:endParaRPr lang="en-US" dirty="0">
              <a:solidFill>
                <a:schemeClr val="bg1"/>
              </a:solidFill>
              <a:latin typeface="Courier" pitchFamily="2" charset="0"/>
            </a:endParaRPr>
          </a:p>
          <a:p>
            <a:r>
              <a:rPr lang="en-US" dirty="0">
                <a:solidFill>
                  <a:schemeClr val="bg1"/>
                </a:solidFill>
                <a:latin typeface="Courier" pitchFamily="2" charset="0"/>
              </a:rPr>
              <a:t>    </a:t>
            </a:r>
            <a:r>
              <a:rPr lang="en-US" dirty="0">
                <a:solidFill>
                  <a:schemeClr val="accent2"/>
                </a:solidFill>
                <a:latin typeface="Courier" pitchFamily="2" charset="0"/>
              </a:rPr>
              <a:t>// class variables must be qualified by type name (class name).</a:t>
            </a:r>
            <a:endParaRPr lang="en-US" dirty="0">
              <a:solidFill>
                <a:schemeClr val="bg1"/>
              </a:solidFill>
              <a:latin typeface="Courier" pitchFamily="2" charset="0"/>
            </a:endParaRPr>
          </a:p>
          <a:p>
            <a:r>
              <a:rPr lang="en-US" dirty="0">
                <a:solidFill>
                  <a:schemeClr val="bg1"/>
                </a:solidFill>
                <a:latin typeface="Courier" pitchFamily="2" charset="0"/>
              </a:rPr>
              <a:t>    </a:t>
            </a:r>
            <a:r>
              <a:rPr lang="en-US" dirty="0">
                <a:solidFill>
                  <a:schemeClr val="accent6"/>
                </a:solidFill>
                <a:latin typeface="Courier" pitchFamily="2" charset="0"/>
              </a:rPr>
              <a:t>return</a:t>
            </a:r>
            <a:r>
              <a:rPr lang="en-US" dirty="0">
                <a:solidFill>
                  <a:schemeClr val="bg1"/>
                </a:solidFill>
                <a:latin typeface="Courier" pitchFamily="2" charset="0"/>
              </a:rPr>
              <a:t> </a:t>
            </a:r>
            <a:r>
              <a:rPr lang="en-US" dirty="0">
                <a:solidFill>
                  <a:schemeClr val="accent4"/>
                </a:solidFill>
                <a:latin typeface="Courier" pitchFamily="2" charset="0"/>
              </a:rPr>
              <a:t>Product</a:t>
            </a:r>
            <a:r>
              <a:rPr lang="en-US" dirty="0">
                <a:solidFill>
                  <a:schemeClr val="bg1"/>
                </a:solidFill>
                <a:latin typeface="Courier" pitchFamily="2" charset="0"/>
              </a:rPr>
              <a:t>.totalProducts;</a:t>
            </a:r>
          </a:p>
          <a:p>
            <a:r>
              <a:rPr lang="en-US" dirty="0">
                <a:solidFill>
                  <a:schemeClr val="bg1"/>
                </a:solidFill>
                <a:latin typeface="Courier" pitchFamily="2" charset="0"/>
              </a:rPr>
              <a:t>  }</a:t>
            </a:r>
          </a:p>
          <a:p>
            <a:r>
              <a:rPr lang="en-US" dirty="0">
                <a:solidFill>
                  <a:schemeClr val="bg1"/>
                </a:solidFill>
                <a:latin typeface="Courier" pitchFamily="2" charset="0"/>
              </a:rPr>
              <a:t>}</a:t>
            </a:r>
          </a:p>
        </p:txBody>
      </p:sp>
      <p:sp>
        <p:nvSpPr>
          <p:cNvPr id="5" name="TextBox 4">
            <a:extLst>
              <a:ext uri="{FF2B5EF4-FFF2-40B4-BE49-F238E27FC236}">
                <a16:creationId xmlns:a16="http://schemas.microsoft.com/office/drawing/2014/main" id="{CC528081-BF2A-1B4B-8F03-9EF3CA49E62D}"/>
              </a:ext>
            </a:extLst>
          </p:cNvPr>
          <p:cNvSpPr txBox="1"/>
          <p:nvPr/>
        </p:nvSpPr>
        <p:spPr>
          <a:xfrm>
            <a:off x="1471450" y="6501097"/>
            <a:ext cx="3920358" cy="52782"/>
          </a:xfrm>
          <a:prstGeom prst="rect">
            <a:avLst/>
          </a:prstGeom>
          <a:solidFill>
            <a:schemeClr val="bg1"/>
          </a:solidFill>
          <a:ln>
            <a:solidFill>
              <a:schemeClr val="bg1"/>
            </a:solidFill>
          </a:ln>
        </p:spPr>
        <p:txBody>
          <a:bodyPr wrap="square" rtlCol="0">
            <a:spAutoFit/>
          </a:bodyPr>
          <a:lstStyle/>
          <a:p>
            <a:endParaRPr lang="en-US" dirty="0">
              <a:ln>
                <a:solidFill>
                  <a:schemeClr val="bg1"/>
                </a:solidFill>
              </a:ln>
              <a:solidFill>
                <a:schemeClr val="bg1"/>
              </a:solidFill>
            </a:endParaRPr>
          </a:p>
        </p:txBody>
      </p:sp>
      <p:sp>
        <p:nvSpPr>
          <p:cNvPr id="6" name="TextBox 5">
            <a:extLst>
              <a:ext uri="{FF2B5EF4-FFF2-40B4-BE49-F238E27FC236}">
                <a16:creationId xmlns:a16="http://schemas.microsoft.com/office/drawing/2014/main" id="{049EA59F-C564-F54C-B69B-7E1C1D9A3219}"/>
              </a:ext>
            </a:extLst>
          </p:cNvPr>
          <p:cNvSpPr txBox="1"/>
          <p:nvPr/>
        </p:nvSpPr>
        <p:spPr>
          <a:xfrm flipV="1">
            <a:off x="1208690" y="5712507"/>
            <a:ext cx="4829500" cy="45719"/>
          </a:xfrm>
          <a:prstGeom prst="rect">
            <a:avLst/>
          </a:prstGeom>
          <a:solidFill>
            <a:schemeClr val="bg1"/>
          </a:solidFill>
          <a:ln>
            <a:solidFill>
              <a:schemeClr val="bg1"/>
            </a:solidFill>
          </a:ln>
        </p:spPr>
        <p:txBody>
          <a:bodyPr wrap="square" rtlCol="0">
            <a:spAutoFit/>
          </a:bodyPr>
          <a:lstStyle/>
          <a:p>
            <a:endParaRPr lang="en-US" dirty="0">
              <a:ln>
                <a:solidFill>
                  <a:schemeClr val="bg1"/>
                </a:solidFill>
              </a:ln>
              <a:solidFill>
                <a:schemeClr val="bg1"/>
              </a:solidFill>
            </a:endParaRPr>
          </a:p>
        </p:txBody>
      </p:sp>
      <p:sp>
        <p:nvSpPr>
          <p:cNvPr id="3" name="Footer Placeholder 2">
            <a:extLst>
              <a:ext uri="{FF2B5EF4-FFF2-40B4-BE49-F238E27FC236}">
                <a16:creationId xmlns:a16="http://schemas.microsoft.com/office/drawing/2014/main" id="{C615DC51-A061-4246-9829-842230517198}"/>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5587520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CC56E-7AD6-E342-A200-8782EFCC3565}"/>
              </a:ext>
            </a:extLst>
          </p:cNvPr>
          <p:cNvSpPr>
            <a:spLocks noGrp="1"/>
          </p:cNvSpPr>
          <p:nvPr>
            <p:ph type="title"/>
          </p:nvPr>
        </p:nvSpPr>
        <p:spPr/>
        <p:txBody>
          <a:bodyPr/>
          <a:lstStyle/>
          <a:p>
            <a:r>
              <a:rPr lang="en-US" dirty="0"/>
              <a:t>Example: Using only instance variables </a:t>
            </a:r>
            <a:br>
              <a:rPr lang="en-US" dirty="0"/>
            </a:br>
            <a:r>
              <a:rPr lang="en-US" dirty="0"/>
              <a:t>[Hot Fix](cont.)</a:t>
            </a:r>
          </a:p>
        </p:txBody>
      </p:sp>
      <p:sp>
        <p:nvSpPr>
          <p:cNvPr id="4" name="TextBox 3">
            <a:extLst>
              <a:ext uri="{FF2B5EF4-FFF2-40B4-BE49-F238E27FC236}">
                <a16:creationId xmlns:a16="http://schemas.microsoft.com/office/drawing/2014/main" id="{B33BA399-BEAF-9A43-9B3E-72979EB4FC1A}"/>
              </a:ext>
            </a:extLst>
          </p:cNvPr>
          <p:cNvSpPr txBox="1"/>
          <p:nvPr/>
        </p:nvSpPr>
        <p:spPr>
          <a:xfrm>
            <a:off x="838200" y="1850043"/>
            <a:ext cx="10515600" cy="2585323"/>
          </a:xfrm>
          <a:prstGeom prst="rect">
            <a:avLst/>
          </a:prstGeom>
          <a:solidFill>
            <a:schemeClr val="bg2">
              <a:lumMod val="25000"/>
            </a:schemeClr>
          </a:solidFill>
          <a:ln>
            <a:noFill/>
          </a:ln>
        </p:spPr>
        <p:txBody>
          <a:bodyPr wrap="square" rtlCol="0">
            <a:spAutoFit/>
          </a:bodyPr>
          <a:lstStyle/>
          <a:p>
            <a:r>
              <a:rPr lang="en-US" dirty="0">
                <a:solidFill>
                  <a:schemeClr val="accent4"/>
                </a:solidFill>
                <a:latin typeface="Courier" pitchFamily="2" charset="0"/>
              </a:rPr>
              <a:t>class</a:t>
            </a:r>
            <a:r>
              <a:rPr lang="en-US" dirty="0">
                <a:solidFill>
                  <a:schemeClr val="bg1"/>
                </a:solidFill>
                <a:latin typeface="Courier" pitchFamily="2" charset="0"/>
              </a:rPr>
              <a:t> App{</a:t>
            </a:r>
          </a:p>
          <a:p>
            <a:r>
              <a:rPr lang="en-US" dirty="0">
                <a:solidFill>
                  <a:schemeClr val="bg1"/>
                </a:solidFill>
                <a:latin typeface="Courier" pitchFamily="2" charset="0"/>
              </a:rPr>
              <a:t>  </a:t>
            </a:r>
            <a:r>
              <a:rPr lang="en-US" dirty="0">
                <a:solidFill>
                  <a:schemeClr val="accent4"/>
                </a:solidFill>
                <a:latin typeface="Courier" pitchFamily="2" charset="0"/>
              </a:rPr>
              <a:t>public</a:t>
            </a:r>
            <a:r>
              <a:rPr lang="en-US" dirty="0">
                <a:solidFill>
                  <a:schemeClr val="bg1"/>
                </a:solidFill>
                <a:latin typeface="Courier" pitchFamily="2" charset="0"/>
              </a:rPr>
              <a:t> </a:t>
            </a:r>
            <a:r>
              <a:rPr lang="en-US" dirty="0">
                <a:solidFill>
                  <a:schemeClr val="accent4"/>
                </a:solidFill>
                <a:latin typeface="Courier" pitchFamily="2" charset="0"/>
              </a:rPr>
              <a:t>static</a:t>
            </a:r>
            <a:r>
              <a:rPr lang="en-US" dirty="0">
                <a:solidFill>
                  <a:schemeClr val="bg1"/>
                </a:solidFill>
                <a:latin typeface="Courier" pitchFamily="2" charset="0"/>
              </a:rPr>
              <a:t> </a:t>
            </a:r>
            <a:r>
              <a:rPr lang="en-US" dirty="0">
                <a:solidFill>
                  <a:schemeClr val="accent4"/>
                </a:solidFill>
                <a:latin typeface="Courier" pitchFamily="2" charset="0"/>
              </a:rPr>
              <a:t>void</a:t>
            </a:r>
            <a:r>
              <a:rPr lang="en-US" dirty="0">
                <a:solidFill>
                  <a:schemeClr val="bg1"/>
                </a:solidFill>
                <a:latin typeface="Courier" pitchFamily="2" charset="0"/>
              </a:rPr>
              <a:t> main(</a:t>
            </a:r>
            <a:r>
              <a:rPr lang="en-US" dirty="0">
                <a:solidFill>
                  <a:schemeClr val="accent6"/>
                </a:solidFill>
                <a:latin typeface="Courier" pitchFamily="2" charset="0"/>
              </a:rPr>
              <a:t>String[]</a:t>
            </a:r>
            <a:r>
              <a:rPr lang="en-US" dirty="0">
                <a:solidFill>
                  <a:schemeClr val="bg1"/>
                </a:solidFill>
                <a:latin typeface="Courier" pitchFamily="2" charset="0"/>
              </a:rPr>
              <a:t>args){</a:t>
            </a:r>
          </a:p>
          <a:p>
            <a:r>
              <a:rPr lang="en-US" dirty="0">
                <a:solidFill>
                  <a:schemeClr val="bg1"/>
                </a:solidFill>
                <a:latin typeface="Courier" pitchFamily="2" charset="0"/>
              </a:rPr>
              <a:t>    Product p1 = new Product("Chair", 150.00f);</a:t>
            </a:r>
          </a:p>
          <a:p>
            <a:r>
              <a:rPr lang="en-US" dirty="0">
                <a:solidFill>
                  <a:schemeClr val="bg1"/>
                </a:solidFill>
                <a:latin typeface="Courier" pitchFamily="2" charset="0"/>
              </a:rPr>
              <a:t>    Product p2 = new Product("Desk", 100.00f);</a:t>
            </a:r>
          </a:p>
          <a:p>
            <a:r>
              <a:rPr lang="en-US" dirty="0">
                <a:solidFill>
                  <a:schemeClr val="bg1"/>
                </a:solidFill>
                <a:latin typeface="Courier" pitchFamily="2" charset="0"/>
              </a:rPr>
              <a:t>    System.out.println(p1);</a:t>
            </a:r>
          </a:p>
          <a:p>
            <a:r>
              <a:rPr lang="en-US" dirty="0">
                <a:solidFill>
                  <a:schemeClr val="bg1"/>
                </a:solidFill>
                <a:latin typeface="Courier" pitchFamily="2" charset="0"/>
              </a:rPr>
              <a:t>    System.out.println(p2);</a:t>
            </a:r>
          </a:p>
          <a:p>
            <a:r>
              <a:rPr lang="en-US" dirty="0">
                <a:solidFill>
                  <a:schemeClr val="bg1"/>
                </a:solidFill>
                <a:latin typeface="Courier" pitchFamily="2" charset="0"/>
              </a:rPr>
              <a:t>    System.out.println("Total products: " + Product.getTotalProducts());</a:t>
            </a:r>
          </a:p>
          <a:p>
            <a:r>
              <a:rPr lang="en-US" dirty="0">
                <a:solidFill>
                  <a:schemeClr val="bg1"/>
                </a:solidFill>
                <a:latin typeface="Courier" pitchFamily="2" charset="0"/>
              </a:rPr>
              <a:t>  }</a:t>
            </a:r>
          </a:p>
          <a:p>
            <a:r>
              <a:rPr lang="en-US" dirty="0">
                <a:solidFill>
                  <a:schemeClr val="bg1"/>
                </a:solidFill>
                <a:latin typeface="Courier" pitchFamily="2" charset="0"/>
              </a:rPr>
              <a:t>}</a:t>
            </a:r>
          </a:p>
        </p:txBody>
      </p:sp>
      <p:sp>
        <p:nvSpPr>
          <p:cNvPr id="3" name="TextBox 2">
            <a:extLst>
              <a:ext uri="{FF2B5EF4-FFF2-40B4-BE49-F238E27FC236}">
                <a16:creationId xmlns:a16="http://schemas.microsoft.com/office/drawing/2014/main" id="{A4DFB292-7490-674C-9E20-A883BCCAB778}"/>
              </a:ext>
            </a:extLst>
          </p:cNvPr>
          <p:cNvSpPr txBox="1"/>
          <p:nvPr/>
        </p:nvSpPr>
        <p:spPr>
          <a:xfrm>
            <a:off x="838200" y="4435366"/>
            <a:ext cx="9911255" cy="2308324"/>
          </a:xfrm>
          <a:prstGeom prst="rect">
            <a:avLst/>
          </a:prstGeom>
          <a:noFill/>
        </p:spPr>
        <p:txBody>
          <a:bodyPr wrap="square" rtlCol="0">
            <a:spAutoFit/>
          </a:bodyPr>
          <a:lstStyle/>
          <a:p>
            <a:r>
              <a:rPr lang="en-US" dirty="0"/>
              <a:t>Name:Chair</a:t>
            </a:r>
          </a:p>
          <a:p>
            <a:r>
              <a:rPr lang="en-US" dirty="0"/>
              <a:t>Price150.0</a:t>
            </a:r>
          </a:p>
          <a:p>
            <a:r>
              <a:rPr lang="en-US" dirty="0"/>
              <a:t>Id: 1</a:t>
            </a:r>
          </a:p>
          <a:p>
            <a:r>
              <a:rPr lang="en-US" dirty="0"/>
              <a:t>Name:Desk</a:t>
            </a:r>
          </a:p>
          <a:p>
            <a:r>
              <a:rPr lang="en-US" dirty="0"/>
              <a:t>Price100.0</a:t>
            </a:r>
          </a:p>
          <a:p>
            <a:r>
              <a:rPr lang="en-US" dirty="0"/>
              <a:t>Id: 2</a:t>
            </a:r>
          </a:p>
          <a:p>
            <a:r>
              <a:rPr lang="en-US" dirty="0"/>
              <a:t>Total products: 2</a:t>
            </a:r>
          </a:p>
          <a:p>
            <a:endParaRPr lang="en-US" dirty="0"/>
          </a:p>
        </p:txBody>
      </p:sp>
      <p:sp>
        <p:nvSpPr>
          <p:cNvPr id="5" name="TextBox 4">
            <a:extLst>
              <a:ext uri="{FF2B5EF4-FFF2-40B4-BE49-F238E27FC236}">
                <a16:creationId xmlns:a16="http://schemas.microsoft.com/office/drawing/2014/main" id="{B64806F4-D27C-6C43-8126-DF930A71FAF0}"/>
              </a:ext>
            </a:extLst>
          </p:cNvPr>
          <p:cNvSpPr txBox="1"/>
          <p:nvPr/>
        </p:nvSpPr>
        <p:spPr>
          <a:xfrm>
            <a:off x="1418897" y="3825766"/>
            <a:ext cx="9490841" cy="52782"/>
          </a:xfrm>
          <a:prstGeom prst="rect">
            <a:avLst/>
          </a:prstGeom>
          <a:solidFill>
            <a:schemeClr val="bg1"/>
          </a:solidFill>
          <a:ln>
            <a:solidFill>
              <a:schemeClr val="bg1"/>
            </a:solidFill>
          </a:ln>
        </p:spPr>
        <p:txBody>
          <a:bodyPr wrap="square" rtlCol="0">
            <a:spAutoFit/>
          </a:bodyPr>
          <a:lstStyle/>
          <a:p>
            <a:endParaRPr lang="en-US" dirty="0">
              <a:ln>
                <a:solidFill>
                  <a:schemeClr val="bg1"/>
                </a:solidFill>
              </a:ln>
              <a:solidFill>
                <a:schemeClr val="bg1"/>
              </a:solidFill>
            </a:endParaRPr>
          </a:p>
        </p:txBody>
      </p:sp>
      <p:sp>
        <p:nvSpPr>
          <p:cNvPr id="6" name="Footer Placeholder 5">
            <a:extLst>
              <a:ext uri="{FF2B5EF4-FFF2-40B4-BE49-F238E27FC236}">
                <a16:creationId xmlns:a16="http://schemas.microsoft.com/office/drawing/2014/main" id="{C69F7A10-FEE9-2044-BEDC-9E6FCD6EC5D8}"/>
              </a:ext>
            </a:extLst>
          </p:cNvPr>
          <p:cNvSpPr>
            <a:spLocks noGrp="1"/>
          </p:cNvSpPr>
          <p:nvPr>
            <p:ph type="ftr" sz="quarter" idx="11"/>
          </p:nvPr>
        </p:nvSpPr>
        <p:spPr/>
        <p:txBody>
          <a:bodyPr/>
          <a:lstStyle/>
          <a:p>
            <a:r>
              <a:rPr lang="en-US"/>
              <a:t>Khalid Alharbi, Ph.D.</a:t>
            </a:r>
          </a:p>
        </p:txBody>
      </p:sp>
      <p:sp>
        <p:nvSpPr>
          <p:cNvPr id="7" name="TextBox 6">
            <a:extLst>
              <a:ext uri="{FF2B5EF4-FFF2-40B4-BE49-F238E27FC236}">
                <a16:creationId xmlns:a16="http://schemas.microsoft.com/office/drawing/2014/main" id="{DA14B88B-3B9F-3F49-8D5C-027709FC3605}"/>
              </a:ext>
            </a:extLst>
          </p:cNvPr>
          <p:cNvSpPr txBox="1"/>
          <p:nvPr/>
        </p:nvSpPr>
        <p:spPr>
          <a:xfrm>
            <a:off x="9626203" y="5426219"/>
            <a:ext cx="1385887" cy="461665"/>
          </a:xfrm>
          <a:prstGeom prst="rect">
            <a:avLst/>
          </a:prstGeom>
          <a:noFill/>
          <a:ln w="38100">
            <a:solidFill>
              <a:schemeClr val="tx1"/>
            </a:solidFill>
          </a:ln>
        </p:spPr>
        <p:txBody>
          <a:bodyPr wrap="square" rtlCol="0">
            <a:spAutoFit/>
          </a:bodyPr>
          <a:lstStyle/>
          <a:p>
            <a:pPr algn="ctr"/>
            <a:r>
              <a:rPr lang="en-US" sz="2400" b="1" dirty="0"/>
              <a:t>Demo</a:t>
            </a:r>
          </a:p>
        </p:txBody>
      </p:sp>
    </p:spTree>
    <p:extLst>
      <p:ext uri="{BB962C8B-B14F-4D97-AF65-F5344CB8AC3E}">
        <p14:creationId xmlns:p14="http://schemas.microsoft.com/office/powerpoint/2010/main" val="3105391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58CC4-4498-3C4A-9975-A53C07372673}"/>
              </a:ext>
            </a:extLst>
          </p:cNvPr>
          <p:cNvSpPr>
            <a:spLocks noGrp="1"/>
          </p:cNvSpPr>
          <p:nvPr>
            <p:ph type="title"/>
          </p:nvPr>
        </p:nvSpPr>
        <p:spPr/>
        <p:txBody>
          <a:bodyPr/>
          <a:lstStyle/>
          <a:p>
            <a:r>
              <a:rPr lang="en-US" dirty="0"/>
              <a:t>Abstract class vs Interface</a:t>
            </a:r>
          </a:p>
        </p:txBody>
      </p:sp>
      <p:graphicFrame>
        <p:nvGraphicFramePr>
          <p:cNvPr id="4" name="Table 4">
            <a:extLst>
              <a:ext uri="{FF2B5EF4-FFF2-40B4-BE49-F238E27FC236}">
                <a16:creationId xmlns:a16="http://schemas.microsoft.com/office/drawing/2014/main" id="{F39E8A14-3FAE-7441-8449-1696E4D8F3A0}"/>
              </a:ext>
            </a:extLst>
          </p:cNvPr>
          <p:cNvGraphicFramePr>
            <a:graphicFrameLocks noGrp="1"/>
          </p:cNvGraphicFramePr>
          <p:nvPr>
            <p:ph idx="1"/>
            <p:extLst>
              <p:ext uri="{D42A27DB-BD31-4B8C-83A1-F6EECF244321}">
                <p14:modId xmlns:p14="http://schemas.microsoft.com/office/powerpoint/2010/main" val="3315810003"/>
              </p:ext>
            </p:extLst>
          </p:nvPr>
        </p:nvGraphicFramePr>
        <p:xfrm>
          <a:off x="838200" y="1825625"/>
          <a:ext cx="10515600" cy="43942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985436595"/>
                    </a:ext>
                  </a:extLst>
                </a:gridCol>
                <a:gridCol w="5257800">
                  <a:extLst>
                    <a:ext uri="{9D8B030D-6E8A-4147-A177-3AD203B41FA5}">
                      <a16:colId xmlns:a16="http://schemas.microsoft.com/office/drawing/2014/main" val="524054492"/>
                    </a:ext>
                  </a:extLst>
                </a:gridCol>
              </a:tblGrid>
              <a:tr h="370840">
                <a:tc>
                  <a:txBody>
                    <a:bodyPr/>
                    <a:lstStyle/>
                    <a:p>
                      <a:r>
                        <a:rPr lang="en-US" dirty="0"/>
                        <a:t>Abstract Class</a:t>
                      </a:r>
                    </a:p>
                  </a:txBody>
                  <a:tcPr/>
                </a:tc>
                <a:tc>
                  <a:txBody>
                    <a:bodyPr/>
                    <a:lstStyle/>
                    <a:p>
                      <a:r>
                        <a:rPr lang="en-US" dirty="0"/>
                        <a:t>Interface</a:t>
                      </a:r>
                    </a:p>
                  </a:txBody>
                  <a:tcPr/>
                </a:tc>
                <a:extLst>
                  <a:ext uri="{0D108BD9-81ED-4DB2-BD59-A6C34878D82A}">
                    <a16:rowId xmlns:a16="http://schemas.microsoft.com/office/drawing/2014/main" val="3994051845"/>
                  </a:ext>
                </a:extLst>
              </a:tr>
              <a:tr h="370840">
                <a:tc>
                  <a:txBody>
                    <a:bodyPr/>
                    <a:lstStyle/>
                    <a:p>
                      <a:r>
                        <a:rPr lang="en-US" dirty="0"/>
                        <a:t>A class with one or more abstract method (methods that are declared with no implementation).</a:t>
                      </a:r>
                    </a:p>
                  </a:txBody>
                  <a:tcPr/>
                </a:tc>
                <a:tc>
                  <a:txBody>
                    <a:bodyPr/>
                    <a:lstStyle/>
                    <a:p>
                      <a:r>
                        <a:rPr lang="en-US" dirty="0"/>
                        <a:t>A placeholder for a collection of methods with no implementation.</a:t>
                      </a:r>
                    </a:p>
                  </a:txBody>
                  <a:tcPr/>
                </a:tc>
                <a:extLst>
                  <a:ext uri="{0D108BD9-81ED-4DB2-BD59-A6C34878D82A}">
                    <a16:rowId xmlns:a16="http://schemas.microsoft.com/office/drawing/2014/main" val="1245595593"/>
                  </a:ext>
                </a:extLst>
              </a:tr>
              <a:tr h="370840">
                <a:tc>
                  <a:txBody>
                    <a:bodyPr/>
                    <a:lstStyle/>
                    <a:p>
                      <a:r>
                        <a:rPr lang="en-US" dirty="0"/>
                        <a:t>Can include non-abstract methods with complete implementation.</a:t>
                      </a:r>
                    </a:p>
                  </a:txBody>
                  <a:tcPr/>
                </a:tc>
                <a:tc>
                  <a:txBody>
                    <a:bodyPr/>
                    <a:lstStyle/>
                    <a:p>
                      <a:r>
                        <a:rPr lang="en-US" dirty="0"/>
                        <a:t>Can’t have concrete implementation of the method.</a:t>
                      </a:r>
                    </a:p>
                  </a:txBody>
                  <a:tcPr/>
                </a:tc>
                <a:extLst>
                  <a:ext uri="{0D108BD9-81ED-4DB2-BD59-A6C34878D82A}">
                    <a16:rowId xmlns:a16="http://schemas.microsoft.com/office/drawing/2014/main" val="4160345660"/>
                  </a:ext>
                </a:extLst>
              </a:tr>
              <a:tr h="370840">
                <a:tc>
                  <a:txBody>
                    <a:bodyPr/>
                    <a:lstStyle/>
                    <a:p>
                      <a:r>
                        <a:rPr lang="en-US" dirty="0"/>
                        <a:t>An abstract class can have properties, abstract methods, and non-abstract methods.</a:t>
                      </a:r>
                    </a:p>
                  </a:txBody>
                  <a:tcPr/>
                </a:tc>
                <a:tc>
                  <a:txBody>
                    <a:bodyPr/>
                    <a:lstStyle/>
                    <a:p>
                      <a:r>
                        <a:rPr lang="en-US" dirty="0"/>
                        <a:t>An interface only include the method’s signature or declaration with no implementation.</a:t>
                      </a:r>
                    </a:p>
                  </a:txBody>
                  <a:tcPr/>
                </a:tc>
                <a:extLst>
                  <a:ext uri="{0D108BD9-81ED-4DB2-BD59-A6C34878D82A}">
                    <a16:rowId xmlns:a16="http://schemas.microsoft.com/office/drawing/2014/main" val="2168055176"/>
                  </a:ext>
                </a:extLst>
              </a:tr>
              <a:tr h="370840">
                <a:tc>
                  <a:txBody>
                    <a:bodyPr/>
                    <a:lstStyle/>
                    <a:p>
                      <a:r>
                        <a:rPr lang="en-US" dirty="0"/>
                        <a:t>A class can extend an abstract class and implements its abstract method.</a:t>
                      </a:r>
                    </a:p>
                  </a:txBody>
                  <a:tcPr/>
                </a:tc>
                <a:tc>
                  <a:txBody>
                    <a:bodyPr/>
                    <a:lstStyle/>
                    <a:p>
                      <a:r>
                        <a:rPr lang="en-US" dirty="0"/>
                        <a:t>A class can implement multiple interfaces but only inherits or extends one super class.</a:t>
                      </a:r>
                    </a:p>
                  </a:txBody>
                  <a:tcPr/>
                </a:tc>
                <a:extLst>
                  <a:ext uri="{0D108BD9-81ED-4DB2-BD59-A6C34878D82A}">
                    <a16:rowId xmlns:a16="http://schemas.microsoft.com/office/drawing/2014/main" val="168302143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Example: Food is an abstract concept for things we can eat. We can’t create an instance of Food itself but we can create an instance of Pizza, Soup, or Rice, which are types of Food.</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Example: Skills (Athlete, Poet, Writer, Chef, etc.). We can’t create an instance of a Skill but we can create an instance of Person, who may acquire multiple skills but remains a Person.</a:t>
                      </a:r>
                    </a:p>
                  </a:txBody>
                  <a:tcPr/>
                </a:tc>
                <a:extLst>
                  <a:ext uri="{0D108BD9-81ED-4DB2-BD59-A6C34878D82A}">
                    <a16:rowId xmlns:a16="http://schemas.microsoft.com/office/drawing/2014/main" val="338982505"/>
                  </a:ext>
                </a:extLst>
              </a:tr>
            </a:tbl>
          </a:graphicData>
        </a:graphic>
      </p:graphicFrame>
      <p:sp>
        <p:nvSpPr>
          <p:cNvPr id="3" name="Footer Placeholder 2">
            <a:extLst>
              <a:ext uri="{FF2B5EF4-FFF2-40B4-BE49-F238E27FC236}">
                <a16:creationId xmlns:a16="http://schemas.microsoft.com/office/drawing/2014/main" id="{CB7CEEF8-EB08-AB4F-AFC3-38A36C64761C}"/>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244113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58CC4-4498-3C4A-9975-A53C07372673}"/>
              </a:ext>
            </a:extLst>
          </p:cNvPr>
          <p:cNvSpPr>
            <a:spLocks noGrp="1"/>
          </p:cNvSpPr>
          <p:nvPr>
            <p:ph type="title"/>
          </p:nvPr>
        </p:nvSpPr>
        <p:spPr/>
        <p:txBody>
          <a:bodyPr/>
          <a:lstStyle/>
          <a:p>
            <a:r>
              <a:rPr lang="en-US" dirty="0"/>
              <a:t>Abstract class example (Declaration)</a:t>
            </a:r>
          </a:p>
        </p:txBody>
      </p:sp>
      <p:sp>
        <p:nvSpPr>
          <p:cNvPr id="3" name="TextBox 2">
            <a:extLst>
              <a:ext uri="{FF2B5EF4-FFF2-40B4-BE49-F238E27FC236}">
                <a16:creationId xmlns:a16="http://schemas.microsoft.com/office/drawing/2014/main" id="{1806B0DA-E181-294B-8710-DE67F4BD329F}"/>
              </a:ext>
            </a:extLst>
          </p:cNvPr>
          <p:cNvSpPr txBox="1"/>
          <p:nvPr/>
        </p:nvSpPr>
        <p:spPr>
          <a:xfrm>
            <a:off x="838200" y="1805512"/>
            <a:ext cx="10515600" cy="4801314"/>
          </a:xfrm>
          <a:prstGeom prst="rect">
            <a:avLst/>
          </a:prstGeom>
          <a:solidFill>
            <a:schemeClr val="bg2">
              <a:lumMod val="25000"/>
            </a:schemeClr>
          </a:solidFill>
          <a:ln>
            <a:noFill/>
          </a:ln>
        </p:spPr>
        <p:txBody>
          <a:bodyPr wrap="square" rtlCol="0">
            <a:spAutoFit/>
          </a:bodyPr>
          <a:lstStyle/>
          <a:p>
            <a:r>
              <a:rPr lang="en-US" dirty="0">
                <a:solidFill>
                  <a:schemeClr val="accent1">
                    <a:lumMod val="20000"/>
                    <a:lumOff val="80000"/>
                  </a:schemeClr>
                </a:solidFill>
                <a:latin typeface="Courier" pitchFamily="2" charset="0"/>
              </a:rPr>
              <a:t>abstract class Food{</a:t>
            </a:r>
          </a:p>
          <a:p>
            <a:r>
              <a:rPr lang="en-US" dirty="0">
                <a:solidFill>
                  <a:schemeClr val="accent4">
                    <a:lumMod val="75000"/>
                  </a:schemeClr>
                </a:solidFill>
                <a:latin typeface="Courier" pitchFamily="2" charset="0"/>
              </a:rPr>
              <a:t>   </a:t>
            </a:r>
            <a:r>
              <a:rPr lang="en-US" dirty="0">
                <a:solidFill>
                  <a:schemeClr val="accent2"/>
                </a:solidFill>
                <a:latin typeface="Courier" pitchFamily="2" charset="0"/>
              </a:rPr>
              <a:t>/* TODO: variable declarations: name, quantity, weight, </a:t>
            </a:r>
          </a:p>
          <a:p>
            <a:r>
              <a:rPr lang="en-US" dirty="0">
                <a:solidFill>
                  <a:schemeClr val="accent2"/>
                </a:solidFill>
                <a:latin typeface="Courier" pitchFamily="2" charset="0"/>
              </a:rPr>
              <a:t>    * weightUnit, servingSize, servingUnit, calories, etc. */</a:t>
            </a:r>
          </a:p>
          <a:p>
            <a:r>
              <a:rPr lang="en-US" dirty="0">
                <a:solidFill>
                  <a:schemeClr val="accent2"/>
                </a:solidFill>
                <a:latin typeface="Courier" pitchFamily="2" charset="0"/>
              </a:rPr>
              <a:t>   // TODO: Constructor</a:t>
            </a:r>
          </a:p>
          <a:p>
            <a:endParaRPr lang="en-US" dirty="0">
              <a:solidFill>
                <a:schemeClr val="bg1"/>
              </a:solidFill>
              <a:latin typeface="Courier" pitchFamily="2" charset="0"/>
            </a:endParaRPr>
          </a:p>
          <a:p>
            <a:r>
              <a:rPr lang="en-US" dirty="0">
                <a:solidFill>
                  <a:schemeClr val="bg1"/>
                </a:solidFill>
                <a:latin typeface="Courier" pitchFamily="2" charset="0"/>
              </a:rPr>
              <a:t>   </a:t>
            </a:r>
            <a:r>
              <a:rPr lang="en-US" dirty="0">
                <a:solidFill>
                  <a:schemeClr val="accent2"/>
                </a:solidFill>
                <a:latin typeface="Courier" pitchFamily="2" charset="0"/>
              </a:rPr>
              <a:t>// All food has calories that can be calculated differently.</a:t>
            </a:r>
          </a:p>
          <a:p>
            <a:r>
              <a:rPr lang="en-US" dirty="0">
                <a:solidFill>
                  <a:schemeClr val="bg1"/>
                </a:solidFill>
                <a:latin typeface="Courier" pitchFamily="2" charset="0"/>
              </a:rPr>
              <a:t>   </a:t>
            </a:r>
            <a:r>
              <a:rPr lang="en-US" dirty="0">
                <a:solidFill>
                  <a:schemeClr val="accent4"/>
                </a:solidFill>
                <a:latin typeface="Courier" pitchFamily="2" charset="0"/>
              </a:rPr>
              <a:t>public abstract float </a:t>
            </a:r>
            <a:r>
              <a:rPr lang="en-US" dirty="0">
                <a:solidFill>
                  <a:schemeClr val="bg1"/>
                </a:solidFill>
                <a:latin typeface="Courier" pitchFamily="2" charset="0"/>
              </a:rPr>
              <a:t>getTotalCalories();</a:t>
            </a:r>
          </a:p>
          <a:p>
            <a:r>
              <a:rPr lang="en-US" dirty="0">
                <a:solidFill>
                  <a:schemeClr val="bg1"/>
                </a:solidFill>
                <a:latin typeface="Courier" pitchFamily="2" charset="0"/>
              </a:rPr>
              <a:t>   </a:t>
            </a:r>
            <a:r>
              <a:rPr lang="en-US" dirty="0">
                <a:solidFill>
                  <a:schemeClr val="accent2"/>
                </a:solidFill>
                <a:latin typeface="Courier" pitchFamily="2" charset="0"/>
              </a:rPr>
              <a:t>// All food can be eaten in different ways.</a:t>
            </a:r>
          </a:p>
          <a:p>
            <a:r>
              <a:rPr lang="en-US" dirty="0">
                <a:solidFill>
                  <a:schemeClr val="bg1"/>
                </a:solidFill>
                <a:latin typeface="Courier" pitchFamily="2" charset="0"/>
              </a:rPr>
              <a:t>   </a:t>
            </a:r>
            <a:r>
              <a:rPr lang="en-US" dirty="0">
                <a:solidFill>
                  <a:schemeClr val="accent4"/>
                </a:solidFill>
                <a:latin typeface="Courier" pitchFamily="2" charset="0"/>
              </a:rPr>
              <a:t>public abstract String </a:t>
            </a:r>
            <a:r>
              <a:rPr lang="en-US" dirty="0">
                <a:solidFill>
                  <a:schemeClr val="bg1"/>
                </a:solidFill>
                <a:latin typeface="Courier" pitchFamily="2" charset="0"/>
              </a:rPr>
              <a:t>eat();</a:t>
            </a:r>
          </a:p>
          <a:p>
            <a:r>
              <a:rPr lang="en-US" dirty="0">
                <a:solidFill>
                  <a:schemeClr val="bg1"/>
                </a:solidFill>
                <a:latin typeface="Courier" pitchFamily="2" charset="0"/>
              </a:rPr>
              <a:t>   </a:t>
            </a:r>
            <a:r>
              <a:rPr lang="en-US" dirty="0">
                <a:solidFill>
                  <a:schemeClr val="accent2"/>
                </a:solidFill>
                <a:latin typeface="Courier" pitchFamily="2" charset="0"/>
              </a:rPr>
              <a:t>// All food has the same calories printed info</a:t>
            </a:r>
          </a:p>
          <a:p>
            <a:r>
              <a:rPr lang="en-US" dirty="0">
                <a:solidFill>
                  <a:schemeClr val="bg1"/>
                </a:solidFill>
                <a:latin typeface="Courier" pitchFamily="2" charset="0"/>
              </a:rPr>
              <a:t>   </a:t>
            </a:r>
            <a:r>
              <a:rPr lang="en-US" dirty="0">
                <a:solidFill>
                  <a:schemeClr val="accent4"/>
                </a:solidFill>
                <a:latin typeface="Courier" pitchFamily="2" charset="0"/>
              </a:rPr>
              <a:t>public</a:t>
            </a:r>
            <a:r>
              <a:rPr lang="en-US" dirty="0">
                <a:solidFill>
                  <a:schemeClr val="bg1"/>
                </a:solidFill>
                <a:latin typeface="Courier" pitchFamily="2" charset="0"/>
              </a:rPr>
              <a:t> </a:t>
            </a:r>
            <a:r>
              <a:rPr lang="en-US" dirty="0">
                <a:solidFill>
                  <a:schemeClr val="accent4"/>
                </a:solidFill>
                <a:latin typeface="Courier" pitchFamily="2" charset="0"/>
              </a:rPr>
              <a:t>String</a:t>
            </a:r>
            <a:r>
              <a:rPr lang="en-US" dirty="0">
                <a:solidFill>
                  <a:schemeClr val="bg1"/>
                </a:solidFill>
                <a:latin typeface="Courier" pitchFamily="2" charset="0"/>
              </a:rPr>
              <a:t> getCaloriesInfo(){</a:t>
            </a:r>
          </a:p>
          <a:p>
            <a:r>
              <a:rPr lang="en-US" dirty="0">
                <a:solidFill>
                  <a:schemeClr val="bg1"/>
                </a:solidFill>
                <a:latin typeface="Courier" pitchFamily="2" charset="0"/>
              </a:rPr>
              <a:t>       </a:t>
            </a:r>
            <a:r>
              <a:rPr lang="en-US" dirty="0">
                <a:solidFill>
                  <a:schemeClr val="accent6">
                    <a:lumMod val="60000"/>
                    <a:lumOff val="40000"/>
                  </a:schemeClr>
                </a:solidFill>
                <a:latin typeface="Courier" pitchFamily="2" charset="0"/>
              </a:rPr>
              <a:t>return</a:t>
            </a:r>
            <a:r>
              <a:rPr lang="en-US" dirty="0">
                <a:solidFill>
                  <a:schemeClr val="bg1"/>
                </a:solidFill>
                <a:latin typeface="Courier" pitchFamily="2" charset="0"/>
              </a:rPr>
              <a:t> "Name: " + this.name + "\n" + "Quantity: " + this.quantity +</a:t>
            </a:r>
          </a:p>
          <a:p>
            <a:r>
              <a:rPr lang="en-US" dirty="0">
                <a:solidFill>
                  <a:schemeClr val="bg1"/>
                </a:solidFill>
                <a:latin typeface="Courier" pitchFamily="2" charset="0"/>
              </a:rPr>
              <a:t>       "\n" +  "Weight: " + this.weight + " " + this.weightUnit + "\n" +</a:t>
            </a:r>
          </a:p>
          <a:p>
            <a:r>
              <a:rPr lang="en-US" dirty="0">
                <a:solidFill>
                  <a:schemeClr val="bg1"/>
                </a:solidFill>
                <a:latin typeface="Courier" pitchFamily="2" charset="0"/>
              </a:rPr>
              <a:t>      "Serving Size: " + this.servingSize + " " + this.servingUnit + "\n" +</a:t>
            </a:r>
          </a:p>
          <a:p>
            <a:r>
              <a:rPr lang="en-US" dirty="0">
                <a:solidFill>
                  <a:schemeClr val="bg1"/>
                </a:solidFill>
                <a:latin typeface="Courier" pitchFamily="2" charset="0"/>
              </a:rPr>
              <a:t>      "Calories:" + this.calories + "\n";</a:t>
            </a:r>
          </a:p>
          <a:p>
            <a:r>
              <a:rPr lang="en-US" dirty="0">
                <a:solidFill>
                  <a:schemeClr val="accent1">
                    <a:lumMod val="20000"/>
                    <a:lumOff val="80000"/>
                  </a:schemeClr>
                </a:solidFill>
                <a:latin typeface="Courier" pitchFamily="2" charset="0"/>
              </a:rPr>
              <a:t>}</a:t>
            </a:r>
          </a:p>
          <a:p>
            <a:endParaRPr lang="en-US" dirty="0">
              <a:solidFill>
                <a:schemeClr val="bg1"/>
              </a:solidFill>
              <a:latin typeface="Courier" pitchFamily="2" charset="0"/>
            </a:endParaRPr>
          </a:p>
        </p:txBody>
      </p:sp>
      <p:sp>
        <p:nvSpPr>
          <p:cNvPr id="4" name="Footer Placeholder 3">
            <a:extLst>
              <a:ext uri="{FF2B5EF4-FFF2-40B4-BE49-F238E27FC236}">
                <a16:creationId xmlns:a16="http://schemas.microsoft.com/office/drawing/2014/main" id="{028606F2-6071-8D4D-A09D-B2A1D1F780CA}"/>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153961789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58CC4-4498-3C4A-9975-A53C07372673}"/>
              </a:ext>
            </a:extLst>
          </p:cNvPr>
          <p:cNvSpPr>
            <a:spLocks noGrp="1"/>
          </p:cNvSpPr>
          <p:nvPr>
            <p:ph type="title"/>
          </p:nvPr>
        </p:nvSpPr>
        <p:spPr/>
        <p:txBody>
          <a:bodyPr/>
          <a:lstStyle/>
          <a:p>
            <a:r>
              <a:rPr lang="en-US" dirty="0"/>
              <a:t>Abstract class example (Usage)</a:t>
            </a:r>
          </a:p>
        </p:txBody>
      </p:sp>
      <p:sp>
        <p:nvSpPr>
          <p:cNvPr id="3" name="TextBox 2">
            <a:extLst>
              <a:ext uri="{FF2B5EF4-FFF2-40B4-BE49-F238E27FC236}">
                <a16:creationId xmlns:a16="http://schemas.microsoft.com/office/drawing/2014/main" id="{1806B0DA-E181-294B-8710-DE67F4BD329F}"/>
              </a:ext>
            </a:extLst>
          </p:cNvPr>
          <p:cNvSpPr txBox="1"/>
          <p:nvPr/>
        </p:nvSpPr>
        <p:spPr>
          <a:xfrm>
            <a:off x="838200" y="1507975"/>
            <a:ext cx="10515600" cy="5355312"/>
          </a:xfrm>
          <a:prstGeom prst="rect">
            <a:avLst/>
          </a:prstGeom>
          <a:solidFill>
            <a:schemeClr val="bg2">
              <a:lumMod val="25000"/>
            </a:schemeClr>
          </a:solidFill>
          <a:ln>
            <a:noFill/>
          </a:ln>
        </p:spPr>
        <p:txBody>
          <a:bodyPr wrap="square" rtlCol="0">
            <a:spAutoFit/>
          </a:bodyPr>
          <a:lstStyle/>
          <a:p>
            <a:r>
              <a:rPr lang="en-US" dirty="0">
                <a:solidFill>
                  <a:schemeClr val="accent1">
                    <a:lumMod val="20000"/>
                    <a:lumOff val="80000"/>
                  </a:schemeClr>
                </a:solidFill>
                <a:latin typeface="Courier" pitchFamily="2" charset="0"/>
              </a:rPr>
              <a:t>class Orange extends Food{</a:t>
            </a:r>
          </a:p>
          <a:p>
            <a:r>
              <a:rPr lang="en-US" dirty="0">
                <a:solidFill>
                  <a:schemeClr val="accent1">
                    <a:lumMod val="20000"/>
                    <a:lumOff val="80000"/>
                  </a:schemeClr>
                </a:solidFill>
                <a:latin typeface="Courier" pitchFamily="2" charset="0"/>
              </a:rPr>
              <a:t>   </a:t>
            </a:r>
            <a:r>
              <a:rPr lang="en-US" dirty="0">
                <a:solidFill>
                  <a:schemeClr val="accent6">
                    <a:lumMod val="60000"/>
                    <a:lumOff val="40000"/>
                  </a:schemeClr>
                </a:solidFill>
                <a:latin typeface="Courier" pitchFamily="2" charset="0"/>
              </a:rPr>
              <a:t>private static final float </a:t>
            </a:r>
            <a:r>
              <a:rPr lang="en-US" dirty="0">
                <a:solidFill>
                  <a:schemeClr val="bg1"/>
                </a:solidFill>
                <a:latin typeface="Courier" pitchFamily="2" charset="0"/>
              </a:rPr>
              <a:t>CALORIES_PER_GRAM = .37f;</a:t>
            </a:r>
          </a:p>
          <a:p>
            <a:r>
              <a:rPr lang="en-US" dirty="0">
                <a:solidFill>
                  <a:schemeClr val="bg1"/>
                </a:solidFill>
                <a:latin typeface="Courier" pitchFamily="2" charset="0"/>
              </a:rPr>
              <a:t>   </a:t>
            </a:r>
            <a:r>
              <a:rPr lang="en-US" dirty="0">
                <a:solidFill>
                  <a:schemeClr val="accent6">
                    <a:lumMod val="60000"/>
                    <a:lumOff val="40000"/>
                  </a:schemeClr>
                </a:solidFill>
                <a:latin typeface="Courier" pitchFamily="2" charset="0"/>
              </a:rPr>
              <a:t>private</a:t>
            </a:r>
            <a:r>
              <a:rPr lang="en-US" dirty="0">
                <a:solidFill>
                  <a:schemeClr val="accent6">
                    <a:lumMod val="40000"/>
                    <a:lumOff val="60000"/>
                  </a:schemeClr>
                </a:solidFill>
                <a:latin typeface="Courier" pitchFamily="2" charset="0"/>
              </a:rPr>
              <a:t> </a:t>
            </a:r>
            <a:r>
              <a:rPr lang="en-US" dirty="0">
                <a:solidFill>
                  <a:schemeClr val="accent6">
                    <a:lumMod val="60000"/>
                    <a:lumOff val="40000"/>
                  </a:schemeClr>
                </a:solidFill>
                <a:latin typeface="Courier" pitchFamily="2" charset="0"/>
              </a:rPr>
              <a:t>String</a:t>
            </a:r>
            <a:r>
              <a:rPr lang="en-US" dirty="0">
                <a:solidFill>
                  <a:schemeClr val="accent6">
                    <a:lumMod val="40000"/>
                    <a:lumOff val="60000"/>
                  </a:schemeClr>
                </a:solidFill>
                <a:latin typeface="Courier" pitchFamily="2" charset="0"/>
              </a:rPr>
              <a:t> </a:t>
            </a:r>
            <a:r>
              <a:rPr lang="en-US" dirty="0">
                <a:solidFill>
                  <a:schemeClr val="bg1"/>
                </a:solidFill>
                <a:latin typeface="Courier" pitchFamily="2" charset="0"/>
              </a:rPr>
              <a:t>type;</a:t>
            </a:r>
          </a:p>
          <a:p>
            <a:r>
              <a:rPr lang="en-US" dirty="0">
                <a:solidFill>
                  <a:schemeClr val="accent1">
                    <a:lumMod val="20000"/>
                    <a:lumOff val="80000"/>
                  </a:schemeClr>
                </a:solidFill>
                <a:latin typeface="Courier" pitchFamily="2" charset="0"/>
              </a:rPr>
              <a:t>   </a:t>
            </a:r>
          </a:p>
          <a:p>
            <a:r>
              <a:rPr lang="en-US" dirty="0">
                <a:solidFill>
                  <a:schemeClr val="accent1">
                    <a:lumMod val="20000"/>
                    <a:lumOff val="80000"/>
                  </a:schemeClr>
                </a:solidFill>
                <a:latin typeface="Courier" pitchFamily="2" charset="0"/>
              </a:rPr>
              <a:t>   </a:t>
            </a:r>
            <a:r>
              <a:rPr lang="en-US" dirty="0">
                <a:solidFill>
                  <a:schemeClr val="accent4"/>
                </a:solidFill>
                <a:latin typeface="Courier" pitchFamily="2" charset="0"/>
              </a:rPr>
              <a:t>public</a:t>
            </a:r>
            <a:r>
              <a:rPr lang="en-US" dirty="0">
                <a:solidFill>
                  <a:schemeClr val="bg1"/>
                </a:solidFill>
                <a:latin typeface="Courier" pitchFamily="2" charset="0"/>
              </a:rPr>
              <a:t> Orange(</a:t>
            </a:r>
            <a:r>
              <a:rPr lang="en-US" dirty="0">
                <a:solidFill>
                  <a:schemeClr val="accent6">
                    <a:lumMod val="60000"/>
                    <a:lumOff val="40000"/>
                  </a:schemeClr>
                </a:solidFill>
                <a:latin typeface="Courier" pitchFamily="2" charset="0"/>
              </a:rPr>
              <a:t>float </a:t>
            </a:r>
            <a:r>
              <a:rPr lang="en-US" dirty="0">
                <a:solidFill>
                  <a:schemeClr val="bg1"/>
                </a:solidFill>
                <a:latin typeface="Courier" pitchFamily="2" charset="0"/>
              </a:rPr>
              <a:t>weight</a:t>
            </a:r>
            <a:r>
              <a:rPr lang="en-US" dirty="0">
                <a:solidFill>
                  <a:schemeClr val="accent6">
                    <a:lumMod val="60000"/>
                    <a:lumOff val="40000"/>
                  </a:schemeClr>
                </a:solidFill>
                <a:latin typeface="Courier" pitchFamily="2" charset="0"/>
              </a:rPr>
              <a:t>, String </a:t>
            </a:r>
            <a:r>
              <a:rPr lang="en-US" dirty="0">
                <a:solidFill>
                  <a:schemeClr val="bg1"/>
                </a:solidFill>
                <a:latin typeface="Courier" pitchFamily="2" charset="0"/>
              </a:rPr>
              <a:t>weightUnit, </a:t>
            </a:r>
            <a:r>
              <a:rPr lang="en-US" dirty="0">
                <a:solidFill>
                  <a:schemeClr val="accent6">
                    <a:lumMod val="60000"/>
                    <a:lumOff val="40000"/>
                  </a:schemeClr>
                </a:solidFill>
                <a:latin typeface="Courier" pitchFamily="2" charset="0"/>
              </a:rPr>
              <a:t>String</a:t>
            </a:r>
            <a:r>
              <a:rPr lang="en-US" dirty="0">
                <a:solidFill>
                  <a:schemeClr val="bg1"/>
                </a:solidFill>
                <a:latin typeface="Courier" pitchFamily="2" charset="0"/>
              </a:rPr>
              <a:t> type) { </a:t>
            </a:r>
          </a:p>
          <a:p>
            <a:r>
              <a:rPr lang="en-US" dirty="0">
                <a:solidFill>
                  <a:schemeClr val="bg1"/>
                </a:solidFill>
                <a:latin typeface="Courier" pitchFamily="2" charset="0"/>
              </a:rPr>
              <a:t>     </a:t>
            </a:r>
            <a:r>
              <a:rPr lang="en-US" dirty="0">
                <a:solidFill>
                  <a:schemeClr val="accent6">
                    <a:lumMod val="60000"/>
                    <a:lumOff val="40000"/>
                  </a:schemeClr>
                </a:solidFill>
                <a:latin typeface="Courier" pitchFamily="2" charset="0"/>
              </a:rPr>
              <a:t>super</a:t>
            </a:r>
            <a:r>
              <a:rPr lang="en-US" dirty="0">
                <a:solidFill>
                  <a:schemeClr val="bg1"/>
                </a:solidFill>
                <a:latin typeface="Courier" pitchFamily="2" charset="0"/>
              </a:rPr>
              <a:t>(weight, weightUnit); </a:t>
            </a:r>
          </a:p>
          <a:p>
            <a:r>
              <a:rPr lang="en-US" dirty="0">
                <a:solidFill>
                  <a:schemeClr val="bg1"/>
                </a:solidFill>
                <a:latin typeface="Courier" pitchFamily="2" charset="0"/>
              </a:rPr>
              <a:t>     </a:t>
            </a:r>
            <a:r>
              <a:rPr lang="en-US" dirty="0">
                <a:solidFill>
                  <a:schemeClr val="accent6">
                    <a:lumMod val="60000"/>
                    <a:lumOff val="40000"/>
                  </a:schemeClr>
                </a:solidFill>
                <a:latin typeface="Courier" pitchFamily="2" charset="0"/>
              </a:rPr>
              <a:t>super</a:t>
            </a:r>
            <a:r>
              <a:rPr lang="en-US" dirty="0">
                <a:solidFill>
                  <a:schemeClr val="bg1"/>
                </a:solidFill>
                <a:latin typeface="Courier" pitchFamily="2" charset="0"/>
              </a:rPr>
              <a:t>.calories = CALORIES_PER_GRAM;</a:t>
            </a:r>
          </a:p>
          <a:p>
            <a:r>
              <a:rPr lang="en-US" dirty="0">
                <a:solidFill>
                  <a:schemeClr val="bg1"/>
                </a:solidFill>
                <a:latin typeface="Courier" pitchFamily="2" charset="0"/>
              </a:rPr>
              <a:t>     </a:t>
            </a:r>
            <a:r>
              <a:rPr lang="en-US" dirty="0">
                <a:solidFill>
                  <a:schemeClr val="accent6">
                    <a:lumMod val="60000"/>
                    <a:lumOff val="40000"/>
                  </a:schemeClr>
                </a:solidFill>
                <a:latin typeface="Courier" pitchFamily="2" charset="0"/>
              </a:rPr>
              <a:t>this</a:t>
            </a:r>
            <a:r>
              <a:rPr lang="en-US" dirty="0">
                <a:solidFill>
                  <a:schemeClr val="bg1"/>
                </a:solidFill>
                <a:latin typeface="Courier" pitchFamily="2" charset="0"/>
              </a:rPr>
              <a:t>.type = type;</a:t>
            </a:r>
          </a:p>
          <a:p>
            <a:r>
              <a:rPr lang="en-US" dirty="0">
                <a:solidFill>
                  <a:schemeClr val="bg1"/>
                </a:solidFill>
                <a:latin typeface="Courier" pitchFamily="2" charset="0"/>
              </a:rPr>
              <a:t>   }</a:t>
            </a:r>
          </a:p>
          <a:p>
            <a:r>
              <a:rPr lang="en-US" dirty="0">
                <a:solidFill>
                  <a:schemeClr val="bg1"/>
                </a:solidFill>
                <a:latin typeface="Courier" pitchFamily="2" charset="0"/>
              </a:rPr>
              <a:t>   </a:t>
            </a:r>
            <a:r>
              <a:rPr lang="en-US" dirty="0">
                <a:solidFill>
                  <a:schemeClr val="accent2"/>
                </a:solidFill>
                <a:latin typeface="Courier" pitchFamily="2" charset="0"/>
              </a:rPr>
              <a:t>// All food has calories that can be calculated differently.</a:t>
            </a:r>
          </a:p>
          <a:p>
            <a:r>
              <a:rPr lang="en-US" dirty="0">
                <a:solidFill>
                  <a:schemeClr val="bg1"/>
                </a:solidFill>
                <a:latin typeface="Courier" pitchFamily="2" charset="0"/>
              </a:rPr>
              <a:t>   </a:t>
            </a:r>
            <a:r>
              <a:rPr lang="en-US" dirty="0">
                <a:solidFill>
                  <a:schemeClr val="accent4"/>
                </a:solidFill>
                <a:latin typeface="Courier" pitchFamily="2" charset="0"/>
              </a:rPr>
              <a:t>public float </a:t>
            </a:r>
            <a:r>
              <a:rPr lang="en-US" dirty="0">
                <a:solidFill>
                  <a:schemeClr val="bg1"/>
                </a:solidFill>
                <a:latin typeface="Courier" pitchFamily="2" charset="0"/>
              </a:rPr>
              <a:t>getTotalCalories(){</a:t>
            </a:r>
          </a:p>
          <a:p>
            <a:r>
              <a:rPr lang="en-US" dirty="0">
                <a:solidFill>
                  <a:schemeClr val="bg1"/>
                </a:solidFill>
                <a:latin typeface="Courier" pitchFamily="2" charset="0"/>
              </a:rPr>
              <a:t>     </a:t>
            </a:r>
            <a:r>
              <a:rPr lang="en-US" dirty="0">
                <a:solidFill>
                  <a:schemeClr val="accent6">
                    <a:lumMod val="60000"/>
                    <a:lumOff val="40000"/>
                  </a:schemeClr>
                </a:solidFill>
                <a:latin typeface="Courier" pitchFamily="2" charset="0"/>
              </a:rPr>
              <a:t>return</a:t>
            </a:r>
            <a:r>
              <a:rPr lang="en-US" dirty="0">
                <a:solidFill>
                  <a:schemeClr val="bg1"/>
                </a:solidFill>
                <a:latin typeface="Courier" pitchFamily="2" charset="0"/>
              </a:rPr>
              <a:t> </a:t>
            </a:r>
            <a:r>
              <a:rPr lang="en-US" dirty="0">
                <a:solidFill>
                  <a:schemeClr val="accent6">
                    <a:lumMod val="60000"/>
                    <a:lumOff val="40000"/>
                  </a:schemeClr>
                </a:solidFill>
                <a:latin typeface="Courier" pitchFamily="2" charset="0"/>
              </a:rPr>
              <a:t>super</a:t>
            </a:r>
            <a:r>
              <a:rPr lang="en-US" dirty="0">
                <a:solidFill>
                  <a:schemeClr val="bg1"/>
                </a:solidFill>
                <a:latin typeface="Courier" pitchFamily="2" charset="0"/>
              </a:rPr>
              <a:t>.calories * </a:t>
            </a:r>
            <a:r>
              <a:rPr lang="en-US" dirty="0">
                <a:solidFill>
                  <a:schemeClr val="accent6">
                    <a:lumMod val="60000"/>
                    <a:lumOff val="40000"/>
                  </a:schemeClr>
                </a:solidFill>
                <a:latin typeface="Courier" pitchFamily="2" charset="0"/>
              </a:rPr>
              <a:t>super</a:t>
            </a:r>
            <a:r>
              <a:rPr lang="en-US" dirty="0">
                <a:solidFill>
                  <a:schemeClr val="bg1"/>
                </a:solidFill>
                <a:latin typeface="Courier" pitchFamily="2" charset="0"/>
              </a:rPr>
              <a:t>.weight;</a:t>
            </a:r>
          </a:p>
          <a:p>
            <a:r>
              <a:rPr lang="en-US" dirty="0">
                <a:solidFill>
                  <a:schemeClr val="bg1"/>
                </a:solidFill>
                <a:latin typeface="Courier" pitchFamily="2" charset="0"/>
              </a:rPr>
              <a:t>   }</a:t>
            </a:r>
          </a:p>
          <a:p>
            <a:r>
              <a:rPr lang="en-US" dirty="0">
                <a:solidFill>
                  <a:schemeClr val="bg1"/>
                </a:solidFill>
                <a:latin typeface="Courier" pitchFamily="2" charset="0"/>
              </a:rPr>
              <a:t>   </a:t>
            </a:r>
            <a:r>
              <a:rPr lang="en-US" dirty="0">
                <a:solidFill>
                  <a:schemeClr val="accent2"/>
                </a:solidFill>
                <a:latin typeface="Courier" pitchFamily="2" charset="0"/>
              </a:rPr>
              <a:t>// All food can be eaten in different ways.</a:t>
            </a:r>
          </a:p>
          <a:p>
            <a:r>
              <a:rPr lang="en-US" dirty="0">
                <a:solidFill>
                  <a:schemeClr val="bg1"/>
                </a:solidFill>
                <a:latin typeface="Courier" pitchFamily="2" charset="0"/>
              </a:rPr>
              <a:t>   </a:t>
            </a:r>
            <a:r>
              <a:rPr lang="en-US" dirty="0">
                <a:solidFill>
                  <a:schemeClr val="accent4"/>
                </a:solidFill>
                <a:latin typeface="Courier" pitchFamily="2" charset="0"/>
              </a:rPr>
              <a:t>public String </a:t>
            </a:r>
            <a:r>
              <a:rPr lang="en-US" dirty="0">
                <a:solidFill>
                  <a:schemeClr val="bg1"/>
                </a:solidFill>
                <a:latin typeface="Courier" pitchFamily="2" charset="0"/>
              </a:rPr>
              <a:t>eat(){</a:t>
            </a:r>
          </a:p>
          <a:p>
            <a:r>
              <a:rPr lang="en-US" dirty="0">
                <a:solidFill>
                  <a:schemeClr val="bg1"/>
                </a:solidFill>
                <a:latin typeface="Courier" pitchFamily="2" charset="0"/>
              </a:rPr>
              <a:t>      </a:t>
            </a:r>
            <a:r>
              <a:rPr lang="en-US" dirty="0">
                <a:solidFill>
                  <a:schemeClr val="accent6">
                    <a:lumMod val="60000"/>
                    <a:lumOff val="40000"/>
                  </a:schemeClr>
                </a:solidFill>
                <a:latin typeface="Courier" pitchFamily="2" charset="0"/>
              </a:rPr>
              <a:t>return</a:t>
            </a:r>
            <a:r>
              <a:rPr lang="en-US" dirty="0">
                <a:solidFill>
                  <a:schemeClr val="bg1"/>
                </a:solidFill>
                <a:latin typeface="Courier" pitchFamily="2" charset="0"/>
              </a:rPr>
              <a:t> ”Peel an orange by hand or use a knife to cut it into wedges.”</a:t>
            </a:r>
          </a:p>
          <a:p>
            <a:r>
              <a:rPr lang="en-US" dirty="0">
                <a:solidFill>
                  <a:schemeClr val="bg1"/>
                </a:solidFill>
                <a:latin typeface="Courier" pitchFamily="2" charset="0"/>
              </a:rPr>
              <a:t>   };</a:t>
            </a:r>
          </a:p>
          <a:p>
            <a:r>
              <a:rPr lang="en-US" dirty="0">
                <a:solidFill>
                  <a:schemeClr val="accent1">
                    <a:lumMod val="20000"/>
                    <a:lumOff val="80000"/>
                  </a:schemeClr>
                </a:solidFill>
                <a:latin typeface="Courier" pitchFamily="2" charset="0"/>
              </a:rPr>
              <a:t>}</a:t>
            </a:r>
          </a:p>
          <a:p>
            <a:endParaRPr lang="en-US" dirty="0">
              <a:solidFill>
                <a:schemeClr val="bg1"/>
              </a:solidFill>
              <a:latin typeface="Courier" pitchFamily="2" charset="0"/>
            </a:endParaRPr>
          </a:p>
        </p:txBody>
      </p:sp>
      <p:sp>
        <p:nvSpPr>
          <p:cNvPr id="4" name="Footer Placeholder 3">
            <a:extLst>
              <a:ext uri="{FF2B5EF4-FFF2-40B4-BE49-F238E27FC236}">
                <a16:creationId xmlns:a16="http://schemas.microsoft.com/office/drawing/2014/main" id="{3D184220-6B3F-F845-9D82-8A7B72F84F31}"/>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17737056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58CC4-4498-3C4A-9975-A53C07372673}"/>
              </a:ext>
            </a:extLst>
          </p:cNvPr>
          <p:cNvSpPr>
            <a:spLocks noGrp="1"/>
          </p:cNvSpPr>
          <p:nvPr>
            <p:ph type="title"/>
          </p:nvPr>
        </p:nvSpPr>
        <p:spPr/>
        <p:txBody>
          <a:bodyPr/>
          <a:lstStyle/>
          <a:p>
            <a:r>
              <a:rPr lang="en-US" dirty="0"/>
              <a:t>Interface example (Declaration)</a:t>
            </a:r>
          </a:p>
        </p:txBody>
      </p:sp>
      <p:sp>
        <p:nvSpPr>
          <p:cNvPr id="3" name="TextBox 2">
            <a:extLst>
              <a:ext uri="{FF2B5EF4-FFF2-40B4-BE49-F238E27FC236}">
                <a16:creationId xmlns:a16="http://schemas.microsoft.com/office/drawing/2014/main" id="{1806B0DA-E181-294B-8710-DE67F4BD329F}"/>
              </a:ext>
            </a:extLst>
          </p:cNvPr>
          <p:cNvSpPr txBox="1"/>
          <p:nvPr/>
        </p:nvSpPr>
        <p:spPr>
          <a:xfrm>
            <a:off x="838200" y="1805512"/>
            <a:ext cx="10515600" cy="4801314"/>
          </a:xfrm>
          <a:prstGeom prst="rect">
            <a:avLst/>
          </a:prstGeom>
          <a:solidFill>
            <a:schemeClr val="bg2">
              <a:lumMod val="25000"/>
            </a:schemeClr>
          </a:solidFill>
          <a:ln>
            <a:noFill/>
          </a:ln>
        </p:spPr>
        <p:txBody>
          <a:bodyPr wrap="square" rtlCol="0">
            <a:spAutoFit/>
          </a:bodyPr>
          <a:lstStyle/>
          <a:p>
            <a:r>
              <a:rPr lang="en-US" dirty="0">
                <a:solidFill>
                  <a:schemeClr val="accent1">
                    <a:lumMod val="20000"/>
                    <a:lumOff val="80000"/>
                  </a:schemeClr>
                </a:solidFill>
                <a:latin typeface="Courier" pitchFamily="2" charset="0"/>
              </a:rPr>
              <a:t>interface Athlete{</a:t>
            </a:r>
          </a:p>
          <a:p>
            <a:r>
              <a:rPr lang="en-US" dirty="0">
                <a:solidFill>
                  <a:schemeClr val="accent1">
                    <a:lumMod val="20000"/>
                    <a:lumOff val="80000"/>
                  </a:schemeClr>
                </a:solidFill>
                <a:latin typeface="Courier" pitchFamily="2" charset="0"/>
              </a:rPr>
              <a:t>   </a:t>
            </a:r>
            <a:r>
              <a:rPr lang="en-US" dirty="0">
                <a:solidFill>
                  <a:schemeClr val="accent2"/>
                </a:solidFill>
                <a:latin typeface="Courier" pitchFamily="2" charset="0"/>
              </a:rPr>
              <a:t>// An athlete may compete in different sports.</a:t>
            </a:r>
            <a:endParaRPr lang="en-US" dirty="0">
              <a:solidFill>
                <a:schemeClr val="accent1">
                  <a:lumMod val="20000"/>
                  <a:lumOff val="80000"/>
                </a:schemeClr>
              </a:solidFill>
              <a:latin typeface="Courier" pitchFamily="2" charset="0"/>
            </a:endParaRPr>
          </a:p>
          <a:p>
            <a:r>
              <a:rPr lang="en-US" dirty="0">
                <a:solidFill>
                  <a:schemeClr val="accent4"/>
                </a:solidFill>
                <a:latin typeface="Courier" pitchFamily="2" charset="0"/>
              </a:rPr>
              <a:t>   void </a:t>
            </a:r>
            <a:r>
              <a:rPr lang="en-US" dirty="0">
                <a:solidFill>
                  <a:schemeClr val="bg1"/>
                </a:solidFill>
                <a:latin typeface="Courier" pitchFamily="2" charset="0"/>
              </a:rPr>
              <a:t>compete(</a:t>
            </a:r>
            <a:r>
              <a:rPr lang="en-US" dirty="0">
                <a:solidFill>
                  <a:schemeClr val="accent6">
                    <a:lumMod val="60000"/>
                    <a:lumOff val="40000"/>
                  </a:schemeClr>
                </a:solidFill>
                <a:latin typeface="Courier" pitchFamily="2" charset="0"/>
              </a:rPr>
              <a:t>String</a:t>
            </a:r>
            <a:r>
              <a:rPr lang="en-US" dirty="0">
                <a:solidFill>
                  <a:schemeClr val="bg1"/>
                </a:solidFill>
                <a:latin typeface="Courier" pitchFamily="2" charset="0"/>
              </a:rPr>
              <a:t> competition);</a:t>
            </a:r>
          </a:p>
          <a:p>
            <a:r>
              <a:rPr lang="en-US" dirty="0">
                <a:solidFill>
                  <a:schemeClr val="bg1"/>
                </a:solidFill>
                <a:latin typeface="Courier" pitchFamily="2" charset="0"/>
              </a:rPr>
              <a:t>   </a:t>
            </a:r>
            <a:r>
              <a:rPr lang="en-US" dirty="0">
                <a:solidFill>
                  <a:schemeClr val="accent2"/>
                </a:solidFill>
                <a:latin typeface="Courier" pitchFamily="2" charset="0"/>
              </a:rPr>
              <a:t>// An athlete may train or practice in different ways.</a:t>
            </a:r>
          </a:p>
          <a:p>
            <a:r>
              <a:rPr lang="en-US" dirty="0">
                <a:solidFill>
                  <a:schemeClr val="bg1"/>
                </a:solidFill>
                <a:latin typeface="Courier" pitchFamily="2" charset="0"/>
              </a:rPr>
              <a:t>   </a:t>
            </a:r>
            <a:r>
              <a:rPr lang="en-US" dirty="0">
                <a:solidFill>
                  <a:schemeClr val="accent4"/>
                </a:solidFill>
                <a:latin typeface="Courier" pitchFamily="2" charset="0"/>
              </a:rPr>
              <a:t>void </a:t>
            </a:r>
            <a:r>
              <a:rPr lang="en-US" dirty="0">
                <a:solidFill>
                  <a:schemeClr val="bg1"/>
                </a:solidFill>
                <a:latin typeface="Courier" pitchFamily="2" charset="0"/>
              </a:rPr>
              <a:t>practice();</a:t>
            </a:r>
          </a:p>
          <a:p>
            <a:r>
              <a:rPr lang="en-US" dirty="0">
                <a:solidFill>
                  <a:schemeClr val="bg1"/>
                </a:solidFill>
                <a:latin typeface="Courier" pitchFamily="2" charset="0"/>
              </a:rPr>
              <a:t>   </a:t>
            </a:r>
            <a:r>
              <a:rPr lang="en-US" dirty="0">
                <a:solidFill>
                  <a:schemeClr val="accent2"/>
                </a:solidFill>
                <a:latin typeface="Courier" pitchFamily="2" charset="0"/>
              </a:rPr>
              <a:t>// An athlete may develop different performance levels.</a:t>
            </a:r>
          </a:p>
          <a:p>
            <a:r>
              <a:rPr lang="en-US" dirty="0">
                <a:solidFill>
                  <a:schemeClr val="bg1"/>
                </a:solidFill>
                <a:latin typeface="Courier" pitchFamily="2" charset="0"/>
              </a:rPr>
              <a:t>   </a:t>
            </a:r>
            <a:r>
              <a:rPr lang="en-US" dirty="0">
                <a:solidFill>
                  <a:schemeClr val="accent4"/>
                </a:solidFill>
                <a:latin typeface="Courier" pitchFamily="2" charset="0"/>
              </a:rPr>
              <a:t>void </a:t>
            </a:r>
            <a:r>
              <a:rPr lang="en-US" dirty="0">
                <a:solidFill>
                  <a:schemeClr val="bg1"/>
                </a:solidFill>
                <a:latin typeface="Courier" pitchFamily="2" charset="0"/>
              </a:rPr>
              <a:t>developPerformanceLevels(int level);</a:t>
            </a:r>
          </a:p>
          <a:p>
            <a:r>
              <a:rPr lang="en-US" dirty="0">
                <a:solidFill>
                  <a:schemeClr val="accent1">
                    <a:lumMod val="20000"/>
                    <a:lumOff val="80000"/>
                  </a:schemeClr>
                </a:solidFill>
                <a:latin typeface="Courier" pitchFamily="2" charset="0"/>
              </a:rPr>
              <a:t>}</a:t>
            </a:r>
          </a:p>
          <a:p>
            <a:endParaRPr lang="en-US" dirty="0">
              <a:solidFill>
                <a:schemeClr val="accent1">
                  <a:lumMod val="20000"/>
                  <a:lumOff val="80000"/>
                </a:schemeClr>
              </a:solidFill>
              <a:latin typeface="Courier" pitchFamily="2" charset="0"/>
            </a:endParaRPr>
          </a:p>
          <a:p>
            <a:r>
              <a:rPr lang="en-US" dirty="0">
                <a:solidFill>
                  <a:schemeClr val="accent1">
                    <a:lumMod val="20000"/>
                    <a:lumOff val="80000"/>
                  </a:schemeClr>
                </a:solidFill>
                <a:latin typeface="Courier" pitchFamily="2" charset="0"/>
              </a:rPr>
              <a:t>interface Artist{</a:t>
            </a:r>
          </a:p>
          <a:p>
            <a:r>
              <a:rPr lang="en-US" dirty="0">
                <a:solidFill>
                  <a:schemeClr val="accent1">
                    <a:lumMod val="20000"/>
                    <a:lumOff val="80000"/>
                  </a:schemeClr>
                </a:solidFill>
                <a:latin typeface="Courier" pitchFamily="2" charset="0"/>
              </a:rPr>
              <a:t>   </a:t>
            </a:r>
            <a:r>
              <a:rPr lang="en-US" dirty="0">
                <a:solidFill>
                  <a:schemeClr val="accent2"/>
                </a:solidFill>
                <a:latin typeface="Courier" pitchFamily="2" charset="0"/>
              </a:rPr>
              <a:t>// An artist may paint.</a:t>
            </a:r>
            <a:endParaRPr lang="en-US" dirty="0">
              <a:solidFill>
                <a:schemeClr val="accent1">
                  <a:lumMod val="20000"/>
                  <a:lumOff val="80000"/>
                </a:schemeClr>
              </a:solidFill>
              <a:latin typeface="Courier" pitchFamily="2" charset="0"/>
            </a:endParaRPr>
          </a:p>
          <a:p>
            <a:r>
              <a:rPr lang="en-US" dirty="0">
                <a:solidFill>
                  <a:schemeClr val="accent4"/>
                </a:solidFill>
                <a:latin typeface="Courier" pitchFamily="2" charset="0"/>
              </a:rPr>
              <a:t>   void </a:t>
            </a:r>
            <a:r>
              <a:rPr lang="en-US" dirty="0">
                <a:solidFill>
                  <a:schemeClr val="bg1"/>
                </a:solidFill>
                <a:latin typeface="Courier" pitchFamily="2" charset="0"/>
              </a:rPr>
              <a:t>paint();</a:t>
            </a:r>
          </a:p>
          <a:p>
            <a:r>
              <a:rPr lang="en-US" dirty="0">
                <a:solidFill>
                  <a:schemeClr val="bg1"/>
                </a:solidFill>
                <a:latin typeface="Courier" pitchFamily="2" charset="0"/>
              </a:rPr>
              <a:t>   </a:t>
            </a:r>
            <a:r>
              <a:rPr lang="en-US" dirty="0">
                <a:solidFill>
                  <a:schemeClr val="accent2"/>
                </a:solidFill>
                <a:latin typeface="Courier" pitchFamily="2" charset="0"/>
              </a:rPr>
              <a:t>// An artist may sell their arts.</a:t>
            </a:r>
          </a:p>
          <a:p>
            <a:r>
              <a:rPr lang="en-US" dirty="0">
                <a:solidFill>
                  <a:schemeClr val="bg1"/>
                </a:solidFill>
                <a:latin typeface="Courier" pitchFamily="2" charset="0"/>
              </a:rPr>
              <a:t>   </a:t>
            </a:r>
            <a:r>
              <a:rPr lang="en-US" dirty="0">
                <a:solidFill>
                  <a:schemeClr val="accent4"/>
                </a:solidFill>
                <a:latin typeface="Courier" pitchFamily="2" charset="0"/>
              </a:rPr>
              <a:t>float </a:t>
            </a:r>
            <a:r>
              <a:rPr lang="en-US" dirty="0">
                <a:solidFill>
                  <a:schemeClr val="bg1"/>
                </a:solidFill>
                <a:latin typeface="Courier" pitchFamily="2" charset="0"/>
              </a:rPr>
              <a:t>sell();</a:t>
            </a:r>
          </a:p>
          <a:p>
            <a:r>
              <a:rPr lang="en-US" dirty="0">
                <a:solidFill>
                  <a:schemeClr val="accent1">
                    <a:lumMod val="20000"/>
                    <a:lumOff val="80000"/>
                  </a:schemeClr>
                </a:solidFill>
                <a:latin typeface="Courier" pitchFamily="2" charset="0"/>
              </a:rPr>
              <a:t>}</a:t>
            </a:r>
          </a:p>
          <a:p>
            <a:endParaRPr lang="en-US" dirty="0">
              <a:solidFill>
                <a:schemeClr val="accent1">
                  <a:lumMod val="20000"/>
                  <a:lumOff val="80000"/>
                </a:schemeClr>
              </a:solidFill>
              <a:latin typeface="Courier" pitchFamily="2" charset="0"/>
            </a:endParaRPr>
          </a:p>
          <a:p>
            <a:endParaRPr lang="en-US" dirty="0">
              <a:solidFill>
                <a:schemeClr val="bg1"/>
              </a:solidFill>
              <a:latin typeface="Courier" pitchFamily="2" charset="0"/>
            </a:endParaRPr>
          </a:p>
        </p:txBody>
      </p:sp>
      <p:sp>
        <p:nvSpPr>
          <p:cNvPr id="4" name="Footer Placeholder 3">
            <a:extLst>
              <a:ext uri="{FF2B5EF4-FFF2-40B4-BE49-F238E27FC236}">
                <a16:creationId xmlns:a16="http://schemas.microsoft.com/office/drawing/2014/main" id="{52927A8E-4645-E641-B3C4-4BBD06DAA948}"/>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820744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DA951-03E1-0445-9CE7-7C2E8AD378D4}"/>
              </a:ext>
            </a:extLst>
          </p:cNvPr>
          <p:cNvSpPr>
            <a:spLocks noGrp="1"/>
          </p:cNvSpPr>
          <p:nvPr>
            <p:ph type="title"/>
          </p:nvPr>
        </p:nvSpPr>
        <p:spPr/>
        <p:txBody>
          <a:bodyPr/>
          <a:lstStyle/>
          <a:p>
            <a:r>
              <a:rPr lang="en-US" dirty="0"/>
              <a:t>Why are these problems?</a:t>
            </a:r>
          </a:p>
        </p:txBody>
      </p:sp>
      <p:sp>
        <p:nvSpPr>
          <p:cNvPr id="3" name="Content Placeholder 2">
            <a:extLst>
              <a:ext uri="{FF2B5EF4-FFF2-40B4-BE49-F238E27FC236}">
                <a16:creationId xmlns:a16="http://schemas.microsoft.com/office/drawing/2014/main" id="{EF261B16-BA40-8445-8E5A-235321D189F2}"/>
              </a:ext>
            </a:extLst>
          </p:cNvPr>
          <p:cNvSpPr>
            <a:spLocks noGrp="1"/>
          </p:cNvSpPr>
          <p:nvPr>
            <p:ph idx="1"/>
          </p:nvPr>
        </p:nvSpPr>
        <p:spPr/>
        <p:txBody>
          <a:bodyPr/>
          <a:lstStyle/>
          <a:p>
            <a:r>
              <a:rPr lang="en-US" dirty="0"/>
              <a:t>Things always change, and software is always evolving.</a:t>
            </a:r>
          </a:p>
          <a:p>
            <a:r>
              <a:rPr lang="en-US" dirty="0"/>
              <a:t>There’s nothing we can do to prevent changes to a software system.</a:t>
            </a:r>
          </a:p>
          <a:p>
            <a:r>
              <a:rPr lang="en-US" dirty="0"/>
              <a:t>Many software bugs are the result of changes to the code.</a:t>
            </a:r>
          </a:p>
          <a:p>
            <a:r>
              <a:rPr lang="en-US" dirty="0"/>
              <a:t>The functional decomposition approach has design problems due to poor </a:t>
            </a:r>
            <a:r>
              <a:rPr lang="en-US" b="1" dirty="0"/>
              <a:t>modularity</a:t>
            </a:r>
            <a:r>
              <a:rPr lang="en-US" dirty="0"/>
              <a:t>, poor use of </a:t>
            </a:r>
            <a:r>
              <a:rPr lang="en-US" b="1" dirty="0"/>
              <a:t>abstraction</a:t>
            </a:r>
            <a:r>
              <a:rPr lang="en-US" dirty="0"/>
              <a:t> and poor </a:t>
            </a:r>
            <a:r>
              <a:rPr lang="en-US" b="1" dirty="0"/>
              <a:t>encapsulation</a:t>
            </a:r>
            <a:r>
              <a:rPr lang="en-US" dirty="0"/>
              <a:t>.</a:t>
            </a:r>
          </a:p>
          <a:p>
            <a:r>
              <a:rPr lang="en-US" dirty="0"/>
              <a:t>The Object-Oriented approach aims to address these problems.</a:t>
            </a:r>
          </a:p>
          <a:p>
            <a:r>
              <a:rPr lang="en-US" dirty="0"/>
              <a:t>The goal is to create designs that are reliable, resilient, easy to understand, maintainable and accommodate changes without breaking existing working code.</a:t>
            </a:r>
          </a:p>
          <a:p>
            <a:endParaRPr lang="en-US" dirty="0"/>
          </a:p>
        </p:txBody>
      </p:sp>
      <p:sp>
        <p:nvSpPr>
          <p:cNvPr id="4" name="Footer Placeholder 3">
            <a:extLst>
              <a:ext uri="{FF2B5EF4-FFF2-40B4-BE49-F238E27FC236}">
                <a16:creationId xmlns:a16="http://schemas.microsoft.com/office/drawing/2014/main" id="{1962AE92-5842-E649-986E-4C42D9169940}"/>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453273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58CC4-4498-3C4A-9975-A53C07372673}"/>
              </a:ext>
            </a:extLst>
          </p:cNvPr>
          <p:cNvSpPr>
            <a:spLocks noGrp="1"/>
          </p:cNvSpPr>
          <p:nvPr>
            <p:ph type="title"/>
          </p:nvPr>
        </p:nvSpPr>
        <p:spPr>
          <a:xfrm>
            <a:off x="838200" y="112713"/>
            <a:ext cx="10515600" cy="1325563"/>
          </a:xfrm>
        </p:spPr>
        <p:txBody>
          <a:bodyPr/>
          <a:lstStyle/>
          <a:p>
            <a:r>
              <a:rPr lang="en-US" dirty="0"/>
              <a:t>Interface example (Usage)</a:t>
            </a:r>
          </a:p>
        </p:txBody>
      </p:sp>
      <p:sp>
        <p:nvSpPr>
          <p:cNvPr id="3" name="TextBox 2">
            <a:extLst>
              <a:ext uri="{FF2B5EF4-FFF2-40B4-BE49-F238E27FC236}">
                <a16:creationId xmlns:a16="http://schemas.microsoft.com/office/drawing/2014/main" id="{1806B0DA-E181-294B-8710-DE67F4BD329F}"/>
              </a:ext>
            </a:extLst>
          </p:cNvPr>
          <p:cNvSpPr txBox="1"/>
          <p:nvPr/>
        </p:nvSpPr>
        <p:spPr>
          <a:xfrm>
            <a:off x="838200" y="1202401"/>
            <a:ext cx="10515600" cy="5632311"/>
          </a:xfrm>
          <a:prstGeom prst="rect">
            <a:avLst/>
          </a:prstGeom>
          <a:solidFill>
            <a:schemeClr val="bg2">
              <a:lumMod val="25000"/>
            </a:schemeClr>
          </a:solidFill>
          <a:ln>
            <a:noFill/>
          </a:ln>
        </p:spPr>
        <p:txBody>
          <a:bodyPr wrap="square" rtlCol="0">
            <a:spAutoFit/>
          </a:bodyPr>
          <a:lstStyle/>
          <a:p>
            <a:r>
              <a:rPr lang="en-US" dirty="0">
                <a:solidFill>
                  <a:schemeClr val="accent1">
                    <a:lumMod val="20000"/>
                    <a:lumOff val="80000"/>
                  </a:schemeClr>
                </a:solidFill>
                <a:latin typeface="Courier" pitchFamily="2" charset="0"/>
              </a:rPr>
              <a:t>class Talented implements Athlete, Artist{</a:t>
            </a:r>
          </a:p>
          <a:p>
            <a:r>
              <a:rPr lang="en-US" dirty="0">
                <a:solidFill>
                  <a:schemeClr val="accent1">
                    <a:lumMod val="20000"/>
                    <a:lumOff val="80000"/>
                  </a:schemeClr>
                </a:solidFill>
                <a:latin typeface="Courier" pitchFamily="2" charset="0"/>
              </a:rPr>
              <a:t>   </a:t>
            </a:r>
            <a:r>
              <a:rPr lang="en-US" dirty="0">
                <a:solidFill>
                  <a:schemeClr val="accent6">
                    <a:lumMod val="60000"/>
                    <a:lumOff val="40000"/>
                  </a:schemeClr>
                </a:solidFill>
                <a:latin typeface="Courier" pitchFamily="2" charset="0"/>
              </a:rPr>
              <a:t>private int </a:t>
            </a:r>
            <a:r>
              <a:rPr lang="en-US" dirty="0">
                <a:solidFill>
                  <a:schemeClr val="bg1"/>
                </a:solidFill>
                <a:latin typeface="Courier" pitchFamily="2" charset="0"/>
              </a:rPr>
              <a:t>age;</a:t>
            </a:r>
          </a:p>
          <a:p>
            <a:r>
              <a:rPr lang="en-US" dirty="0">
                <a:solidFill>
                  <a:schemeClr val="bg1"/>
                </a:solidFill>
                <a:latin typeface="Courier" pitchFamily="2" charset="0"/>
              </a:rPr>
              <a:t>   </a:t>
            </a:r>
            <a:r>
              <a:rPr lang="en-US" dirty="0">
                <a:solidFill>
                  <a:schemeClr val="accent6">
                    <a:lumMod val="60000"/>
                    <a:lumOff val="40000"/>
                  </a:schemeClr>
                </a:solidFill>
                <a:latin typeface="Courier" pitchFamily="2" charset="0"/>
              </a:rPr>
              <a:t>private</a:t>
            </a:r>
            <a:r>
              <a:rPr lang="en-US" dirty="0">
                <a:solidFill>
                  <a:schemeClr val="accent6">
                    <a:lumMod val="40000"/>
                    <a:lumOff val="60000"/>
                  </a:schemeClr>
                </a:solidFill>
                <a:latin typeface="Courier" pitchFamily="2" charset="0"/>
              </a:rPr>
              <a:t> </a:t>
            </a:r>
            <a:r>
              <a:rPr lang="en-US" dirty="0">
                <a:solidFill>
                  <a:schemeClr val="accent6">
                    <a:lumMod val="60000"/>
                    <a:lumOff val="40000"/>
                  </a:schemeClr>
                </a:solidFill>
                <a:latin typeface="Courier" pitchFamily="2" charset="0"/>
              </a:rPr>
              <a:t>String</a:t>
            </a:r>
            <a:r>
              <a:rPr lang="en-US" dirty="0">
                <a:solidFill>
                  <a:schemeClr val="accent6">
                    <a:lumMod val="40000"/>
                    <a:lumOff val="60000"/>
                  </a:schemeClr>
                </a:solidFill>
                <a:latin typeface="Courier" pitchFamily="2" charset="0"/>
              </a:rPr>
              <a:t> </a:t>
            </a:r>
            <a:r>
              <a:rPr lang="en-US" dirty="0">
                <a:solidFill>
                  <a:schemeClr val="bg1"/>
                </a:solidFill>
                <a:latin typeface="Courier" pitchFamily="2" charset="0"/>
              </a:rPr>
              <a:t>name;</a:t>
            </a:r>
          </a:p>
          <a:p>
            <a:r>
              <a:rPr lang="en-US" dirty="0">
                <a:solidFill>
                  <a:schemeClr val="accent1">
                    <a:lumMod val="20000"/>
                    <a:lumOff val="80000"/>
                  </a:schemeClr>
                </a:solidFill>
                <a:latin typeface="Courier" pitchFamily="2" charset="0"/>
              </a:rPr>
              <a:t>   </a:t>
            </a:r>
          </a:p>
          <a:p>
            <a:r>
              <a:rPr lang="en-US" dirty="0">
                <a:solidFill>
                  <a:schemeClr val="accent1">
                    <a:lumMod val="20000"/>
                    <a:lumOff val="80000"/>
                  </a:schemeClr>
                </a:solidFill>
                <a:latin typeface="Courier" pitchFamily="2" charset="0"/>
              </a:rPr>
              <a:t>   </a:t>
            </a:r>
            <a:r>
              <a:rPr lang="en-US" dirty="0">
                <a:solidFill>
                  <a:schemeClr val="accent4"/>
                </a:solidFill>
                <a:latin typeface="Courier" pitchFamily="2" charset="0"/>
              </a:rPr>
              <a:t>public</a:t>
            </a:r>
            <a:r>
              <a:rPr lang="en-US" dirty="0">
                <a:solidFill>
                  <a:schemeClr val="bg1"/>
                </a:solidFill>
                <a:latin typeface="Courier" pitchFamily="2" charset="0"/>
              </a:rPr>
              <a:t> </a:t>
            </a:r>
            <a:r>
              <a:rPr lang="en-US" dirty="0">
                <a:solidFill>
                  <a:schemeClr val="accent1">
                    <a:lumMod val="20000"/>
                    <a:lumOff val="80000"/>
                  </a:schemeClr>
                </a:solidFill>
                <a:latin typeface="Courier" pitchFamily="2" charset="0"/>
              </a:rPr>
              <a:t>Talented</a:t>
            </a:r>
            <a:r>
              <a:rPr lang="en-US" dirty="0">
                <a:solidFill>
                  <a:schemeClr val="bg1"/>
                </a:solidFill>
                <a:latin typeface="Courier" pitchFamily="2" charset="0"/>
              </a:rPr>
              <a:t>(</a:t>
            </a:r>
            <a:r>
              <a:rPr lang="en-US" dirty="0">
                <a:solidFill>
                  <a:schemeClr val="accent6">
                    <a:lumMod val="60000"/>
                    <a:lumOff val="40000"/>
                  </a:schemeClr>
                </a:solidFill>
                <a:latin typeface="Courier" pitchFamily="2" charset="0"/>
              </a:rPr>
              <a:t>int </a:t>
            </a:r>
            <a:r>
              <a:rPr lang="en-US" dirty="0">
                <a:solidFill>
                  <a:schemeClr val="bg1"/>
                </a:solidFill>
                <a:latin typeface="Courier" pitchFamily="2" charset="0"/>
              </a:rPr>
              <a:t>age</a:t>
            </a:r>
            <a:r>
              <a:rPr lang="en-US" dirty="0">
                <a:solidFill>
                  <a:schemeClr val="accent6">
                    <a:lumMod val="60000"/>
                    <a:lumOff val="40000"/>
                  </a:schemeClr>
                </a:solidFill>
                <a:latin typeface="Courier" pitchFamily="2" charset="0"/>
              </a:rPr>
              <a:t>, String </a:t>
            </a:r>
            <a:r>
              <a:rPr lang="en-US" dirty="0">
                <a:solidFill>
                  <a:schemeClr val="bg1"/>
                </a:solidFill>
                <a:latin typeface="Courier" pitchFamily="2" charset="0"/>
              </a:rPr>
              <a:t>name) { </a:t>
            </a:r>
          </a:p>
          <a:p>
            <a:r>
              <a:rPr lang="en-US" dirty="0">
                <a:solidFill>
                  <a:schemeClr val="bg1"/>
                </a:solidFill>
                <a:latin typeface="Courier" pitchFamily="2" charset="0"/>
              </a:rPr>
              <a:t>     </a:t>
            </a:r>
            <a:r>
              <a:rPr lang="en-US" dirty="0">
                <a:solidFill>
                  <a:schemeClr val="accent6">
                    <a:lumMod val="60000"/>
                    <a:lumOff val="40000"/>
                  </a:schemeClr>
                </a:solidFill>
                <a:latin typeface="Courier" pitchFamily="2" charset="0"/>
              </a:rPr>
              <a:t>this</a:t>
            </a:r>
            <a:r>
              <a:rPr lang="en-US" dirty="0">
                <a:solidFill>
                  <a:schemeClr val="bg1"/>
                </a:solidFill>
                <a:latin typeface="Courier" pitchFamily="2" charset="0"/>
              </a:rPr>
              <a:t>.age = age;</a:t>
            </a:r>
          </a:p>
          <a:p>
            <a:r>
              <a:rPr lang="en-US" dirty="0">
                <a:solidFill>
                  <a:schemeClr val="accent6">
                    <a:lumMod val="60000"/>
                    <a:lumOff val="40000"/>
                  </a:schemeClr>
                </a:solidFill>
                <a:latin typeface="Courier" pitchFamily="2" charset="0"/>
              </a:rPr>
              <a:t>     this</a:t>
            </a:r>
            <a:r>
              <a:rPr lang="en-US" dirty="0">
                <a:solidFill>
                  <a:schemeClr val="bg1"/>
                </a:solidFill>
                <a:latin typeface="Courier" pitchFamily="2" charset="0"/>
              </a:rPr>
              <a:t>.name = name;</a:t>
            </a:r>
          </a:p>
          <a:p>
            <a:r>
              <a:rPr lang="en-US" dirty="0">
                <a:solidFill>
                  <a:schemeClr val="bg1"/>
                </a:solidFill>
                <a:latin typeface="Courier" pitchFamily="2" charset="0"/>
              </a:rPr>
              <a:t>   }</a:t>
            </a:r>
          </a:p>
          <a:p>
            <a:r>
              <a:rPr lang="en-US" dirty="0">
                <a:solidFill>
                  <a:schemeClr val="bg1"/>
                </a:solidFill>
                <a:latin typeface="Courier" pitchFamily="2" charset="0"/>
              </a:rPr>
              <a:t>   // can compete, practice, developPerformanceLevels, paint, and sell </a:t>
            </a:r>
          </a:p>
          <a:p>
            <a:r>
              <a:rPr lang="en-US" dirty="0">
                <a:solidFill>
                  <a:schemeClr val="bg1"/>
                </a:solidFill>
                <a:latin typeface="Courier" pitchFamily="2" charset="0"/>
              </a:rPr>
              <a:t>   </a:t>
            </a:r>
            <a:r>
              <a:rPr lang="en-US" dirty="0">
                <a:solidFill>
                  <a:schemeClr val="accent2"/>
                </a:solidFill>
                <a:latin typeface="Courier" pitchFamily="2" charset="0"/>
              </a:rPr>
              <a:t>@Override</a:t>
            </a:r>
          </a:p>
          <a:p>
            <a:r>
              <a:rPr lang="en-US" dirty="0">
                <a:solidFill>
                  <a:schemeClr val="bg1"/>
                </a:solidFill>
                <a:latin typeface="Courier" pitchFamily="2" charset="0"/>
              </a:rPr>
              <a:t>   </a:t>
            </a:r>
            <a:r>
              <a:rPr lang="en-US" dirty="0">
                <a:solidFill>
                  <a:schemeClr val="accent4"/>
                </a:solidFill>
                <a:latin typeface="Courier" pitchFamily="2" charset="0"/>
              </a:rPr>
              <a:t>public void </a:t>
            </a:r>
            <a:r>
              <a:rPr lang="en-US" dirty="0">
                <a:solidFill>
                  <a:schemeClr val="bg1"/>
                </a:solidFill>
                <a:latin typeface="Courier" pitchFamily="2" charset="0"/>
              </a:rPr>
              <a:t>compete(</a:t>
            </a:r>
            <a:r>
              <a:rPr lang="en-US" dirty="0">
                <a:solidFill>
                  <a:schemeClr val="accent6">
                    <a:lumMod val="60000"/>
                    <a:lumOff val="40000"/>
                  </a:schemeClr>
                </a:solidFill>
                <a:latin typeface="Courier" pitchFamily="2" charset="0"/>
              </a:rPr>
              <a:t>String</a:t>
            </a:r>
            <a:r>
              <a:rPr lang="en-US" dirty="0">
                <a:solidFill>
                  <a:schemeClr val="bg1"/>
                </a:solidFill>
                <a:latin typeface="Courier" pitchFamily="2" charset="0"/>
              </a:rPr>
              <a:t> competition){</a:t>
            </a:r>
          </a:p>
          <a:p>
            <a:r>
              <a:rPr lang="en-US" dirty="0">
                <a:solidFill>
                  <a:schemeClr val="bg1"/>
                </a:solidFill>
                <a:latin typeface="Courier" pitchFamily="2" charset="0"/>
              </a:rPr>
              <a:t>     System.out.println(“I’m competing in “ + competition);</a:t>
            </a:r>
          </a:p>
          <a:p>
            <a:r>
              <a:rPr lang="en-US" dirty="0">
                <a:solidFill>
                  <a:schemeClr val="bg1"/>
                </a:solidFill>
                <a:latin typeface="Courier" pitchFamily="2" charset="0"/>
              </a:rPr>
              <a:t>   }</a:t>
            </a:r>
            <a:endParaRPr lang="en-US" dirty="0">
              <a:solidFill>
                <a:schemeClr val="accent2">
                  <a:lumMod val="75000"/>
                </a:schemeClr>
              </a:solidFill>
              <a:latin typeface="Courier" pitchFamily="2" charset="0"/>
            </a:endParaRPr>
          </a:p>
          <a:p>
            <a:r>
              <a:rPr lang="en-US" dirty="0">
                <a:solidFill>
                  <a:schemeClr val="bg1"/>
                </a:solidFill>
                <a:latin typeface="Courier" pitchFamily="2" charset="0"/>
              </a:rPr>
              <a:t>   </a:t>
            </a:r>
            <a:r>
              <a:rPr lang="en-US" dirty="0">
                <a:solidFill>
                  <a:schemeClr val="accent2"/>
                </a:solidFill>
                <a:latin typeface="Courier" pitchFamily="2" charset="0"/>
              </a:rPr>
              <a:t>@Override</a:t>
            </a:r>
          </a:p>
          <a:p>
            <a:r>
              <a:rPr lang="en-US" dirty="0">
                <a:solidFill>
                  <a:schemeClr val="bg1"/>
                </a:solidFill>
                <a:latin typeface="Courier" pitchFamily="2" charset="0"/>
              </a:rPr>
              <a:t>   </a:t>
            </a:r>
            <a:r>
              <a:rPr lang="en-US" dirty="0">
                <a:solidFill>
                  <a:schemeClr val="accent4"/>
                </a:solidFill>
                <a:latin typeface="Courier" pitchFamily="2" charset="0"/>
              </a:rPr>
              <a:t>public float </a:t>
            </a:r>
            <a:r>
              <a:rPr lang="en-US" dirty="0">
                <a:solidFill>
                  <a:schemeClr val="bg1"/>
                </a:solidFill>
                <a:latin typeface="Courier" pitchFamily="2" charset="0"/>
              </a:rPr>
              <a:t>sell(){</a:t>
            </a:r>
          </a:p>
          <a:p>
            <a:r>
              <a:rPr lang="en-US" dirty="0">
                <a:solidFill>
                  <a:schemeClr val="bg1"/>
                </a:solidFill>
                <a:latin typeface="Courier" pitchFamily="2" charset="0"/>
              </a:rPr>
              <a:t>      </a:t>
            </a:r>
            <a:r>
              <a:rPr lang="en-US" dirty="0">
                <a:solidFill>
                  <a:schemeClr val="accent6">
                    <a:lumMod val="60000"/>
                    <a:lumOff val="40000"/>
                  </a:schemeClr>
                </a:solidFill>
                <a:latin typeface="Courier" pitchFamily="2" charset="0"/>
              </a:rPr>
              <a:t>return</a:t>
            </a:r>
            <a:r>
              <a:rPr lang="en-US" dirty="0">
                <a:solidFill>
                  <a:schemeClr val="bg1"/>
                </a:solidFill>
                <a:latin typeface="Courier" pitchFamily="2" charset="0"/>
              </a:rPr>
              <a:t> 499.99f;</a:t>
            </a:r>
          </a:p>
          <a:p>
            <a:r>
              <a:rPr lang="en-US" dirty="0">
                <a:solidFill>
                  <a:schemeClr val="bg1"/>
                </a:solidFill>
                <a:latin typeface="Courier" pitchFamily="2" charset="0"/>
              </a:rPr>
              <a:t>   };</a:t>
            </a:r>
          </a:p>
          <a:p>
            <a:r>
              <a:rPr lang="en-US" dirty="0">
                <a:solidFill>
                  <a:schemeClr val="bg1"/>
                </a:solidFill>
                <a:latin typeface="Courier" pitchFamily="2" charset="0"/>
              </a:rPr>
              <a:t>   </a:t>
            </a:r>
            <a:r>
              <a:rPr lang="en-US" dirty="0">
                <a:solidFill>
                  <a:schemeClr val="accent2"/>
                </a:solidFill>
                <a:latin typeface="Courier" pitchFamily="2" charset="0"/>
              </a:rPr>
              <a:t>// TODO: Override the remining abstract methods</a:t>
            </a:r>
          </a:p>
          <a:p>
            <a:r>
              <a:rPr lang="en-US" dirty="0">
                <a:solidFill>
                  <a:schemeClr val="accent1">
                    <a:lumMod val="20000"/>
                    <a:lumOff val="80000"/>
                  </a:schemeClr>
                </a:solidFill>
                <a:latin typeface="Courier" pitchFamily="2" charset="0"/>
              </a:rPr>
              <a:t>}</a:t>
            </a:r>
          </a:p>
          <a:p>
            <a:endParaRPr lang="en-US" dirty="0">
              <a:solidFill>
                <a:schemeClr val="bg1"/>
              </a:solidFill>
              <a:latin typeface="Courier" pitchFamily="2" charset="0"/>
            </a:endParaRPr>
          </a:p>
        </p:txBody>
      </p:sp>
      <p:sp>
        <p:nvSpPr>
          <p:cNvPr id="4" name="Footer Placeholder 3">
            <a:extLst>
              <a:ext uri="{FF2B5EF4-FFF2-40B4-BE49-F238E27FC236}">
                <a16:creationId xmlns:a16="http://schemas.microsoft.com/office/drawing/2014/main" id="{76DA75B1-19CA-9E46-A303-BCF826E1DE30}"/>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127524526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3548A-23B4-5942-A576-856C43009F80}"/>
              </a:ext>
            </a:extLst>
          </p:cNvPr>
          <p:cNvSpPr>
            <a:spLocks noGrp="1"/>
          </p:cNvSpPr>
          <p:nvPr>
            <p:ph type="title"/>
          </p:nvPr>
        </p:nvSpPr>
        <p:spPr/>
        <p:txBody>
          <a:bodyPr/>
          <a:lstStyle/>
          <a:p>
            <a:r>
              <a:rPr lang="en-US" dirty="0"/>
              <a:t>The final keyword</a:t>
            </a:r>
          </a:p>
        </p:txBody>
      </p:sp>
      <p:sp>
        <p:nvSpPr>
          <p:cNvPr id="3" name="Content Placeholder 2">
            <a:extLst>
              <a:ext uri="{FF2B5EF4-FFF2-40B4-BE49-F238E27FC236}">
                <a16:creationId xmlns:a16="http://schemas.microsoft.com/office/drawing/2014/main" id="{AE889F75-9C84-EC45-90A2-678B9E323550}"/>
              </a:ext>
            </a:extLst>
          </p:cNvPr>
          <p:cNvSpPr>
            <a:spLocks noGrp="1"/>
          </p:cNvSpPr>
          <p:nvPr>
            <p:ph idx="1"/>
          </p:nvPr>
        </p:nvSpPr>
        <p:spPr/>
        <p:txBody>
          <a:bodyPr/>
          <a:lstStyle/>
          <a:p>
            <a:r>
              <a:rPr lang="en-US" dirty="0"/>
              <a:t>The </a:t>
            </a:r>
            <a:r>
              <a:rPr lang="en-US" b="1" dirty="0"/>
              <a:t>final</a:t>
            </a:r>
            <a:r>
              <a:rPr lang="en-US" dirty="0"/>
              <a:t> keyword can be added to a variable, method or class.</a:t>
            </a:r>
          </a:p>
          <a:p>
            <a:r>
              <a:rPr lang="en-US" dirty="0"/>
              <a:t>A final variable is a constant whose value is initialized once and cannot be changed.</a:t>
            </a:r>
          </a:p>
          <a:p>
            <a:endParaRPr lang="en-US" dirty="0"/>
          </a:p>
          <a:p>
            <a:r>
              <a:rPr lang="en-US" dirty="0"/>
              <a:t>A final method cannot be overridden by subclasses.</a:t>
            </a:r>
          </a:p>
          <a:p>
            <a:endParaRPr lang="en-US" dirty="0"/>
          </a:p>
          <a:p>
            <a:r>
              <a:rPr lang="en-US" dirty="0"/>
              <a:t>A final class classes cannot be subclassed and inherited from.</a:t>
            </a:r>
          </a:p>
          <a:p>
            <a:endParaRPr lang="en-US" dirty="0"/>
          </a:p>
        </p:txBody>
      </p:sp>
      <p:sp>
        <p:nvSpPr>
          <p:cNvPr id="4" name="Footer Placeholder 3">
            <a:extLst>
              <a:ext uri="{FF2B5EF4-FFF2-40B4-BE49-F238E27FC236}">
                <a16:creationId xmlns:a16="http://schemas.microsoft.com/office/drawing/2014/main" id="{6BC2A88F-E7F2-6A48-A0E9-F1E78E14E90D}"/>
              </a:ext>
            </a:extLst>
          </p:cNvPr>
          <p:cNvSpPr>
            <a:spLocks noGrp="1"/>
          </p:cNvSpPr>
          <p:nvPr>
            <p:ph type="ftr" sz="quarter" idx="11"/>
          </p:nvPr>
        </p:nvSpPr>
        <p:spPr/>
        <p:txBody>
          <a:bodyPr/>
          <a:lstStyle/>
          <a:p>
            <a:r>
              <a:rPr lang="en-US"/>
              <a:t>Khalid Alharbi, Ph.D.</a:t>
            </a:r>
          </a:p>
        </p:txBody>
      </p:sp>
      <p:sp>
        <p:nvSpPr>
          <p:cNvPr id="5" name="TextBox 4">
            <a:extLst>
              <a:ext uri="{FF2B5EF4-FFF2-40B4-BE49-F238E27FC236}">
                <a16:creationId xmlns:a16="http://schemas.microsoft.com/office/drawing/2014/main" id="{87211A91-7C23-0D46-948E-2706BDEC3466}"/>
              </a:ext>
            </a:extLst>
          </p:cNvPr>
          <p:cNvSpPr txBox="1"/>
          <p:nvPr/>
        </p:nvSpPr>
        <p:spPr>
          <a:xfrm>
            <a:off x="1366344" y="3228945"/>
            <a:ext cx="8219089" cy="400110"/>
          </a:xfrm>
          <a:prstGeom prst="rect">
            <a:avLst/>
          </a:prstGeom>
          <a:solidFill>
            <a:schemeClr val="bg2">
              <a:lumMod val="25000"/>
            </a:schemeClr>
          </a:solidFill>
        </p:spPr>
        <p:txBody>
          <a:bodyPr wrap="square" rtlCol="0">
            <a:spAutoFit/>
          </a:bodyPr>
          <a:lstStyle/>
          <a:p>
            <a:pPr lvl="1"/>
            <a:r>
              <a:rPr lang="en-US" sz="2000" dirty="0">
                <a:solidFill>
                  <a:schemeClr val="accent4"/>
                </a:solidFill>
                <a:latin typeface="Courier" pitchFamily="2" charset="0"/>
              </a:rPr>
              <a:t>static final double</a:t>
            </a:r>
            <a:r>
              <a:rPr lang="en-US" sz="2000" dirty="0">
                <a:solidFill>
                  <a:schemeClr val="bg1"/>
                </a:solidFill>
                <a:latin typeface="Courier" pitchFamily="2" charset="0"/>
              </a:rPr>
              <a:t> PI = 3.14159265358979</a:t>
            </a:r>
            <a:endParaRPr lang="en-US" sz="2000" dirty="0">
              <a:solidFill>
                <a:schemeClr val="accent2"/>
              </a:solidFill>
              <a:latin typeface="Courier" pitchFamily="2" charset="0"/>
            </a:endParaRPr>
          </a:p>
        </p:txBody>
      </p:sp>
      <p:sp>
        <p:nvSpPr>
          <p:cNvPr id="6" name="TextBox 5">
            <a:extLst>
              <a:ext uri="{FF2B5EF4-FFF2-40B4-BE49-F238E27FC236}">
                <a16:creationId xmlns:a16="http://schemas.microsoft.com/office/drawing/2014/main" id="{8E675C14-C338-4448-AF52-09F94FDD1E90}"/>
              </a:ext>
            </a:extLst>
          </p:cNvPr>
          <p:cNvSpPr txBox="1"/>
          <p:nvPr/>
        </p:nvSpPr>
        <p:spPr>
          <a:xfrm>
            <a:off x="1366343" y="5248245"/>
            <a:ext cx="8219089" cy="400110"/>
          </a:xfrm>
          <a:prstGeom prst="rect">
            <a:avLst/>
          </a:prstGeom>
          <a:solidFill>
            <a:schemeClr val="bg2">
              <a:lumMod val="25000"/>
            </a:schemeClr>
          </a:solidFill>
        </p:spPr>
        <p:txBody>
          <a:bodyPr wrap="square" rtlCol="0">
            <a:spAutoFit/>
          </a:bodyPr>
          <a:lstStyle/>
          <a:p>
            <a:pPr lvl="1"/>
            <a:r>
              <a:rPr lang="en-US" sz="2000" dirty="0">
                <a:solidFill>
                  <a:schemeClr val="accent4"/>
                </a:solidFill>
                <a:latin typeface="Courier" pitchFamily="2" charset="0"/>
              </a:rPr>
              <a:t>final class </a:t>
            </a:r>
            <a:r>
              <a:rPr lang="en-US" sz="2000" dirty="0">
                <a:solidFill>
                  <a:schemeClr val="bg1"/>
                </a:solidFill>
                <a:latin typeface="Courier" pitchFamily="2" charset="0"/>
              </a:rPr>
              <a:t>Math{}</a:t>
            </a:r>
            <a:endParaRPr lang="en-US" sz="2000" dirty="0">
              <a:solidFill>
                <a:schemeClr val="accent2"/>
              </a:solidFill>
              <a:latin typeface="Courier" pitchFamily="2" charset="0"/>
            </a:endParaRPr>
          </a:p>
        </p:txBody>
      </p:sp>
      <p:sp>
        <p:nvSpPr>
          <p:cNvPr id="7" name="TextBox 6">
            <a:extLst>
              <a:ext uri="{FF2B5EF4-FFF2-40B4-BE49-F238E27FC236}">
                <a16:creationId xmlns:a16="http://schemas.microsoft.com/office/drawing/2014/main" id="{5FF625DF-9CBA-8A4B-87A5-9CCB17DE330A}"/>
              </a:ext>
            </a:extLst>
          </p:cNvPr>
          <p:cNvSpPr txBox="1"/>
          <p:nvPr/>
        </p:nvSpPr>
        <p:spPr>
          <a:xfrm>
            <a:off x="1366344" y="4238595"/>
            <a:ext cx="8219089" cy="400110"/>
          </a:xfrm>
          <a:prstGeom prst="rect">
            <a:avLst/>
          </a:prstGeom>
          <a:solidFill>
            <a:schemeClr val="bg2">
              <a:lumMod val="25000"/>
            </a:schemeClr>
          </a:solidFill>
        </p:spPr>
        <p:txBody>
          <a:bodyPr wrap="square" rtlCol="0">
            <a:spAutoFit/>
          </a:bodyPr>
          <a:lstStyle/>
          <a:p>
            <a:pPr lvl="1"/>
            <a:r>
              <a:rPr lang="en-US" sz="2000" dirty="0">
                <a:solidFill>
                  <a:schemeClr val="accent4"/>
                </a:solidFill>
                <a:latin typeface="Courier" pitchFamily="2" charset="0"/>
              </a:rPr>
              <a:t>final void</a:t>
            </a:r>
            <a:r>
              <a:rPr lang="en-US" sz="2000" dirty="0">
                <a:solidFill>
                  <a:schemeClr val="bg1"/>
                </a:solidFill>
                <a:latin typeface="Courier" pitchFamily="2" charset="0"/>
              </a:rPr>
              <a:t> generateReport(){}</a:t>
            </a:r>
            <a:endParaRPr lang="en-US" sz="2000" dirty="0">
              <a:solidFill>
                <a:schemeClr val="accent2"/>
              </a:solidFill>
              <a:latin typeface="Courier" pitchFamily="2" charset="0"/>
            </a:endParaRPr>
          </a:p>
        </p:txBody>
      </p:sp>
    </p:spTree>
    <p:extLst>
      <p:ext uri="{BB962C8B-B14F-4D97-AF65-F5344CB8AC3E}">
        <p14:creationId xmlns:p14="http://schemas.microsoft.com/office/powerpoint/2010/main" val="777059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P spid="6" grpId="0" animBg="1"/>
      <p:bldP spid="7"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14AE2-C9C0-524B-B675-CE24AB5D91DC}"/>
              </a:ext>
            </a:extLst>
          </p:cNvPr>
          <p:cNvSpPr>
            <a:spLocks noGrp="1"/>
          </p:cNvSpPr>
          <p:nvPr>
            <p:ph type="title"/>
          </p:nvPr>
        </p:nvSpPr>
        <p:spPr/>
        <p:txBody>
          <a:bodyPr/>
          <a:lstStyle/>
          <a:p>
            <a:r>
              <a:rPr lang="en-US" dirty="0"/>
              <a:t>Wrap up and what’s next</a:t>
            </a:r>
          </a:p>
        </p:txBody>
      </p:sp>
      <p:sp>
        <p:nvSpPr>
          <p:cNvPr id="3" name="Content Placeholder 2">
            <a:extLst>
              <a:ext uri="{FF2B5EF4-FFF2-40B4-BE49-F238E27FC236}">
                <a16:creationId xmlns:a16="http://schemas.microsoft.com/office/drawing/2014/main" id="{49563462-55CE-034D-8A95-A825479965B9}"/>
              </a:ext>
            </a:extLst>
          </p:cNvPr>
          <p:cNvSpPr>
            <a:spLocks noGrp="1"/>
          </p:cNvSpPr>
          <p:nvPr>
            <p:ph idx="1"/>
          </p:nvPr>
        </p:nvSpPr>
        <p:spPr/>
        <p:txBody>
          <a:bodyPr/>
          <a:lstStyle/>
          <a:p>
            <a:r>
              <a:rPr lang="en-US" dirty="0"/>
              <a:t>Fundamental concepts in Object-Oriented Programming.</a:t>
            </a:r>
          </a:p>
          <a:p>
            <a:pPr lvl="1"/>
            <a:r>
              <a:rPr lang="en-US" dirty="0"/>
              <a:t>Abstraction, encapsulation, inheritance, polymorphism, composition, aggregation and delegation.</a:t>
            </a:r>
          </a:p>
          <a:p>
            <a:r>
              <a:rPr lang="en-US" dirty="0"/>
              <a:t>The benefits and disadvantages of inheritance.</a:t>
            </a:r>
          </a:p>
          <a:p>
            <a:r>
              <a:rPr lang="en-US" dirty="0"/>
              <a:t>Tight coupling and poor cohesion.</a:t>
            </a:r>
          </a:p>
          <a:p>
            <a:r>
              <a:rPr lang="en-US" dirty="0"/>
              <a:t>Favor composition over inheritance.</a:t>
            </a:r>
          </a:p>
          <a:p>
            <a:r>
              <a:rPr lang="en-US" dirty="0"/>
              <a:t>Abstract classes and interfaces.</a:t>
            </a:r>
          </a:p>
          <a:p>
            <a:r>
              <a:rPr lang="en-US" dirty="0"/>
              <a:t>Class variables and instance variables.</a:t>
            </a:r>
          </a:p>
          <a:p>
            <a:r>
              <a:rPr lang="en-US" b="1" dirty="0"/>
              <a:t>Next: </a:t>
            </a:r>
            <a:r>
              <a:rPr lang="en-US" dirty="0"/>
              <a:t>Introduction to design patterns and creational design patterns</a:t>
            </a:r>
          </a:p>
          <a:p>
            <a:endParaRPr lang="en-US" dirty="0"/>
          </a:p>
          <a:p>
            <a:endParaRPr lang="en-US" dirty="0"/>
          </a:p>
        </p:txBody>
      </p:sp>
      <p:sp>
        <p:nvSpPr>
          <p:cNvPr id="4" name="Footer Placeholder 3">
            <a:extLst>
              <a:ext uri="{FF2B5EF4-FFF2-40B4-BE49-F238E27FC236}">
                <a16:creationId xmlns:a16="http://schemas.microsoft.com/office/drawing/2014/main" id="{590104AA-25A8-184B-A4E3-475BF274ABBC}"/>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1320675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8FE54-D8CC-7149-A137-B29BC1560042}"/>
              </a:ext>
            </a:extLst>
          </p:cNvPr>
          <p:cNvSpPr>
            <a:spLocks noGrp="1"/>
          </p:cNvSpPr>
          <p:nvPr>
            <p:ph type="title"/>
          </p:nvPr>
        </p:nvSpPr>
        <p:spPr/>
        <p:txBody>
          <a:bodyPr/>
          <a:lstStyle/>
          <a:p>
            <a:r>
              <a:rPr lang="en-US" dirty="0"/>
              <a:t>OOP: Seven Main Principles </a:t>
            </a:r>
          </a:p>
        </p:txBody>
      </p:sp>
      <p:sp>
        <p:nvSpPr>
          <p:cNvPr id="3" name="Text Placeholder 2">
            <a:extLst>
              <a:ext uri="{FF2B5EF4-FFF2-40B4-BE49-F238E27FC236}">
                <a16:creationId xmlns:a16="http://schemas.microsoft.com/office/drawing/2014/main" id="{E0B73F5D-C516-D947-8539-2D67A7F2B080}"/>
              </a:ext>
            </a:extLst>
          </p:cNvPr>
          <p:cNvSpPr>
            <a:spLocks noGrp="1"/>
          </p:cNvSpPr>
          <p:nvPr>
            <p:ph type="body" idx="1"/>
          </p:nvPr>
        </p:nvSpPr>
        <p:spPr/>
        <p:txBody>
          <a:bodyPr/>
          <a:lstStyle/>
          <a:p>
            <a:r>
              <a:rPr lang="en-US" dirty="0"/>
              <a:t>Abstraction, Encapsulation, Inheritance, Polymorphism, Composition, Aggregation and Delegation.</a:t>
            </a:r>
          </a:p>
        </p:txBody>
      </p:sp>
      <p:sp>
        <p:nvSpPr>
          <p:cNvPr id="4" name="Footer Placeholder 3">
            <a:extLst>
              <a:ext uri="{FF2B5EF4-FFF2-40B4-BE49-F238E27FC236}">
                <a16:creationId xmlns:a16="http://schemas.microsoft.com/office/drawing/2014/main" id="{EB5F7B76-999B-A846-BB7C-61718D9EA9DB}"/>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997160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2F622C-CD1B-3644-BCDD-7500241A8B69}"/>
              </a:ext>
            </a:extLst>
          </p:cNvPr>
          <p:cNvSpPr>
            <a:spLocks noGrp="1"/>
          </p:cNvSpPr>
          <p:nvPr>
            <p:ph type="title"/>
          </p:nvPr>
        </p:nvSpPr>
        <p:spPr/>
        <p:txBody>
          <a:bodyPr/>
          <a:lstStyle/>
          <a:p>
            <a:r>
              <a:rPr lang="en-US" dirty="0"/>
              <a:t>Let’s answer the following questions:</a:t>
            </a:r>
          </a:p>
        </p:txBody>
      </p:sp>
      <p:sp>
        <p:nvSpPr>
          <p:cNvPr id="5" name="Content Placeholder 4">
            <a:extLst>
              <a:ext uri="{FF2B5EF4-FFF2-40B4-BE49-F238E27FC236}">
                <a16:creationId xmlns:a16="http://schemas.microsoft.com/office/drawing/2014/main" id="{874822D8-8E35-0041-AC4F-E5AC3FB4BF9A}"/>
              </a:ext>
            </a:extLst>
          </p:cNvPr>
          <p:cNvSpPr>
            <a:spLocks noGrp="1"/>
          </p:cNvSpPr>
          <p:nvPr>
            <p:ph idx="1"/>
          </p:nvPr>
        </p:nvSpPr>
        <p:spPr/>
        <p:txBody>
          <a:bodyPr>
            <a:normAutofit lnSpcReduction="10000"/>
          </a:bodyPr>
          <a:lstStyle/>
          <a:p>
            <a:r>
              <a:rPr lang="en-US" dirty="0"/>
              <a:t>What is the difference between </a:t>
            </a:r>
            <a:r>
              <a:rPr lang="en-US" b="1" dirty="0"/>
              <a:t>Abstraction</a:t>
            </a:r>
            <a:r>
              <a:rPr lang="en-US" dirty="0"/>
              <a:t> and </a:t>
            </a:r>
            <a:r>
              <a:rPr lang="en-US" b="1" dirty="0"/>
              <a:t>Encapsulation</a:t>
            </a:r>
            <a:r>
              <a:rPr lang="en-US" dirty="0"/>
              <a:t>?</a:t>
            </a:r>
          </a:p>
          <a:p>
            <a:endParaRPr lang="en-US" dirty="0"/>
          </a:p>
          <a:p>
            <a:r>
              <a:rPr lang="en-US" dirty="0"/>
              <a:t>What is the difference between </a:t>
            </a:r>
            <a:r>
              <a:rPr lang="en-US" b="1" dirty="0"/>
              <a:t>Inheritance</a:t>
            </a:r>
            <a:r>
              <a:rPr lang="en-US" dirty="0"/>
              <a:t> and </a:t>
            </a:r>
            <a:r>
              <a:rPr lang="en-US" b="1" dirty="0"/>
              <a:t>Composition</a:t>
            </a:r>
            <a:r>
              <a:rPr lang="en-US" dirty="0"/>
              <a:t>?</a:t>
            </a:r>
          </a:p>
          <a:p>
            <a:endParaRPr lang="en-US" dirty="0"/>
          </a:p>
          <a:p>
            <a:r>
              <a:rPr lang="en-US" dirty="0"/>
              <a:t>What is the difference between </a:t>
            </a:r>
            <a:r>
              <a:rPr lang="en-US" b="1" dirty="0"/>
              <a:t>Composition</a:t>
            </a:r>
            <a:r>
              <a:rPr lang="en-US" dirty="0"/>
              <a:t> and </a:t>
            </a:r>
            <a:r>
              <a:rPr lang="en-US" b="1" dirty="0"/>
              <a:t>Aggregation</a:t>
            </a:r>
            <a:r>
              <a:rPr lang="en-US" dirty="0"/>
              <a:t>?</a:t>
            </a:r>
          </a:p>
          <a:p>
            <a:endParaRPr lang="en-US" dirty="0"/>
          </a:p>
          <a:p>
            <a:r>
              <a:rPr lang="en-US" dirty="0"/>
              <a:t>What is </a:t>
            </a:r>
            <a:r>
              <a:rPr lang="en-US" b="1" dirty="0"/>
              <a:t>Polymorphism</a:t>
            </a:r>
            <a:r>
              <a:rPr lang="en-US" dirty="0"/>
              <a:t>? What is </a:t>
            </a:r>
            <a:r>
              <a:rPr lang="en-US" b="1" dirty="0"/>
              <a:t>Delegation</a:t>
            </a:r>
            <a:r>
              <a:rPr lang="en-US" dirty="0"/>
              <a:t>?</a:t>
            </a:r>
          </a:p>
          <a:p>
            <a:endParaRPr lang="en-US" dirty="0"/>
          </a:p>
          <a:p>
            <a:r>
              <a:rPr lang="en-US" dirty="0"/>
              <a:t>Any takers?</a:t>
            </a:r>
          </a:p>
        </p:txBody>
      </p:sp>
      <p:sp>
        <p:nvSpPr>
          <p:cNvPr id="6" name="Footer Placeholder 5">
            <a:extLst>
              <a:ext uri="{FF2B5EF4-FFF2-40B4-BE49-F238E27FC236}">
                <a16:creationId xmlns:a16="http://schemas.microsoft.com/office/drawing/2014/main" id="{B2B39DE6-4740-3944-8129-F17249809B1F}"/>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486171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D4E1E-00F8-0F4A-9543-9E41F7766B82}"/>
              </a:ext>
            </a:extLst>
          </p:cNvPr>
          <p:cNvSpPr>
            <a:spLocks noGrp="1"/>
          </p:cNvSpPr>
          <p:nvPr>
            <p:ph type="title"/>
          </p:nvPr>
        </p:nvSpPr>
        <p:spPr/>
        <p:txBody>
          <a:bodyPr/>
          <a:lstStyle/>
          <a:p>
            <a:r>
              <a:rPr lang="en-US" dirty="0"/>
              <a:t>Abstraction</a:t>
            </a:r>
          </a:p>
        </p:txBody>
      </p:sp>
      <p:sp>
        <p:nvSpPr>
          <p:cNvPr id="3" name="Content Placeholder 2">
            <a:extLst>
              <a:ext uri="{FF2B5EF4-FFF2-40B4-BE49-F238E27FC236}">
                <a16:creationId xmlns:a16="http://schemas.microsoft.com/office/drawing/2014/main" id="{9D1BCFCC-DD81-FE45-8191-96A426F1A4AC}"/>
              </a:ext>
            </a:extLst>
          </p:cNvPr>
          <p:cNvSpPr>
            <a:spLocks noGrp="1"/>
          </p:cNvSpPr>
          <p:nvPr>
            <p:ph idx="1"/>
          </p:nvPr>
        </p:nvSpPr>
        <p:spPr/>
        <p:txBody>
          <a:bodyPr/>
          <a:lstStyle/>
          <a:p>
            <a:r>
              <a:rPr lang="en-US" dirty="0"/>
              <a:t>Abstraction refers to the set of concepts that address complexity by hiding unnecessary details from the user (</a:t>
            </a:r>
            <a:r>
              <a:rPr lang="en-US" b="1" dirty="0"/>
              <a:t>implementation hiding</a:t>
            </a:r>
            <a:r>
              <a:rPr lang="en-US" dirty="0"/>
              <a:t>).</a:t>
            </a:r>
          </a:p>
          <a:p>
            <a:pPr lvl="1"/>
            <a:r>
              <a:rPr lang="en-US" dirty="0"/>
              <a:t>Examples: The public methods of Java’s Math class and the public methods in the String class.</a:t>
            </a:r>
          </a:p>
          <a:p>
            <a:endParaRPr lang="en-US" dirty="0"/>
          </a:p>
        </p:txBody>
      </p:sp>
      <p:sp>
        <p:nvSpPr>
          <p:cNvPr id="4" name="TextBox 3">
            <a:extLst>
              <a:ext uri="{FF2B5EF4-FFF2-40B4-BE49-F238E27FC236}">
                <a16:creationId xmlns:a16="http://schemas.microsoft.com/office/drawing/2014/main" id="{E71C8B32-491D-DD4C-9A30-1D0E148025FF}"/>
              </a:ext>
            </a:extLst>
          </p:cNvPr>
          <p:cNvSpPr txBox="1"/>
          <p:nvPr/>
        </p:nvSpPr>
        <p:spPr>
          <a:xfrm>
            <a:off x="1552082" y="3493462"/>
            <a:ext cx="9134968" cy="400110"/>
          </a:xfrm>
          <a:prstGeom prst="rect">
            <a:avLst/>
          </a:prstGeom>
          <a:solidFill>
            <a:schemeClr val="bg2">
              <a:lumMod val="25000"/>
            </a:schemeClr>
          </a:solidFill>
        </p:spPr>
        <p:txBody>
          <a:bodyPr wrap="square" rtlCol="0">
            <a:spAutoFit/>
          </a:bodyPr>
          <a:lstStyle/>
          <a:p>
            <a:pPr lvl="1"/>
            <a:r>
              <a:rPr lang="en-US" sz="2000" dirty="0">
                <a:solidFill>
                  <a:schemeClr val="accent4"/>
                </a:solidFill>
                <a:latin typeface="Courier" pitchFamily="2" charset="0"/>
              </a:rPr>
              <a:t>public static double </a:t>
            </a:r>
            <a:r>
              <a:rPr lang="en-US" sz="2000" dirty="0">
                <a:solidFill>
                  <a:schemeClr val="bg1"/>
                </a:solidFill>
                <a:latin typeface="Courier" pitchFamily="2" charset="0"/>
              </a:rPr>
              <a:t>sqrt(double a)</a:t>
            </a:r>
          </a:p>
        </p:txBody>
      </p:sp>
      <p:sp>
        <p:nvSpPr>
          <p:cNvPr id="5" name="TextBox 4">
            <a:extLst>
              <a:ext uri="{FF2B5EF4-FFF2-40B4-BE49-F238E27FC236}">
                <a16:creationId xmlns:a16="http://schemas.microsoft.com/office/drawing/2014/main" id="{9A61F2B9-A5EF-394C-8223-F47252E3B39B}"/>
              </a:ext>
            </a:extLst>
          </p:cNvPr>
          <p:cNvSpPr txBox="1"/>
          <p:nvPr/>
        </p:nvSpPr>
        <p:spPr>
          <a:xfrm>
            <a:off x="1552082" y="4435102"/>
            <a:ext cx="9134968" cy="400110"/>
          </a:xfrm>
          <a:prstGeom prst="rect">
            <a:avLst/>
          </a:prstGeom>
          <a:solidFill>
            <a:schemeClr val="bg2">
              <a:lumMod val="25000"/>
            </a:schemeClr>
          </a:solidFill>
        </p:spPr>
        <p:txBody>
          <a:bodyPr wrap="square" rtlCol="0">
            <a:spAutoFit/>
          </a:bodyPr>
          <a:lstStyle/>
          <a:p>
            <a:pPr lvl="1"/>
            <a:r>
              <a:rPr lang="en-US" sz="2000" dirty="0">
                <a:solidFill>
                  <a:schemeClr val="accent4"/>
                </a:solidFill>
                <a:latin typeface="Courier" pitchFamily="2" charset="0"/>
              </a:rPr>
              <a:t>public String </a:t>
            </a:r>
            <a:r>
              <a:rPr lang="en-US" sz="2000" dirty="0">
                <a:solidFill>
                  <a:schemeClr val="bg1"/>
                </a:solidFill>
                <a:latin typeface="Courier" pitchFamily="2" charset="0"/>
              </a:rPr>
              <a:t>substring(int beginIndex, int endIndex)</a:t>
            </a:r>
          </a:p>
        </p:txBody>
      </p:sp>
      <p:sp>
        <p:nvSpPr>
          <p:cNvPr id="6" name="Footer Placeholder 5">
            <a:extLst>
              <a:ext uri="{FF2B5EF4-FFF2-40B4-BE49-F238E27FC236}">
                <a16:creationId xmlns:a16="http://schemas.microsoft.com/office/drawing/2014/main" id="{C09146B4-37B0-4D43-B068-796BAAE862FA}"/>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1896919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D4E1E-00F8-0F4A-9543-9E41F7766B82}"/>
              </a:ext>
            </a:extLst>
          </p:cNvPr>
          <p:cNvSpPr>
            <a:spLocks noGrp="1"/>
          </p:cNvSpPr>
          <p:nvPr>
            <p:ph type="title"/>
          </p:nvPr>
        </p:nvSpPr>
        <p:spPr/>
        <p:txBody>
          <a:bodyPr/>
          <a:lstStyle/>
          <a:p>
            <a:r>
              <a:rPr lang="en-US" dirty="0"/>
              <a:t>Encapsulation (I)</a:t>
            </a:r>
          </a:p>
        </p:txBody>
      </p:sp>
      <p:sp>
        <p:nvSpPr>
          <p:cNvPr id="3" name="Content Placeholder 2">
            <a:extLst>
              <a:ext uri="{FF2B5EF4-FFF2-40B4-BE49-F238E27FC236}">
                <a16:creationId xmlns:a16="http://schemas.microsoft.com/office/drawing/2014/main" id="{9D1BCFCC-DD81-FE45-8191-96A426F1A4AC}"/>
              </a:ext>
            </a:extLst>
          </p:cNvPr>
          <p:cNvSpPr>
            <a:spLocks noGrp="1"/>
          </p:cNvSpPr>
          <p:nvPr>
            <p:ph idx="1"/>
          </p:nvPr>
        </p:nvSpPr>
        <p:spPr/>
        <p:txBody>
          <a:bodyPr/>
          <a:lstStyle/>
          <a:p>
            <a:r>
              <a:rPr lang="en-US" b="1" dirty="0"/>
              <a:t>Encapsulation</a:t>
            </a:r>
            <a:r>
              <a:rPr lang="en-US" dirty="0"/>
              <a:t> is about grouping all data fields and operations on them in a single cohesive unit and hiding irrelevant implementation details of a class from other classes (</a:t>
            </a:r>
            <a:r>
              <a:rPr lang="en-US" b="1" dirty="0"/>
              <a:t>information hiding</a:t>
            </a:r>
            <a:r>
              <a:rPr lang="en-US" dirty="0"/>
              <a:t>).</a:t>
            </a:r>
          </a:p>
          <a:p>
            <a:r>
              <a:rPr lang="en-US" dirty="0"/>
              <a:t>In Java, encapsulation is achieved through marking an instance variable as </a:t>
            </a:r>
            <a:r>
              <a:rPr lang="en-US" b="1" dirty="0"/>
              <a:t>“private” </a:t>
            </a:r>
            <a:r>
              <a:rPr lang="en-US" dirty="0"/>
              <a:t>and providing a method for retrieving and updating a particular variable (getters and setters).</a:t>
            </a:r>
          </a:p>
          <a:p>
            <a:r>
              <a:rPr lang="en-US" dirty="0"/>
              <a:t>It’s about the bundling of data with the methods that operate on that data into a single component while restricting access to some of its internal data.</a:t>
            </a:r>
          </a:p>
        </p:txBody>
      </p:sp>
      <p:sp>
        <p:nvSpPr>
          <p:cNvPr id="4" name="Footer Placeholder 3">
            <a:extLst>
              <a:ext uri="{FF2B5EF4-FFF2-40B4-BE49-F238E27FC236}">
                <a16:creationId xmlns:a16="http://schemas.microsoft.com/office/drawing/2014/main" id="{2D05578D-8820-C141-8523-3141096380B6}"/>
              </a:ext>
            </a:extLst>
          </p:cNvPr>
          <p:cNvSpPr>
            <a:spLocks noGrp="1"/>
          </p:cNvSpPr>
          <p:nvPr>
            <p:ph type="ftr" sz="quarter" idx="11"/>
          </p:nvPr>
        </p:nvSpPr>
        <p:spPr/>
        <p:txBody>
          <a:bodyPr/>
          <a:lstStyle/>
          <a:p>
            <a:r>
              <a:rPr lang="en-US"/>
              <a:t>Khalid Alharbi, Ph.D.</a:t>
            </a:r>
          </a:p>
        </p:txBody>
      </p:sp>
    </p:spTree>
    <p:extLst>
      <p:ext uri="{BB962C8B-B14F-4D97-AF65-F5344CB8AC3E}">
        <p14:creationId xmlns:p14="http://schemas.microsoft.com/office/powerpoint/2010/main" val="3632897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FE5342AD51261459D4DC1AD56670B80" ma:contentTypeVersion="0" ma:contentTypeDescription="Create a new document." ma:contentTypeScope="" ma:versionID="3f085fb6abd91e5f510da4f4e3a207ab">
  <xsd:schema xmlns:xsd="http://www.w3.org/2001/XMLSchema" xmlns:xs="http://www.w3.org/2001/XMLSchema" xmlns:p="http://schemas.microsoft.com/office/2006/metadata/properties" targetNamespace="http://schemas.microsoft.com/office/2006/metadata/properties" ma:root="true" ma:fieldsID="0967b7be50301903c78f9c39c6fd9af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764DB8-5587-4440-878F-3075D9C2D87B}">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A33B645D-B4B1-4F54-AA5E-05A925268A26}">
  <ds:schemaRefs>
    <ds:schemaRef ds:uri="http://schemas.microsoft.com/sharepoint/v3/contenttype/forms"/>
  </ds:schemaRefs>
</ds:datastoreItem>
</file>

<file path=customXml/itemProps3.xml><?xml version="1.0" encoding="utf-8"?>
<ds:datastoreItem xmlns:ds="http://schemas.openxmlformats.org/officeDocument/2006/customXml" ds:itemID="{0AFE0BD6-B1EE-4F85-A1C4-C37FB17EFE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10541</TotalTime>
  <Words>4628</Words>
  <Application>Microsoft Macintosh PowerPoint</Application>
  <PresentationFormat>Widescreen</PresentationFormat>
  <Paragraphs>601</Paragraphs>
  <Slides>52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52</vt:i4>
      </vt:variant>
    </vt:vector>
  </HeadingPairs>
  <TitlesOfParts>
    <vt:vector size="57" baseType="lpstr">
      <vt:lpstr>Arial</vt:lpstr>
      <vt:lpstr>Calibri</vt:lpstr>
      <vt:lpstr>Calibri Light</vt:lpstr>
      <vt:lpstr>Courier</vt:lpstr>
      <vt:lpstr>Office Theme</vt:lpstr>
      <vt:lpstr>CPIT-252 Software Design Patterns</vt:lpstr>
      <vt:lpstr>Overview of Object-Oriented Programming</vt:lpstr>
      <vt:lpstr>Object-Oriented Programming</vt:lpstr>
      <vt:lpstr>How functional decomposition is different?</vt:lpstr>
      <vt:lpstr>Why are these problems?</vt:lpstr>
      <vt:lpstr>OOP: Seven Main Principles </vt:lpstr>
      <vt:lpstr>Let’s answer the following questions:</vt:lpstr>
      <vt:lpstr>Abstraction</vt:lpstr>
      <vt:lpstr>Encapsulation (I)</vt:lpstr>
      <vt:lpstr>Encapsulation (II)</vt:lpstr>
      <vt:lpstr>But why do we need all of this?</vt:lpstr>
      <vt:lpstr>Why Abstraction and Encapsulation?</vt:lpstr>
      <vt:lpstr>Why Abstraction and Encapsulation?</vt:lpstr>
      <vt:lpstr>Relationships: Inheritance</vt:lpstr>
      <vt:lpstr>Inheritance Example (I)</vt:lpstr>
      <vt:lpstr>Inheritance Example (II)</vt:lpstr>
      <vt:lpstr>Polymorphism “Many Forms” (I)</vt:lpstr>
      <vt:lpstr>Polymorphism “Many Forms” (II)</vt:lpstr>
      <vt:lpstr>Polymorphism “Many Forms” (III)</vt:lpstr>
      <vt:lpstr>Inheritance: The Good!</vt:lpstr>
      <vt:lpstr>Inheritance: The bad!</vt:lpstr>
      <vt:lpstr>Coupling</vt:lpstr>
      <vt:lpstr>Association, composition, aggregation and delegation</vt:lpstr>
      <vt:lpstr>Relationships: Association </vt:lpstr>
      <vt:lpstr>Relationships: Composition (I)</vt:lpstr>
      <vt:lpstr>Relationships: Composition (II)</vt:lpstr>
      <vt:lpstr>Relationships: Aggregation (I)</vt:lpstr>
      <vt:lpstr>Relationships: Aggregation (II)</vt:lpstr>
      <vt:lpstr>Relationships: Delegation (I)</vt:lpstr>
      <vt:lpstr>Relationships: Delegation (II)</vt:lpstr>
      <vt:lpstr>Relationships: Delegation (III)</vt:lpstr>
      <vt:lpstr>PowerPoint Presentation</vt:lpstr>
      <vt:lpstr>Use Composition instead of subclassing (II)</vt:lpstr>
      <vt:lpstr>Object-Oriented Programming in Java</vt:lpstr>
      <vt:lpstr>Functions vs. Methods</vt:lpstr>
      <vt:lpstr>Parameters vs Arguments</vt:lpstr>
      <vt:lpstr>Class Variables vs Instant Variables</vt:lpstr>
      <vt:lpstr>Example: Using only instance variables</vt:lpstr>
      <vt:lpstr>Example: Using only instance variables (cont.)</vt:lpstr>
      <vt:lpstr>What went wrong?</vt:lpstr>
      <vt:lpstr>Example: Using class and instance variables</vt:lpstr>
      <vt:lpstr>Example: Using only instance variables (cont.)</vt:lpstr>
      <vt:lpstr>What is not so right?</vt:lpstr>
      <vt:lpstr>Example: Using class and instance variables [Hot Fix]</vt:lpstr>
      <vt:lpstr>Example: Using only instance variables  [Hot Fix](cont.)</vt:lpstr>
      <vt:lpstr>Abstract class vs Interface</vt:lpstr>
      <vt:lpstr>Abstract class example (Declaration)</vt:lpstr>
      <vt:lpstr>Abstract class example (Usage)</vt:lpstr>
      <vt:lpstr>Interface example (Declaration)</vt:lpstr>
      <vt:lpstr>Interface example (Usage)</vt:lpstr>
      <vt:lpstr>The final keyword</vt:lpstr>
      <vt:lpstr>Wrap up and what’s next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CPIT-252 Software Design Patterns</dc:title>
  <dc:creator>KHALID AHMED M ALHARBI</dc:creator>
  <cp:lastModifiedBy>KHALID AHMED M ALHARBI</cp:lastModifiedBy>
  <cp:revision>132</cp:revision>
  <dcterms:created xsi:type="dcterms:W3CDTF">2021-09-11T06:45:43Z</dcterms:created>
  <dcterms:modified xsi:type="dcterms:W3CDTF">2026-02-03T08:02:08Z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0x010100CFE5342AD51261459D4DC1AD56670B80</vt:lpwstr>
  </property>
</Properties>
</file>